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1" r:id="rId2"/>
  </p:sldMasterIdLst>
  <p:notesMasterIdLst>
    <p:notesMasterId r:id="rId65"/>
  </p:notesMasterIdLst>
  <p:handoutMasterIdLst>
    <p:handoutMasterId r:id="rId66"/>
  </p:handoutMasterIdLst>
  <p:sldIdLst>
    <p:sldId id="256" r:id="rId3"/>
    <p:sldId id="1864" r:id="rId4"/>
    <p:sldId id="4645" r:id="rId5"/>
    <p:sldId id="4646" r:id="rId6"/>
    <p:sldId id="280" r:id="rId7"/>
    <p:sldId id="262" r:id="rId8"/>
    <p:sldId id="265" r:id="rId9"/>
    <p:sldId id="260" r:id="rId10"/>
    <p:sldId id="4627" r:id="rId11"/>
    <p:sldId id="4628" r:id="rId12"/>
    <p:sldId id="1942" r:id="rId13"/>
    <p:sldId id="1969" r:id="rId14"/>
    <p:sldId id="4643" r:id="rId15"/>
    <p:sldId id="1891" r:id="rId16"/>
    <p:sldId id="2255" r:id="rId17"/>
    <p:sldId id="1899" r:id="rId18"/>
    <p:sldId id="258" r:id="rId19"/>
    <p:sldId id="2288" r:id="rId20"/>
    <p:sldId id="1911" r:id="rId21"/>
    <p:sldId id="1904" r:id="rId22"/>
    <p:sldId id="259" r:id="rId23"/>
    <p:sldId id="1919" r:id="rId24"/>
    <p:sldId id="4563" r:id="rId25"/>
    <p:sldId id="1417" r:id="rId26"/>
    <p:sldId id="2285" r:id="rId27"/>
    <p:sldId id="1915" r:id="rId28"/>
    <p:sldId id="4644" r:id="rId29"/>
    <p:sldId id="4620" r:id="rId30"/>
    <p:sldId id="1890" r:id="rId31"/>
    <p:sldId id="1893" r:id="rId32"/>
    <p:sldId id="1889" r:id="rId33"/>
    <p:sldId id="1913" r:id="rId34"/>
    <p:sldId id="4575" r:id="rId35"/>
    <p:sldId id="4619" r:id="rId36"/>
    <p:sldId id="4602" r:id="rId37"/>
    <p:sldId id="4576" r:id="rId38"/>
    <p:sldId id="1881" r:id="rId39"/>
    <p:sldId id="4580" r:id="rId40"/>
    <p:sldId id="4621" r:id="rId41"/>
    <p:sldId id="2257" r:id="rId42"/>
    <p:sldId id="4579" r:id="rId43"/>
    <p:sldId id="4581" r:id="rId44"/>
    <p:sldId id="4615" r:id="rId45"/>
    <p:sldId id="4618" r:id="rId46"/>
    <p:sldId id="4599" r:id="rId47"/>
    <p:sldId id="4577" r:id="rId48"/>
    <p:sldId id="4585" r:id="rId49"/>
    <p:sldId id="4586" r:id="rId50"/>
    <p:sldId id="4587" r:id="rId51"/>
    <p:sldId id="4588" r:id="rId52"/>
    <p:sldId id="4642" r:id="rId53"/>
    <p:sldId id="2260" r:id="rId54"/>
    <p:sldId id="1674" r:id="rId55"/>
    <p:sldId id="4636" r:id="rId56"/>
    <p:sldId id="4637" r:id="rId57"/>
    <p:sldId id="278" r:id="rId58"/>
    <p:sldId id="263" r:id="rId59"/>
    <p:sldId id="283" r:id="rId60"/>
    <p:sldId id="261" r:id="rId61"/>
    <p:sldId id="284" r:id="rId62"/>
    <p:sldId id="275" r:id="rId63"/>
    <p:sldId id="268" r:id="rId64"/>
  </p:sldIdLst>
  <p:sldSz cx="12192000" cy="6858000"/>
  <p:notesSz cx="6669088"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A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090782-3AC1-4BA4-BE1F-676E5949FF1C}" v="5" dt="2019-04-03T17:34:59.4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6" autoAdjust="0"/>
    <p:restoredTop sz="62791" autoAdjust="0"/>
  </p:normalViewPr>
  <p:slideViewPr>
    <p:cSldViewPr snapToGrid="0">
      <p:cViewPr varScale="1">
        <p:scale>
          <a:sx n="79" d="100"/>
          <a:sy n="79" d="100"/>
        </p:scale>
        <p:origin x="1662" y="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1" d="100"/>
          <a:sy n="81" d="100"/>
        </p:scale>
        <p:origin x="3168"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71"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Tore Pedersen" userId="9848236d-bc00-4dcd-8b88-59671ee2242d" providerId="ADAL" clId="{BD090782-3AC1-4BA4-BE1F-676E5949FF1C}"/>
    <pc:docChg chg="custSel modSld sldOrd">
      <pc:chgData name="Jan-Tore Pedersen" userId="9848236d-bc00-4dcd-8b88-59671ee2242d" providerId="ADAL" clId="{BD090782-3AC1-4BA4-BE1F-676E5949FF1C}" dt="2019-04-03T17:34:59.467" v="10"/>
      <pc:docMkLst>
        <pc:docMk/>
      </pc:docMkLst>
      <pc:sldChg chg="delSp modNotesTx">
        <pc:chgData name="Jan-Tore Pedersen" userId="9848236d-bc00-4dcd-8b88-59671ee2242d" providerId="ADAL" clId="{BD090782-3AC1-4BA4-BE1F-676E5949FF1C}" dt="2019-04-03T16:08:49.488" v="5" actId="20577"/>
        <pc:sldMkLst>
          <pc:docMk/>
          <pc:sldMk cId="2392961849" sldId="265"/>
        </pc:sldMkLst>
        <pc:picChg chg="del">
          <ac:chgData name="Jan-Tore Pedersen" userId="9848236d-bc00-4dcd-8b88-59671ee2242d" providerId="ADAL" clId="{BD090782-3AC1-4BA4-BE1F-676E5949FF1C}" dt="2019-04-03T16:08:38.288" v="0" actId="478"/>
          <ac:picMkLst>
            <pc:docMk/>
            <pc:sldMk cId="2392961849" sldId="265"/>
            <ac:picMk id="10" creationId="{B5060F7A-D4F2-477A-BE72-BA02077241AE}"/>
          </ac:picMkLst>
        </pc:picChg>
      </pc:sldChg>
      <pc:sldChg chg="ord">
        <pc:chgData name="Jan-Tore Pedersen" userId="9848236d-bc00-4dcd-8b88-59671ee2242d" providerId="ADAL" clId="{BD090782-3AC1-4BA4-BE1F-676E5949FF1C}" dt="2019-04-03T16:51:26.631" v="9"/>
        <pc:sldMkLst>
          <pc:docMk/>
          <pc:sldMk cId="4262193034" sldId="1942"/>
        </pc:sldMkLst>
      </pc:sldChg>
      <pc:sldChg chg="modTransition">
        <pc:chgData name="Jan-Tore Pedersen" userId="9848236d-bc00-4dcd-8b88-59671ee2242d" providerId="ADAL" clId="{BD090782-3AC1-4BA4-BE1F-676E5949FF1C}" dt="2019-04-03T17:34:59.467" v="10"/>
        <pc:sldMkLst>
          <pc:docMk/>
          <pc:sldMk cId="3759954523" sldId="4576"/>
        </pc:sldMkLst>
      </pc:sldChg>
      <pc:sldChg chg="ord">
        <pc:chgData name="Jan-Tore Pedersen" userId="9848236d-bc00-4dcd-8b88-59671ee2242d" providerId="ADAL" clId="{BD090782-3AC1-4BA4-BE1F-676E5949FF1C}" dt="2019-04-03T16:49:06.910" v="7"/>
        <pc:sldMkLst>
          <pc:docMk/>
          <pc:sldMk cId="2045329829" sldId="4627"/>
        </pc:sldMkLst>
      </pc:sldChg>
      <pc:sldChg chg="ord">
        <pc:chgData name="Jan-Tore Pedersen" userId="9848236d-bc00-4dcd-8b88-59671ee2242d" providerId="ADAL" clId="{BD090782-3AC1-4BA4-BE1F-676E5949FF1C}" dt="2019-04-03T16:50:56.146" v="8"/>
        <pc:sldMkLst>
          <pc:docMk/>
          <pc:sldMk cId="3673923462" sldId="4628"/>
        </pc:sldMkLst>
      </pc:sldChg>
      <pc:sldChg chg="ord">
        <pc:chgData name="Jan-Tore Pedersen" userId="9848236d-bc00-4dcd-8b88-59671ee2242d" providerId="ADAL" clId="{BD090782-3AC1-4BA4-BE1F-676E5949FF1C}" dt="2019-04-03T16:47:55.349" v="6"/>
        <pc:sldMkLst>
          <pc:docMk/>
          <pc:sldMk cId="2584969008" sldId="464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8135"/>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sz="quarter" idx="1"/>
          </p:nvPr>
        </p:nvSpPr>
        <p:spPr>
          <a:xfrm>
            <a:off x="3777607" y="0"/>
            <a:ext cx="2889938" cy="498135"/>
          </a:xfrm>
          <a:prstGeom prst="rect">
            <a:avLst/>
          </a:prstGeom>
        </p:spPr>
        <p:txBody>
          <a:bodyPr vert="horz" lIns="91440" tIns="45720" rIns="91440" bIns="45720" rtlCol="0"/>
          <a:lstStyle>
            <a:lvl1pPr algn="r">
              <a:defRPr sz="1200"/>
            </a:lvl1pPr>
          </a:lstStyle>
          <a:p>
            <a:fld id="{83B2A966-43E0-4AC5-AB79-AA129E0883C9}" type="datetimeFigureOut">
              <a:rPr lang="nb-NO" smtClean="0"/>
              <a:t>03.04.2019</a:t>
            </a:fld>
            <a:endParaRPr lang="nb-NO"/>
          </a:p>
        </p:txBody>
      </p:sp>
      <p:sp>
        <p:nvSpPr>
          <p:cNvPr id="4" name="Footer Placeholder 3"/>
          <p:cNvSpPr>
            <a:spLocks noGrp="1"/>
          </p:cNvSpPr>
          <p:nvPr>
            <p:ph type="ftr" sz="quarter" idx="2"/>
          </p:nvPr>
        </p:nvSpPr>
        <p:spPr>
          <a:xfrm>
            <a:off x="0" y="9430091"/>
            <a:ext cx="2889938" cy="498134"/>
          </a:xfrm>
          <a:prstGeom prst="rect">
            <a:avLst/>
          </a:prstGeom>
        </p:spPr>
        <p:txBody>
          <a:bodyPr vert="horz" lIns="91440" tIns="45720" rIns="91440" bIns="45720" rtlCol="0" anchor="b"/>
          <a:lstStyle>
            <a:lvl1pPr algn="l">
              <a:defRPr sz="1200"/>
            </a:lvl1pPr>
          </a:lstStyle>
          <a:p>
            <a:endParaRPr lang="nb-NO"/>
          </a:p>
        </p:txBody>
      </p:sp>
      <p:sp>
        <p:nvSpPr>
          <p:cNvPr id="5" name="Slide Number Placeholder 4"/>
          <p:cNvSpPr>
            <a:spLocks noGrp="1"/>
          </p:cNvSpPr>
          <p:nvPr>
            <p:ph type="sldNum" sz="quarter" idx="3"/>
          </p:nvPr>
        </p:nvSpPr>
        <p:spPr>
          <a:xfrm>
            <a:off x="3777607" y="9430091"/>
            <a:ext cx="2889938" cy="498134"/>
          </a:xfrm>
          <a:prstGeom prst="rect">
            <a:avLst/>
          </a:prstGeom>
        </p:spPr>
        <p:txBody>
          <a:bodyPr vert="horz" lIns="91440" tIns="45720" rIns="91440" bIns="45720" rtlCol="0" anchor="b"/>
          <a:lstStyle>
            <a:lvl1pPr algn="r">
              <a:defRPr sz="1200"/>
            </a:lvl1pPr>
          </a:lstStyle>
          <a:p>
            <a:fld id="{E8192A47-3D1E-4CFB-A0AC-5ED66C1AC4D0}" type="slidenum">
              <a:rPr lang="nb-NO" smtClean="0"/>
              <a:t>‹#›</a:t>
            </a:fld>
            <a:endParaRPr lang="nb-NO"/>
          </a:p>
        </p:txBody>
      </p:sp>
    </p:spTree>
    <p:extLst>
      <p:ext uri="{BB962C8B-B14F-4D97-AF65-F5344CB8AC3E}">
        <p14:creationId xmlns:p14="http://schemas.microsoft.com/office/powerpoint/2010/main" val="19573808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8135"/>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777607" y="0"/>
            <a:ext cx="2889938" cy="498135"/>
          </a:xfrm>
          <a:prstGeom prst="rect">
            <a:avLst/>
          </a:prstGeom>
        </p:spPr>
        <p:txBody>
          <a:bodyPr vert="horz" lIns="91440" tIns="45720" rIns="91440" bIns="45720" rtlCol="0"/>
          <a:lstStyle>
            <a:lvl1pPr algn="r">
              <a:defRPr sz="1200"/>
            </a:lvl1pPr>
          </a:lstStyle>
          <a:p>
            <a:fld id="{3838D272-3DF8-43B4-9ED2-C5ACA2D7B954}" type="datetimeFigureOut">
              <a:rPr lang="nb-NO" smtClean="0"/>
              <a:t>03.04.2019</a:t>
            </a:fld>
            <a:endParaRPr lang="nb-NO"/>
          </a:p>
        </p:txBody>
      </p:sp>
      <p:sp>
        <p:nvSpPr>
          <p:cNvPr id="4" name="Slide Image Placeholder 3"/>
          <p:cNvSpPr>
            <a:spLocks noGrp="1" noRot="1" noChangeAspect="1"/>
          </p:cNvSpPr>
          <p:nvPr>
            <p:ph type="sldImg" idx="2"/>
          </p:nvPr>
        </p:nvSpPr>
        <p:spPr>
          <a:xfrm>
            <a:off x="357188" y="1241425"/>
            <a:ext cx="5954712" cy="3349625"/>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66909" y="4777958"/>
            <a:ext cx="5335270" cy="3909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9430091"/>
            <a:ext cx="2889938" cy="498134"/>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777607" y="9430091"/>
            <a:ext cx="2889938" cy="498134"/>
          </a:xfrm>
          <a:prstGeom prst="rect">
            <a:avLst/>
          </a:prstGeom>
        </p:spPr>
        <p:txBody>
          <a:bodyPr vert="horz" lIns="91440" tIns="45720" rIns="91440" bIns="45720" rtlCol="0" anchor="b"/>
          <a:lstStyle>
            <a:lvl1pPr algn="r">
              <a:defRPr sz="1200"/>
            </a:lvl1pPr>
          </a:lstStyle>
          <a:p>
            <a:fld id="{10FDE210-50CC-4C0C-A470-F48CFC5CD9A8}" type="slidenum">
              <a:rPr lang="nb-NO" smtClean="0"/>
              <a:t>‹#›</a:t>
            </a:fld>
            <a:endParaRPr lang="nb-NO"/>
          </a:p>
        </p:txBody>
      </p:sp>
    </p:spTree>
    <p:extLst>
      <p:ext uri="{BB962C8B-B14F-4D97-AF65-F5344CB8AC3E}">
        <p14:creationId xmlns:p14="http://schemas.microsoft.com/office/powerpoint/2010/main" val="1036178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FDE210-50CC-4C0C-A470-F48CFC5CD9A8}" type="slidenum">
              <a:rPr lang="nb-NO" smtClean="0"/>
              <a:t>1</a:t>
            </a:fld>
            <a:endParaRPr lang="nb-NO"/>
          </a:p>
        </p:txBody>
      </p:sp>
    </p:spTree>
    <p:extLst>
      <p:ext uri="{BB962C8B-B14F-4D97-AF65-F5344CB8AC3E}">
        <p14:creationId xmlns:p14="http://schemas.microsoft.com/office/powerpoint/2010/main" val="3820528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4/3/2019 6:46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8221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S4 Solutions Specialist Summit</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 6:46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320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4/3/2019 6:46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517566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Slide Image Placeholder 9"/>
          <p:cNvSpPr>
            <a:spLocks noGrp="1" noRot="1" noChangeAspect="1"/>
          </p:cNvSpPr>
          <p:nvPr>
            <p:ph type="sldImg"/>
          </p:nvPr>
        </p:nvSpPr>
        <p:spPr/>
      </p:sp>
      <p:sp>
        <p:nvSpPr>
          <p:cNvPr id="16" name="Date Placeholder 15"/>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87023A-B324-4DE4-B11B-74D6E276185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 6:46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97494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FEAAD-BE74-4710-82D0-794ABB67D50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1154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4/3/2019 6:46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6622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4/3/2019 6:46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8845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9839DC9-64DF-4FFC-8068-22B8669CCC7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 6:46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982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39200B-4900-41AC-9E15-4A491DD3E25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 6:46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7885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BFE217D-A53C-45D8-9E2D-F7A09C3998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 6:46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8922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0FDE210-50CC-4C0C-A470-F48CFC5CD9A8}" type="slidenum">
              <a:rPr lang="nb-NO" smtClean="0"/>
              <a:t>2</a:t>
            </a:fld>
            <a:endParaRPr lang="nb-NO"/>
          </a:p>
        </p:txBody>
      </p:sp>
    </p:spTree>
    <p:extLst>
      <p:ext uri="{BB962C8B-B14F-4D97-AF65-F5344CB8AC3E}">
        <p14:creationId xmlns:p14="http://schemas.microsoft.com/office/powerpoint/2010/main" val="616660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0FDE210-50CC-4C0C-A470-F48CFC5CD9A8}" type="slidenum">
              <a:rPr lang="nb-NO" smtClean="0"/>
              <a:t>27</a:t>
            </a:fld>
            <a:endParaRPr lang="nb-NO"/>
          </a:p>
        </p:txBody>
      </p:sp>
    </p:spTree>
    <p:extLst>
      <p:ext uri="{BB962C8B-B14F-4D97-AF65-F5344CB8AC3E}">
        <p14:creationId xmlns:p14="http://schemas.microsoft.com/office/powerpoint/2010/main" val="993796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4/3/2019 6:46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6372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4/3/2019 6:46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0716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4/3/2019 6:46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6084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4/3/2019 6:46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2429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4/3/2019 6:46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5376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FEAAD-BE74-4710-82D0-794ABB67D50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9107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4/3/2019 6:46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5073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FEAAD-BE74-4710-82D0-794ABB67D50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6076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4/3/2019 6:46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260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0FDE210-50CC-4C0C-A470-F48CFC5CD9A8}" type="slidenum">
              <a:rPr lang="nb-NO" smtClean="0"/>
              <a:t>3</a:t>
            </a:fld>
            <a:endParaRPr lang="nb-NO"/>
          </a:p>
        </p:txBody>
      </p:sp>
    </p:spTree>
    <p:extLst>
      <p:ext uri="{BB962C8B-B14F-4D97-AF65-F5344CB8AC3E}">
        <p14:creationId xmlns:p14="http://schemas.microsoft.com/office/powerpoint/2010/main" val="223479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4/3/2019 6:46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242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4/3/2019 6:46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404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4/3/2019 6:46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01393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4/3/2019 6:46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2558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FEAAD-BE74-4710-82D0-794ABB67D50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2755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FEAAD-BE74-4710-82D0-794ABB67D50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8618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FEAAD-BE74-4710-82D0-794ABB67D50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4465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FEAAD-BE74-4710-82D0-794ABB67D50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6444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2063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3A76B7-D7F0-4945-9387-B2D1F61599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438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0FDE210-50CC-4C0C-A470-F48CFC5CD9A8}" type="slidenum">
              <a:rPr lang="nb-NO" smtClean="0"/>
              <a:t>4</a:t>
            </a:fld>
            <a:endParaRPr lang="nb-NO"/>
          </a:p>
        </p:txBody>
      </p:sp>
    </p:spTree>
    <p:extLst>
      <p:ext uri="{BB962C8B-B14F-4D97-AF65-F5344CB8AC3E}">
        <p14:creationId xmlns:p14="http://schemas.microsoft.com/office/powerpoint/2010/main" val="23778834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4/3/2019 6:46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2311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4/3/2019 6:46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14137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4/3/2019 6:46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16754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10FDE210-50CC-4C0C-A470-F48CFC5CD9A8}" type="slidenum">
              <a:rPr lang="nb-NO" smtClean="0"/>
              <a:t>56</a:t>
            </a:fld>
            <a:endParaRPr lang="nb-NO"/>
          </a:p>
        </p:txBody>
      </p:sp>
    </p:spTree>
    <p:extLst>
      <p:ext uri="{BB962C8B-B14F-4D97-AF65-F5344CB8AC3E}">
        <p14:creationId xmlns:p14="http://schemas.microsoft.com/office/powerpoint/2010/main" val="3052340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Vi er alltid</a:t>
            </a:r>
            <a:r>
              <a:rPr lang="nb-NO" baseline="0" dirty="0"/>
              <a:t> på utikk etter nye samarbeidspartnere. Og om du eller noen ønsker å bidra så anbefaler jeg at dere tar en tur til vår webside og ser på sponsorprogrammene vi har.</a:t>
            </a:r>
            <a:endParaRPr lang="en-US" dirty="0"/>
          </a:p>
        </p:txBody>
      </p:sp>
      <p:sp>
        <p:nvSpPr>
          <p:cNvPr id="4" name="Slide Number Placeholder 3"/>
          <p:cNvSpPr>
            <a:spLocks noGrp="1"/>
          </p:cNvSpPr>
          <p:nvPr>
            <p:ph type="sldNum" sz="quarter" idx="10"/>
          </p:nvPr>
        </p:nvSpPr>
        <p:spPr/>
        <p:txBody>
          <a:bodyPr/>
          <a:lstStyle/>
          <a:p>
            <a:fld id="{10FDE210-50CC-4C0C-A470-F48CFC5CD9A8}" type="slidenum">
              <a:rPr lang="nb-NO" smtClean="0"/>
              <a:t>57</a:t>
            </a:fld>
            <a:endParaRPr lang="nb-NO"/>
          </a:p>
        </p:txBody>
      </p:sp>
    </p:spTree>
    <p:extLst>
      <p:ext uri="{BB962C8B-B14F-4D97-AF65-F5344CB8AC3E}">
        <p14:creationId xmlns:p14="http://schemas.microsoft.com/office/powerpoint/2010/main" val="14093793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10FDE210-50CC-4C0C-A470-F48CFC5CD9A8}" type="slidenum">
              <a:rPr lang="nb-NO" smtClean="0"/>
              <a:t>58</a:t>
            </a:fld>
            <a:endParaRPr lang="nb-NO"/>
          </a:p>
        </p:txBody>
      </p:sp>
    </p:spTree>
    <p:extLst>
      <p:ext uri="{BB962C8B-B14F-4D97-AF65-F5344CB8AC3E}">
        <p14:creationId xmlns:p14="http://schemas.microsoft.com/office/powerpoint/2010/main" val="34266459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10FDE210-50CC-4C0C-A470-F48CFC5CD9A8}" type="slidenum">
              <a:rPr lang="nb-NO" smtClean="0"/>
              <a:t>59</a:t>
            </a:fld>
            <a:endParaRPr lang="nb-NO"/>
          </a:p>
        </p:txBody>
      </p:sp>
    </p:spTree>
    <p:extLst>
      <p:ext uri="{BB962C8B-B14F-4D97-AF65-F5344CB8AC3E}">
        <p14:creationId xmlns:p14="http://schemas.microsoft.com/office/powerpoint/2010/main" val="586356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Først</a:t>
            </a:r>
            <a:r>
              <a:rPr lang="nb-NO" baseline="0" dirty="0"/>
              <a:t> litt praktisk informasjon. </a:t>
            </a:r>
          </a:p>
          <a:p>
            <a:endParaRPr lang="nb-NO" baseline="0" dirty="0"/>
          </a:p>
          <a:p>
            <a:endParaRPr lang="nb-NO" dirty="0"/>
          </a:p>
        </p:txBody>
      </p:sp>
      <p:sp>
        <p:nvSpPr>
          <p:cNvPr id="4" name="Slide Number Placeholder 3"/>
          <p:cNvSpPr>
            <a:spLocks noGrp="1"/>
          </p:cNvSpPr>
          <p:nvPr>
            <p:ph type="sldNum" sz="quarter" idx="10"/>
          </p:nvPr>
        </p:nvSpPr>
        <p:spPr/>
        <p:txBody>
          <a:bodyPr/>
          <a:lstStyle/>
          <a:p>
            <a:fld id="{10FDE210-50CC-4C0C-A470-F48CFC5CD9A8}" type="slidenum">
              <a:rPr lang="nb-NO" smtClean="0"/>
              <a:t>60</a:t>
            </a:fld>
            <a:endParaRPr lang="nb-NO"/>
          </a:p>
        </p:txBody>
      </p:sp>
    </p:spTree>
    <p:extLst>
      <p:ext uri="{BB962C8B-B14F-4D97-AF65-F5344CB8AC3E}">
        <p14:creationId xmlns:p14="http://schemas.microsoft.com/office/powerpoint/2010/main" val="20801039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10FDE210-50CC-4C0C-A470-F48CFC5CD9A8}" type="slidenum">
              <a:rPr lang="nb-NO" smtClean="0"/>
              <a:t>61</a:t>
            </a:fld>
            <a:endParaRPr lang="nb-NO"/>
          </a:p>
        </p:txBody>
      </p:sp>
    </p:spTree>
    <p:extLst>
      <p:ext uri="{BB962C8B-B14F-4D97-AF65-F5344CB8AC3E}">
        <p14:creationId xmlns:p14="http://schemas.microsoft.com/office/powerpoint/2010/main" val="19891370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FDE210-50CC-4C0C-A470-F48CFC5CD9A8}" type="slidenum">
              <a:rPr lang="nb-NO" smtClean="0"/>
              <a:t>62</a:t>
            </a:fld>
            <a:endParaRPr lang="nb-NO"/>
          </a:p>
        </p:txBody>
      </p:sp>
    </p:spTree>
    <p:extLst>
      <p:ext uri="{BB962C8B-B14F-4D97-AF65-F5344CB8AC3E}">
        <p14:creationId xmlns:p14="http://schemas.microsoft.com/office/powerpoint/2010/main" val="3067905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10FDE210-50CC-4C0C-A470-F48CFC5CD9A8}" type="slidenum">
              <a:rPr lang="nb-NO" smtClean="0"/>
              <a:t>5</a:t>
            </a:fld>
            <a:endParaRPr lang="nb-NO"/>
          </a:p>
        </p:txBody>
      </p:sp>
    </p:spTree>
    <p:extLst>
      <p:ext uri="{BB962C8B-B14F-4D97-AF65-F5344CB8AC3E}">
        <p14:creationId xmlns:p14="http://schemas.microsoft.com/office/powerpoint/2010/main" val="205939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Foreløpig</a:t>
            </a:r>
            <a:r>
              <a:rPr lang="nb-NO" baseline="0" dirty="0"/>
              <a:t> er det kun 2 stk. bak.</a:t>
            </a:r>
          </a:p>
          <a:p>
            <a:endParaRPr lang="nb-NO" baseline="0" dirty="0"/>
          </a:p>
          <a:p>
            <a:r>
              <a:rPr lang="nb-NO" baseline="0" dirty="0"/>
              <a:t>Først og fremst - Anders Skaug. En frivillig illsjel med masse passion for VMM, Hyper-V og Datacenter. Uten ham ville vi helt klart ikke være her i dag. Så jeg ønsker at vi gir ham en god applaus. </a:t>
            </a:r>
            <a:br>
              <a:rPr lang="nb-NO" baseline="0" dirty="0"/>
            </a:br>
            <a:br>
              <a:rPr lang="nb-NO" baseline="0" dirty="0"/>
            </a:br>
            <a:r>
              <a:rPr lang="nb-NO" baseline="0" dirty="0"/>
              <a:t>I tillegg til det er det meg selv som stitter som styrets leder. Vi ønsker å få inn 3 medlemmer til med et like sterkt ønske om å skape et System Center – miljø i Norge hvor vi sammen setter Norge på kartet. Landet som leverer fantastik bra System Center kompetanse og løsninger. </a:t>
            </a:r>
          </a:p>
          <a:p>
            <a:endParaRPr lang="nb-NO" baseline="0" dirty="0"/>
          </a:p>
          <a:p>
            <a:r>
              <a:rPr lang="nb-NO" baseline="0" dirty="0"/>
              <a:t>SCUG er en non-profit organisasjon, frivillig og veledig sådan. Men vi er fortsatt avhenig av midler og kaptial for å drive dette. Dermed har vi laget et sponsorprogram som vi er stolte av og vi har allerede flere sponsorer med på laget. Kommer straks tilbake til disse. </a:t>
            </a:r>
            <a:br>
              <a:rPr lang="nb-NO" baseline="0" dirty="0"/>
            </a:br>
            <a:br>
              <a:rPr lang="nb-NO" baseline="0" dirty="0"/>
            </a:br>
            <a:r>
              <a:rPr lang="nb-NO" baseline="0" dirty="0"/>
              <a:t>Justine Javelosa hos Microsoft, har vært så snille å låne oss lokalene vi sitter i i dag. I tillegg har Justine vært en stor bidrags-yter for å sørge for at alt er på plass til i dag og inkl. Markedsføring av eventen. En stor takk til deg Justine. Applaus alle sammen!!</a:t>
            </a:r>
            <a:endParaRPr lang="en-US" dirty="0"/>
          </a:p>
        </p:txBody>
      </p:sp>
      <p:sp>
        <p:nvSpPr>
          <p:cNvPr id="4" name="Slide Number Placeholder 3"/>
          <p:cNvSpPr>
            <a:spLocks noGrp="1"/>
          </p:cNvSpPr>
          <p:nvPr>
            <p:ph type="sldNum" sz="quarter" idx="10"/>
          </p:nvPr>
        </p:nvSpPr>
        <p:spPr/>
        <p:txBody>
          <a:bodyPr/>
          <a:lstStyle/>
          <a:p>
            <a:fld id="{10FDE210-50CC-4C0C-A470-F48CFC5CD9A8}" type="slidenum">
              <a:rPr lang="nb-NO" smtClean="0"/>
              <a:t>6</a:t>
            </a:fld>
            <a:endParaRPr lang="nb-NO"/>
          </a:p>
        </p:txBody>
      </p:sp>
    </p:spTree>
    <p:extLst>
      <p:ext uri="{BB962C8B-B14F-4D97-AF65-F5344CB8AC3E}">
        <p14:creationId xmlns:p14="http://schemas.microsoft.com/office/powerpoint/2010/main" val="3156070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Vår</a:t>
            </a:r>
            <a:r>
              <a:rPr lang="nb-NO" baseline="0" dirty="0"/>
              <a:t> sponsorer!</a:t>
            </a:r>
          </a:p>
          <a:p>
            <a:endParaRPr lang="nb-NO" baseline="0" dirty="0"/>
          </a:p>
          <a:p>
            <a:r>
              <a:rPr lang="nb-NO" baseline="0" dirty="0"/>
              <a:t>Disse er foreløpig med på laget og ser virkelig verdien av det vi prøver å skape her i dag! </a:t>
            </a:r>
          </a:p>
          <a:p>
            <a:endParaRPr lang="nb-NO" baseline="0" dirty="0"/>
          </a:p>
          <a:p>
            <a:r>
              <a:rPr lang="nb-NO" baseline="0" dirty="0"/>
              <a:t>1E og Secunia har signert opp som Gold. Vårt øverste program. </a:t>
            </a:r>
          </a:p>
          <a:p>
            <a:endParaRPr lang="nb-NO" baseline="0" dirty="0"/>
          </a:p>
          <a:p>
            <a:r>
              <a:rPr lang="nb-NO" baseline="0" dirty="0"/>
              <a:t>Nutanix har signert opp som Silver og </a:t>
            </a:r>
            <a:r>
              <a:rPr lang="nb-NO" baseline="0" dirty="0" err="1"/>
              <a:t>LabCenter</a:t>
            </a:r>
            <a:r>
              <a:rPr lang="nb-NO" baseline="0" dirty="0"/>
              <a:t>! Samtlige selskap er representert i dag. Jeg anbefaler alle her til å ta kontakt da de besitter mye kunnskap og gode løsnnger som kan gi merverdi til System Center!</a:t>
            </a:r>
          </a:p>
          <a:p>
            <a:endParaRPr lang="nb-NO" baseline="0" dirty="0"/>
          </a:p>
          <a:p>
            <a:r>
              <a:rPr lang="nb-NO" baseline="0" dirty="0"/>
              <a:t>En stor takk til dere for bidraget deres. Vi ville uten tvil ikke klart dette uten og ser frem til et langt samarbeid! </a:t>
            </a:r>
            <a:endParaRPr lang="en-US" dirty="0"/>
          </a:p>
        </p:txBody>
      </p:sp>
      <p:sp>
        <p:nvSpPr>
          <p:cNvPr id="4" name="Slide Number Placeholder 3"/>
          <p:cNvSpPr>
            <a:spLocks noGrp="1"/>
          </p:cNvSpPr>
          <p:nvPr>
            <p:ph type="sldNum" sz="quarter" idx="10"/>
          </p:nvPr>
        </p:nvSpPr>
        <p:spPr/>
        <p:txBody>
          <a:bodyPr/>
          <a:lstStyle/>
          <a:p>
            <a:fld id="{10FDE210-50CC-4C0C-A470-F48CFC5CD9A8}" type="slidenum">
              <a:rPr lang="nb-NO" smtClean="0"/>
              <a:t>7</a:t>
            </a:fld>
            <a:endParaRPr lang="nb-NO"/>
          </a:p>
        </p:txBody>
      </p:sp>
    </p:spTree>
    <p:extLst>
      <p:ext uri="{BB962C8B-B14F-4D97-AF65-F5344CB8AC3E}">
        <p14:creationId xmlns:p14="http://schemas.microsoft.com/office/powerpoint/2010/main" val="2691966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 name="Header Placeholder 3"/>
          <p:cNvSpPr>
            <a:spLocks noGrp="1"/>
          </p:cNvSpPr>
          <p:nvPr>
            <p:ph type="hdr" sz="quarter"/>
          </p:nvPr>
        </p:nvSpPr>
        <p:spPr>
          <a:xfrm>
            <a:off x="0" y="0"/>
            <a:ext cx="3004820" cy="46101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lumMod val="50000"/>
                      </a:prstClr>
                    </a:gs>
                    <a:gs pos="100000">
                      <a:prstClr val="black">
                        <a:lumMod val="50000"/>
                      </a:prstClr>
                    </a:gs>
                  </a:gsLst>
                  <a:lin ang="5400000" scaled="0"/>
                </a:gradFill>
                <a:effectLst/>
                <a:uLnTx/>
                <a:uFillTx/>
                <a:latin typeface="Segoe UI" pitchFamily="34" charset="0"/>
                <a:ea typeface="+mn-ea"/>
                <a:cs typeface="+mn-cs"/>
              </a:rPr>
              <a:t>Server &amp; Tools Business</a:t>
            </a:r>
          </a:p>
        </p:txBody>
      </p:sp>
      <p:sp>
        <p:nvSpPr>
          <p:cNvPr id="182277" name="Date Placeholder 5"/>
          <p:cNvSpPr>
            <a:spLocks noGrp="1"/>
          </p:cNvSpPr>
          <p:nvPr>
            <p:ph type="dt" sz="quarter" idx="1"/>
          </p:nvPr>
        </p:nvSpPr>
        <p:spPr bwMode="auto">
          <a:xfrm>
            <a:off x="3927775" y="0"/>
            <a:ext cx="3004820" cy="4610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itchFamily="34" charset="0"/>
                <a:ea typeface="MS PGothic" pitchFamily="34" charset="-128"/>
              </a:defRPr>
            </a:lvl1pPr>
            <a:lvl2pPr marL="735983" indent="-283070" eaLnBrk="0" hangingPunct="0">
              <a:defRPr sz="2400">
                <a:solidFill>
                  <a:schemeClr val="tx1"/>
                </a:solidFill>
                <a:latin typeface="Segoe UI" pitchFamily="34" charset="0"/>
                <a:ea typeface="MS PGothic" pitchFamily="34" charset="-128"/>
              </a:defRPr>
            </a:lvl2pPr>
            <a:lvl3pPr marL="1132281" indent="-226456" eaLnBrk="0" hangingPunct="0">
              <a:defRPr sz="2400">
                <a:solidFill>
                  <a:schemeClr val="tx1"/>
                </a:solidFill>
                <a:latin typeface="Segoe UI" pitchFamily="34" charset="0"/>
                <a:ea typeface="MS PGothic" pitchFamily="34" charset="-128"/>
              </a:defRPr>
            </a:lvl3pPr>
            <a:lvl4pPr marL="1585194" indent="-226456" eaLnBrk="0" hangingPunct="0">
              <a:defRPr sz="2400">
                <a:solidFill>
                  <a:schemeClr val="tx1"/>
                </a:solidFill>
                <a:latin typeface="Segoe UI" pitchFamily="34" charset="0"/>
                <a:ea typeface="MS PGothic" pitchFamily="34" charset="-128"/>
              </a:defRPr>
            </a:lvl4pPr>
            <a:lvl5pPr marL="2038107" indent="-226456" eaLnBrk="0" hangingPunct="0">
              <a:defRPr sz="2400">
                <a:solidFill>
                  <a:schemeClr val="tx1"/>
                </a:solidFill>
                <a:latin typeface="Segoe UI" pitchFamily="34" charset="0"/>
                <a:ea typeface="MS PGothic" pitchFamily="34" charset="-128"/>
              </a:defRPr>
            </a:lvl5pPr>
            <a:lvl6pPr marL="2491019" indent="-226456" defTabSz="923124" eaLnBrk="0" fontAlgn="base" hangingPunct="0">
              <a:spcBef>
                <a:spcPct val="0"/>
              </a:spcBef>
              <a:spcAft>
                <a:spcPct val="0"/>
              </a:spcAft>
              <a:defRPr sz="2400">
                <a:solidFill>
                  <a:schemeClr val="tx1"/>
                </a:solidFill>
                <a:latin typeface="Segoe UI" pitchFamily="34" charset="0"/>
                <a:ea typeface="MS PGothic" pitchFamily="34" charset="-128"/>
              </a:defRPr>
            </a:lvl6pPr>
            <a:lvl7pPr marL="2943931" indent="-226456" defTabSz="923124" eaLnBrk="0" fontAlgn="base" hangingPunct="0">
              <a:spcBef>
                <a:spcPct val="0"/>
              </a:spcBef>
              <a:spcAft>
                <a:spcPct val="0"/>
              </a:spcAft>
              <a:defRPr sz="2400">
                <a:solidFill>
                  <a:schemeClr val="tx1"/>
                </a:solidFill>
                <a:latin typeface="Segoe UI" pitchFamily="34" charset="0"/>
                <a:ea typeface="MS PGothic" pitchFamily="34" charset="-128"/>
              </a:defRPr>
            </a:lvl7pPr>
            <a:lvl8pPr marL="3396844" indent="-226456" defTabSz="923124" eaLnBrk="0" fontAlgn="base" hangingPunct="0">
              <a:spcBef>
                <a:spcPct val="0"/>
              </a:spcBef>
              <a:spcAft>
                <a:spcPct val="0"/>
              </a:spcAft>
              <a:defRPr sz="2400">
                <a:solidFill>
                  <a:schemeClr val="tx1"/>
                </a:solidFill>
                <a:latin typeface="Segoe UI" pitchFamily="34" charset="0"/>
                <a:ea typeface="MS PGothic" pitchFamily="34" charset="-128"/>
              </a:defRPr>
            </a:lvl8pPr>
            <a:lvl9pPr marL="3849757" indent="-226456" defTabSz="923124" eaLnBrk="0" fontAlgn="base" hangingPunct="0">
              <a:spcBef>
                <a:spcPct val="0"/>
              </a:spcBef>
              <a:spcAft>
                <a:spcPct val="0"/>
              </a:spcAft>
              <a:defRPr sz="2400">
                <a:solidFill>
                  <a:schemeClr val="tx1"/>
                </a:solidFill>
                <a:latin typeface="Segoe UI" pitchFamily="34" charset="0"/>
                <a:ea typeface="MS PGothic"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40EF4CD-A1E0-4755-A489-8A397ECFCF4D}" type="datetime1">
              <a:rPr kumimoji="0" lang="en-US" sz="1200" b="0" i="0" u="none" strike="noStrike" kern="0" cap="none" spc="0" normalizeH="0" baseline="0" noProof="0">
                <a:ln>
                  <a:noFill/>
                </a:ln>
                <a:solidFill>
                  <a:srgbClr val="000000"/>
                </a:solidFill>
                <a:effectLst/>
                <a:uLnTx/>
                <a:uFillTx/>
                <a:latin typeface="Segoe UI" pitchFamily="34" charset="0"/>
                <a:ea typeface="MS PGothic"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a:t>
            </a:fld>
            <a:endParaRPr kumimoji="0" lang="en-US" sz="1200" b="0" i="0" u="none" strike="noStrike" kern="0" cap="none" spc="0" normalizeH="0" baseline="0" noProof="0">
              <a:ln>
                <a:noFill/>
              </a:ln>
              <a:solidFill>
                <a:srgbClr val="000000"/>
              </a:solidFill>
              <a:effectLst/>
              <a:uLnTx/>
              <a:uFillTx/>
              <a:latin typeface="Segoe UI" pitchFamily="34" charset="0"/>
              <a:ea typeface="MS PGothic" pitchFamily="34" charset="-128"/>
              <a:cs typeface="+mn-cs"/>
            </a:endParaRPr>
          </a:p>
        </p:txBody>
      </p:sp>
      <p:sp>
        <p:nvSpPr>
          <p:cNvPr id="182278"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itchFamily="34" charset="0"/>
                <a:ea typeface="MS PGothic" pitchFamily="34" charset="-128"/>
              </a:defRPr>
            </a:lvl1pPr>
            <a:lvl2pPr marL="735983" indent="-283070" eaLnBrk="0" hangingPunct="0">
              <a:defRPr sz="2400">
                <a:solidFill>
                  <a:schemeClr val="tx1"/>
                </a:solidFill>
                <a:latin typeface="Segoe UI" pitchFamily="34" charset="0"/>
                <a:ea typeface="MS PGothic" pitchFamily="34" charset="-128"/>
              </a:defRPr>
            </a:lvl2pPr>
            <a:lvl3pPr marL="1132281" indent="-226456" eaLnBrk="0" hangingPunct="0">
              <a:defRPr sz="2400">
                <a:solidFill>
                  <a:schemeClr val="tx1"/>
                </a:solidFill>
                <a:latin typeface="Segoe UI" pitchFamily="34" charset="0"/>
                <a:ea typeface="MS PGothic" pitchFamily="34" charset="-128"/>
              </a:defRPr>
            </a:lvl3pPr>
            <a:lvl4pPr marL="1585194" indent="-226456" eaLnBrk="0" hangingPunct="0">
              <a:defRPr sz="2400">
                <a:solidFill>
                  <a:schemeClr val="tx1"/>
                </a:solidFill>
                <a:latin typeface="Segoe UI" pitchFamily="34" charset="0"/>
                <a:ea typeface="MS PGothic" pitchFamily="34" charset="-128"/>
              </a:defRPr>
            </a:lvl4pPr>
            <a:lvl5pPr marL="2038107" indent="-226456" eaLnBrk="0" hangingPunct="0">
              <a:defRPr sz="2400">
                <a:solidFill>
                  <a:schemeClr val="tx1"/>
                </a:solidFill>
                <a:latin typeface="Segoe UI" pitchFamily="34" charset="0"/>
                <a:ea typeface="MS PGothic" pitchFamily="34" charset="-128"/>
              </a:defRPr>
            </a:lvl5pPr>
            <a:lvl6pPr marL="2491019" indent="-226456" defTabSz="923124" eaLnBrk="0" fontAlgn="base" hangingPunct="0">
              <a:spcBef>
                <a:spcPct val="0"/>
              </a:spcBef>
              <a:spcAft>
                <a:spcPct val="0"/>
              </a:spcAft>
              <a:defRPr sz="2400">
                <a:solidFill>
                  <a:schemeClr val="tx1"/>
                </a:solidFill>
                <a:latin typeface="Segoe UI" pitchFamily="34" charset="0"/>
                <a:ea typeface="MS PGothic" pitchFamily="34" charset="-128"/>
              </a:defRPr>
            </a:lvl6pPr>
            <a:lvl7pPr marL="2943931" indent="-226456" defTabSz="923124" eaLnBrk="0" fontAlgn="base" hangingPunct="0">
              <a:spcBef>
                <a:spcPct val="0"/>
              </a:spcBef>
              <a:spcAft>
                <a:spcPct val="0"/>
              </a:spcAft>
              <a:defRPr sz="2400">
                <a:solidFill>
                  <a:schemeClr val="tx1"/>
                </a:solidFill>
                <a:latin typeface="Segoe UI" pitchFamily="34" charset="0"/>
                <a:ea typeface="MS PGothic" pitchFamily="34" charset="-128"/>
              </a:defRPr>
            </a:lvl7pPr>
            <a:lvl8pPr marL="3396844" indent="-226456" defTabSz="923124" eaLnBrk="0" fontAlgn="base" hangingPunct="0">
              <a:spcBef>
                <a:spcPct val="0"/>
              </a:spcBef>
              <a:spcAft>
                <a:spcPct val="0"/>
              </a:spcAft>
              <a:defRPr sz="2400">
                <a:solidFill>
                  <a:schemeClr val="tx1"/>
                </a:solidFill>
                <a:latin typeface="Segoe UI" pitchFamily="34" charset="0"/>
                <a:ea typeface="MS PGothic" pitchFamily="34" charset="-128"/>
              </a:defRPr>
            </a:lvl8pPr>
            <a:lvl9pPr marL="3849757" indent="-226456" defTabSz="923124" eaLnBrk="0" fontAlgn="base" hangingPunct="0">
              <a:spcBef>
                <a:spcPct val="0"/>
              </a:spcBef>
              <a:spcAft>
                <a:spcPct val="0"/>
              </a:spcAft>
              <a:defRPr sz="2400">
                <a:solidFill>
                  <a:schemeClr val="tx1"/>
                </a:solidFill>
                <a:latin typeface="Segoe UI" pitchFamily="34" charset="0"/>
                <a:ea typeface="MS PGothic"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1E7AE83-35DE-498E-83C6-9F2CD6BF118B}" type="slidenum">
              <a:rPr kumimoji="0" lang="en-US" sz="1200" b="0" i="0" u="none" strike="noStrike" kern="0" cap="none" spc="0" normalizeH="0" baseline="0" noProof="0">
                <a:ln>
                  <a:noFill/>
                </a:ln>
                <a:solidFill>
                  <a:srgbClr val="000000"/>
                </a:solidFill>
                <a:effectLst/>
                <a:uLnTx/>
                <a:uFillTx/>
                <a:latin typeface="Segoe UI" pitchFamily="34" charset="0"/>
                <a:ea typeface="MS PGothic"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0" cap="none" spc="0" normalizeH="0" baseline="0" noProof="0">
              <a:ln>
                <a:noFill/>
              </a:ln>
              <a:solidFill>
                <a:srgbClr val="000000"/>
              </a:solidFill>
              <a:effectLst/>
              <a:uLnTx/>
              <a:uFillTx/>
              <a:latin typeface="Segoe UI" pitchFamily="34" charset="0"/>
              <a:ea typeface="MS PGothic" pitchFamily="34" charset="-128"/>
              <a:cs typeface="+mn-cs"/>
            </a:endParaRPr>
          </a:p>
        </p:txBody>
      </p:sp>
    </p:spTree>
    <p:extLst>
      <p:ext uri="{BB962C8B-B14F-4D97-AF65-F5344CB8AC3E}">
        <p14:creationId xmlns:p14="http://schemas.microsoft.com/office/powerpoint/2010/main" val="1750201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429E16-C40C-46CF-993A-3C301239AB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0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Segoe UI" panose="020B0502040204020203" pitchFamily="34" charset="0"/>
                <a:cs typeface="Segoe UI" panose="020B0502040204020203" pitchFamily="34"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fld id="{6A5F6B37-603E-4665-AC1F-E7E2D67BFCD4}" type="datetime2">
              <a:rPr lang="en-US" smtClean="0"/>
              <a:t>Wednesday, April 3, 2019</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nchor="ctr" anchorCtr="0"/>
          <a:lstStyle>
            <a:lvl1pPr algn="ctr">
              <a:defRPr sz="900">
                <a:latin typeface="Segoe UI" panose="020B0502040204020203" pitchFamily="34" charset="0"/>
                <a:cs typeface="Segoe UI" panose="020B0502040204020203" pitchFamily="34" charset="0"/>
              </a:defRPr>
            </a:lvl1pPr>
          </a:lstStyle>
          <a:p>
            <a:r>
              <a:rPr lang="en-US" dirty="0"/>
              <a:t>#SCUGno</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F1972D-BB19-4822-BE90-FD1D02328CB8}" type="datetime2">
              <a:rPr lang="en-US" smtClean="0"/>
              <a:t>Wednesday, April 3, 2019</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n-US"/>
              <a:t>#SCUGno</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userDrawn="1"/>
        </p:nvSpPr>
        <p:spPr>
          <a:xfrm>
            <a:off x="3175" y="6400800"/>
            <a:ext cx="12188825" cy="457200"/>
          </a:xfrm>
          <a:prstGeom prst="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B9BCAF-E115-43D8-A744-5BB65A75FE92}" type="datetime2">
              <a:rPr lang="en-US" smtClean="0"/>
              <a:t>Wednesday, April 3, 2019</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n-US"/>
              <a:t>#SCUGno</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2728" y="6454586"/>
            <a:ext cx="1425903" cy="35132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13900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797395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40663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66931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72041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278724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718371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750477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DE0993-1BE9-4CA2-A7DA-F3E3FFE9B0D0}" type="datetime2">
              <a:rPr lang="en-US" smtClean="0"/>
              <a:t>Wednesday, April 3, 2019</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n-US"/>
              <a:t>#SCUGno</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36802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061713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77233436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39839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7664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5338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6450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726596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494622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53063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627529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380541-497F-4C08-B6E5-D4568F5DE435}" type="datetime2">
              <a:rPr lang="en-US" smtClean="0"/>
              <a:t>Wednesday, April 3, 2019</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n-US"/>
              <a:t>#SCUGno</a:t>
            </a:r>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1806637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23555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61344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51178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73E3E5-D578-4B57-8DD9-7AA8BCA066B6}" type="datetime2">
              <a:rPr lang="en-US" smtClean="0"/>
              <a:t>Wednesday, April 3, 2019</a:t>
            </a:fld>
            <a:endParaRPr lang="en-US" dirty="0"/>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r>
              <a:rPr lang="en-US"/>
              <a:t>#SCUGno</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687176-32D4-426A-BEA7-0CB4CBE7C894}" type="datetime2">
              <a:rPr lang="en-US" smtClean="0"/>
              <a:t>Wednesday, April 3, 2019</a:t>
            </a:fld>
            <a:endParaRPr lang="en-US" dirty="0"/>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p>
            <a:r>
              <a:rPr lang="en-US"/>
              <a:t>#SCUGno</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B4E55E-FDE8-468B-947B-72B96D37E681}" type="datetime2">
              <a:rPr lang="en-US" smtClean="0"/>
              <a:t>Wednesday, April 3, 2019</a:t>
            </a:fld>
            <a:endParaRPr lang="en-US" dirty="0"/>
          </a:p>
        </p:txBody>
      </p:sp>
      <p:sp>
        <p:nvSpPr>
          <p:cNvPr id="4" name="Footer Placeholder 3"/>
          <p:cNvSpPr>
            <a:spLocks noGrp="1"/>
          </p:cNvSpPr>
          <p:nvPr>
            <p:ph type="ftr" sz="quarter" idx="11"/>
          </p:nvPr>
        </p:nvSpPr>
        <p:spPr>
          <a:xfrm>
            <a:off x="3686185" y="6459785"/>
            <a:ext cx="4822804" cy="365125"/>
          </a:xfrm>
          <a:prstGeom prst="rect">
            <a:avLst/>
          </a:prstGeom>
        </p:spPr>
        <p:txBody>
          <a:bodyPr/>
          <a:lstStyle/>
          <a:p>
            <a:r>
              <a:rPr lang="en-US"/>
              <a:t>#SCUGno</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EEB51A-3534-42A9-90D6-03B1FE7DE948}" type="datetime2">
              <a:rPr lang="en-US" smtClean="0"/>
              <a:t>Wednesday, April 3, 2019</a:t>
            </a:fld>
            <a:endParaRPr lang="en-US" dirty="0"/>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lvl1pPr>
              <a:defRPr>
                <a:solidFill>
                  <a:srgbClr val="FFFFFF"/>
                </a:solidFill>
              </a:defRPr>
            </a:lvl1pPr>
          </a:lstStyle>
          <a:p>
            <a:r>
              <a:rPr lang="en-US"/>
              <a:t>#SCUGno</a:t>
            </a: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2728" y="6454586"/>
            <a:ext cx="1425903" cy="35132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433262" y="6440789"/>
            <a:ext cx="2618510" cy="365125"/>
          </a:xfrm>
        </p:spPr>
        <p:txBody>
          <a:bodyPr/>
          <a:lstStyle>
            <a:lvl1pPr algn="l">
              <a:defRPr/>
            </a:lvl1pPr>
          </a:lstStyle>
          <a:p>
            <a:fld id="{63736D5B-3C66-484A-8BC2-17EDD8A8B69C}" type="datetime2">
              <a:rPr lang="en-US" smtClean="0"/>
              <a:t>Wednesday, April 3, 2019</a:t>
            </a:fld>
            <a:endParaRPr lang="en-US" dirty="0"/>
          </a:p>
        </p:txBody>
      </p:sp>
      <p:sp>
        <p:nvSpPr>
          <p:cNvPr id="6" name="Footer Placeholder 5"/>
          <p:cNvSpPr>
            <a:spLocks noGrp="1"/>
          </p:cNvSpPr>
          <p:nvPr>
            <p:ph type="ftr" sz="quarter" idx="11"/>
          </p:nvPr>
        </p:nvSpPr>
        <p:spPr>
          <a:xfrm>
            <a:off x="8084820" y="6440789"/>
            <a:ext cx="895350" cy="365125"/>
          </a:xfrm>
          <a:prstGeom prst="rect">
            <a:avLst/>
          </a:prstGeom>
        </p:spPr>
        <p:txBody>
          <a:bodyPr/>
          <a:lstStyle>
            <a:lvl1pPr algn="l">
              <a:defRPr>
                <a:solidFill>
                  <a:schemeClr val="tx2"/>
                </a:solidFill>
              </a:defRPr>
            </a:lvl1pPr>
          </a:lstStyle>
          <a:p>
            <a:r>
              <a:rPr lang="en-US"/>
              <a:t>#SCUGno</a:t>
            </a: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2728" y="6454586"/>
            <a:ext cx="1425903" cy="35132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lvl1pPr>
              <a:defRPr>
                <a:solidFill>
                  <a:schemeClr val="tx2"/>
                </a:solidFill>
              </a:defRPr>
            </a:lvl1pPr>
          </a:lstStyle>
          <a:p>
            <a:r>
              <a:rPr lang="en-US"/>
              <a:t>#SCUGno</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media/image2.emf"/><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0" y="6400800"/>
            <a:ext cx="12192000" cy="457200"/>
          </a:xfrm>
          <a:prstGeom prst="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latin typeface="Segoe UI" panose="020B0502040204020203" pitchFamily="34" charset="0"/>
                <a:cs typeface="Segoe UI" panose="020B0502040204020203" pitchFamily="34" charset="0"/>
              </a:defRPr>
            </a:lvl1pPr>
          </a:lstStyle>
          <a:p>
            <a:fld id="{E9FF751A-927A-40C6-892E-678183CD8762}" type="datetime2">
              <a:rPr lang="en-US" smtClean="0"/>
              <a:t>Wednesday, April 3, 2019</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442728" y="6454586"/>
            <a:ext cx="1425903" cy="351329"/>
          </a:xfrm>
          <a:prstGeom prst="rect">
            <a:avLst/>
          </a:prstGeom>
        </p:spPr>
      </p:pic>
      <p:sp>
        <p:nvSpPr>
          <p:cNvPr id="13" name="Footer Placeholder 4"/>
          <p:cNvSpPr>
            <a:spLocks noGrp="1"/>
          </p:cNvSpPr>
          <p:nvPr>
            <p:ph type="ftr" sz="quarter" idx="3"/>
          </p:nvPr>
        </p:nvSpPr>
        <p:spPr>
          <a:xfrm>
            <a:off x="3686185" y="6459785"/>
            <a:ext cx="4822804" cy="365125"/>
          </a:xfrm>
          <a:prstGeom prst="rect">
            <a:avLst/>
          </a:prstGeom>
        </p:spPr>
        <p:txBody>
          <a:bodyPr anchor="ctr" anchorCtr="0"/>
          <a:lstStyle>
            <a:lvl1pPr algn="ctr">
              <a:defRPr sz="900">
                <a:latin typeface="Segoe UI" panose="020B0502040204020203" pitchFamily="34" charset="0"/>
                <a:cs typeface="Segoe UI" panose="020B0502040204020203" pitchFamily="34" charset="0"/>
              </a:defRPr>
            </a:lvl1pPr>
          </a:lstStyle>
          <a:p>
            <a:r>
              <a:rPr lang="en-US" dirty="0"/>
              <a:t>#SCUGno</a:t>
            </a:r>
          </a:p>
        </p:txBody>
      </p:sp>
      <p:sp>
        <p:nvSpPr>
          <p:cNvPr id="5" name="MSIPCMContentMarking" descr="{&quot;HashCode&quot;:1466179467,&quot;Placement&quot;:&quot;Footer&quot;}">
            <a:extLst>
              <a:ext uri="{FF2B5EF4-FFF2-40B4-BE49-F238E27FC236}">
                <a16:creationId xmlns:a16="http://schemas.microsoft.com/office/drawing/2014/main" id="{B00E9C8B-D32D-4F70-B09C-AF953A081D1E}"/>
              </a:ext>
            </a:extLst>
          </p:cNvPr>
          <p:cNvSpPr txBox="1"/>
          <p:nvPr userDrawn="1"/>
        </p:nvSpPr>
        <p:spPr>
          <a:xfrm>
            <a:off x="0" y="6629836"/>
            <a:ext cx="2013042" cy="228163"/>
          </a:xfrm>
          <a:prstGeom prst="rect">
            <a:avLst/>
          </a:prstGeom>
          <a:noFill/>
        </p:spPr>
        <p:txBody>
          <a:bodyPr vert="horz" wrap="square" lIns="0" tIns="0" rIns="0" bIns="0" rtlCol="0" anchor="ctr" anchorCtr="1">
            <a:spAutoFit/>
          </a:bodyPr>
          <a:lstStyle/>
          <a:p>
            <a:pPr algn="l">
              <a:spcBef>
                <a:spcPts val="0"/>
              </a:spcBef>
              <a:spcAft>
                <a:spcPts val="0"/>
              </a:spcAft>
            </a:pPr>
            <a:r>
              <a:rPr lang="en-GB" sz="800">
                <a:solidFill>
                  <a:srgbClr val="737373"/>
                </a:solidFill>
                <a:latin typeface="Calibri" panose="020F0502020204030204" pitchFamily="34" charset="0"/>
              </a:rPr>
              <a:t>Sensitivity: Confidential between partners</a:t>
            </a:r>
          </a:p>
        </p:txBody>
      </p:sp>
    </p:spTree>
  </p:cSld>
  <p:clrMap bg1="dk1" tx1="lt1" bg2="dk2" tx2="lt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3" r:id="rId12"/>
  </p:sldLayoutIdLst>
  <p:hf sldNum="0"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Segoe UI" panose="020B0502040204020203" pitchFamily="34" charset="0"/>
          <a:ea typeface="+mj-ea"/>
          <a:cs typeface="Segoe UI" panose="020B0502040204020203" pitchFamily="34" charset="0"/>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Segoe UI" panose="020B0502040204020203" pitchFamily="34" charset="0"/>
          <a:ea typeface="+mn-ea"/>
          <a:cs typeface="Segoe UI" panose="020B0502040204020203" pitchFamily="34" charset="0"/>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Segoe UI" panose="020B0502040204020203" pitchFamily="34" charset="0"/>
          <a:ea typeface="+mn-ea"/>
          <a:cs typeface="Segoe UI" panose="020B0502040204020203" pitchFamily="34" charset="0"/>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MSIPCMContentMarking" descr="{&quot;HashCode&quot;:1466179467,&quot;Placement&quot;:&quot;Footer&quot;}">
            <a:extLst>
              <a:ext uri="{FF2B5EF4-FFF2-40B4-BE49-F238E27FC236}">
                <a16:creationId xmlns:a16="http://schemas.microsoft.com/office/drawing/2014/main" id="{FB1E509C-823C-43AF-867D-718847BAF354}"/>
              </a:ext>
            </a:extLst>
          </p:cNvPr>
          <p:cNvSpPr txBox="1"/>
          <p:nvPr userDrawn="1"/>
        </p:nvSpPr>
        <p:spPr>
          <a:xfrm>
            <a:off x="0" y="6629836"/>
            <a:ext cx="2013042" cy="228163"/>
          </a:xfrm>
          <a:prstGeom prst="rect">
            <a:avLst/>
          </a:prstGeom>
          <a:noFill/>
        </p:spPr>
        <p:txBody>
          <a:bodyPr vert="horz" wrap="square" lIns="0" tIns="0" rIns="0" bIns="0" rtlCol="0" anchor="ctr" anchorCtr="1">
            <a:spAutoFit/>
          </a:bodyPr>
          <a:lstStyle/>
          <a:p>
            <a:pPr algn="l">
              <a:spcBef>
                <a:spcPts val="0"/>
              </a:spcBef>
              <a:spcAft>
                <a:spcPts val="0"/>
              </a:spcAft>
            </a:pPr>
            <a:r>
              <a:rPr lang="en-GB" sz="800">
                <a:solidFill>
                  <a:srgbClr val="737373"/>
                </a:solidFill>
                <a:latin typeface="Calibri" panose="020F0502020204030204" pitchFamily="34" charset="0"/>
              </a:rPr>
              <a:t>Sensitivity: Confidential between partners</a:t>
            </a:r>
            <a:endParaRPr lang="en-GB" sz="800" dirty="0" err="1">
              <a:solidFill>
                <a:srgbClr val="737373"/>
              </a:solidFill>
              <a:latin typeface="Calibri" panose="020F0502020204030204" pitchFamily="34" charset="0"/>
            </a:endParaRPr>
          </a:p>
        </p:txBody>
      </p:sp>
    </p:spTree>
    <p:extLst>
      <p:ext uri="{BB962C8B-B14F-4D97-AF65-F5344CB8AC3E}">
        <p14:creationId xmlns:p14="http://schemas.microsoft.com/office/powerpoint/2010/main" val="295364826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19.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hyperlink" Target="https://jtpedersen.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63.svg"/><Relationship Id="rId5" Type="http://schemas.openxmlformats.org/officeDocument/2006/relationships/image" Target="../media/image45.png"/><Relationship Id="rId10" Type="http://schemas.openxmlformats.org/officeDocument/2006/relationships/image" Target="../media/image67.svg"/><Relationship Id="rId4" Type="http://schemas.openxmlformats.org/officeDocument/2006/relationships/image" Target="../media/image62.svg"/><Relationship Id="rId9"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69.sv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69.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6.png"/><Relationship Id="rId3" Type="http://schemas.openxmlformats.org/officeDocument/2006/relationships/image" Target="../media/image59.png"/><Relationship Id="rId7" Type="http://schemas.openxmlformats.org/officeDocument/2006/relationships/image" Target="../media/image41.png"/><Relationship Id="rId12" Type="http://schemas.openxmlformats.org/officeDocument/2006/relationships/image" Target="../media/image75.sv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73.svg"/><Relationship Id="rId11" Type="http://schemas.openxmlformats.org/officeDocument/2006/relationships/image" Target="../media/image31.png"/><Relationship Id="rId5" Type="http://schemas.openxmlformats.org/officeDocument/2006/relationships/image" Target="../media/image53.png"/><Relationship Id="rId10" Type="http://schemas.openxmlformats.org/officeDocument/2006/relationships/image" Target="../media/image63.svg"/><Relationship Id="rId4" Type="http://schemas.openxmlformats.org/officeDocument/2006/relationships/image" Target="../media/image72.svg"/><Relationship Id="rId9" Type="http://schemas.openxmlformats.org/officeDocument/2006/relationships/image" Target="../media/image45.png"/><Relationship Id="rId14" Type="http://schemas.openxmlformats.org/officeDocument/2006/relationships/image" Target="../media/image77.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sv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81.png"/><Relationship Id="rId5" Type="http://schemas.openxmlformats.org/officeDocument/2006/relationships/image" Target="../media/image80.sv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86.svg"/><Relationship Id="rId5" Type="http://schemas.openxmlformats.org/officeDocument/2006/relationships/image" Target="../media/image43.png"/><Relationship Id="rId4" Type="http://schemas.openxmlformats.org/officeDocument/2006/relationships/image" Target="../media/image85.png"/><Relationship Id="rId9" Type="http://schemas.openxmlformats.org/officeDocument/2006/relationships/image" Target="../media/image8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93.sv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svg"/><Relationship Id="rId9" Type="http://schemas.openxmlformats.org/officeDocument/2006/relationships/image" Target="../media/image9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108.sv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06.svg"/><Relationship Id="rId9" Type="http://schemas.openxmlformats.org/officeDocument/2006/relationships/image" Target="../media/image111.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31.png"/><Relationship Id="rId1" Type="http://schemas.openxmlformats.org/officeDocument/2006/relationships/slideLayout" Target="../slideLayouts/slideLayout19.xml"/><Relationship Id="rId6" Type="http://schemas.openxmlformats.org/officeDocument/2006/relationships/image" Target="../media/image115.png"/><Relationship Id="rId5" Type="http://schemas.openxmlformats.org/officeDocument/2006/relationships/image" Target="../media/image114.svg"/><Relationship Id="rId4" Type="http://schemas.openxmlformats.org/officeDocument/2006/relationships/image" Target="../media/image113.png"/></Relationships>
</file>

<file path=ppt/slides/_rels/slide4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117.png"/></Relationships>
</file>

<file path=ppt/slides/_rels/slide4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19.xml"/><Relationship Id="rId5" Type="http://schemas.openxmlformats.org/officeDocument/2006/relationships/image" Target="../media/image120.svg"/><Relationship Id="rId4" Type="http://schemas.openxmlformats.org/officeDocument/2006/relationships/image" Target="../media/image11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svg"/><Relationship Id="rId18" Type="http://schemas.openxmlformats.org/officeDocument/2006/relationships/image" Target="../media/image49.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png"/><Relationship Id="rId17" Type="http://schemas.openxmlformats.org/officeDocument/2006/relationships/image" Target="../media/image135.svg"/><Relationship Id="rId2" Type="http://schemas.openxmlformats.org/officeDocument/2006/relationships/notesSlide" Target="../notesSlides/notesSlide33.xml"/><Relationship Id="rId16" Type="http://schemas.openxmlformats.org/officeDocument/2006/relationships/image" Target="../media/image134.png"/><Relationship Id="rId1" Type="http://schemas.openxmlformats.org/officeDocument/2006/relationships/slideLayout" Target="../slideLayouts/slideLayout19.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33.svg"/><Relationship Id="rId10" Type="http://schemas.openxmlformats.org/officeDocument/2006/relationships/image" Target="../media/image128.png"/><Relationship Id="rId19" Type="http://schemas.openxmlformats.org/officeDocument/2006/relationships/image" Target="../media/image103.sv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19.xml"/><Relationship Id="rId5" Type="http://schemas.openxmlformats.org/officeDocument/2006/relationships/image" Target="../media/image104.png"/><Relationship Id="rId4" Type="http://schemas.openxmlformats.org/officeDocument/2006/relationships/image" Target="../media/image103.sv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9.xml"/><Relationship Id="rId5" Type="http://schemas.openxmlformats.org/officeDocument/2006/relationships/image" Target="../media/image104.png"/><Relationship Id="rId4" Type="http://schemas.openxmlformats.org/officeDocument/2006/relationships/image" Target="../media/image103.sv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19.xml"/><Relationship Id="rId5" Type="http://schemas.openxmlformats.org/officeDocument/2006/relationships/image" Target="../media/image104.png"/><Relationship Id="rId4" Type="http://schemas.openxmlformats.org/officeDocument/2006/relationships/image" Target="../media/image103.sv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image" Target="../media/image102.png"/><Relationship Id="rId5" Type="http://schemas.openxmlformats.org/officeDocument/2006/relationships/image" Target="../media/image104.png"/><Relationship Id="rId4" Type="http://schemas.openxmlformats.org/officeDocument/2006/relationships/image" Target="../media/image103.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38.pn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image" Target="../media/image137.png"/><Relationship Id="rId5" Type="http://schemas.openxmlformats.org/officeDocument/2006/relationships/image" Target="../media/image120.svg"/><Relationship Id="rId4" Type="http://schemas.openxmlformats.org/officeDocument/2006/relationships/image" Target="../media/image119.png"/></Relationships>
</file>

<file path=ppt/slides/_rels/slide5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9.xml"/><Relationship Id="rId1" Type="http://schemas.openxmlformats.org/officeDocument/2006/relationships/slideLayout" Target="../slideLayouts/slideLayout33.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20.svg"/></Relationships>
</file>

<file path=ppt/slides/_rels/slide5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49.png"/><Relationship Id="rId4" Type="http://schemas.openxmlformats.org/officeDocument/2006/relationships/image" Target="../media/image15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8" Type="http://schemas.openxmlformats.org/officeDocument/2006/relationships/image" Target="../media/image157.gif"/><Relationship Id="rId3" Type="http://schemas.openxmlformats.org/officeDocument/2006/relationships/image" Target="../media/image1.png"/><Relationship Id="rId7" Type="http://schemas.openxmlformats.org/officeDocument/2006/relationships/image" Target="../media/image15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58.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16905" y="4455621"/>
            <a:ext cx="10058400" cy="1143000"/>
          </a:xfrm>
        </p:spPr>
        <p:txBody>
          <a:bodyPr>
            <a:normAutofit/>
          </a:bodyPr>
          <a:lstStyle/>
          <a:p>
            <a:r>
              <a:rPr lang="nb-NO" dirty="0"/>
              <a:t>	datacenter meetup – April 2019</a:t>
            </a:r>
            <a:br>
              <a:rPr lang="nb-NO" dirty="0"/>
            </a:br>
            <a:br>
              <a:rPr lang="nb-NO" dirty="0"/>
            </a:br>
            <a:r>
              <a:rPr lang="nb-NO" dirty="0"/>
              <a:t>	#SCUG</a:t>
            </a:r>
            <a:r>
              <a:rPr lang="nb-NO" sz="1400" dirty="0"/>
              <a:t>no</a:t>
            </a:r>
            <a:endParaRPr lang="en-US" dirty="0"/>
          </a:p>
          <a:p>
            <a:endParaRPr lang="nb-NO"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789" y="3506914"/>
            <a:ext cx="3850416" cy="948707"/>
          </a:xfrm>
          <a:prstGeom prst="rect">
            <a:avLst/>
          </a:prstGeom>
        </p:spPr>
      </p:pic>
    </p:spTree>
    <p:extLst>
      <p:ext uri="{BB962C8B-B14F-4D97-AF65-F5344CB8AC3E}">
        <p14:creationId xmlns:p14="http://schemas.microsoft.com/office/powerpoint/2010/main" val="377094672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A3EB5-C712-4269-905E-4C8520A5D94A}"/>
              </a:ext>
            </a:extLst>
          </p:cNvPr>
          <p:cNvSpPr>
            <a:spLocks noGrp="1"/>
          </p:cNvSpPr>
          <p:nvPr>
            <p:ph type="title"/>
          </p:nvPr>
        </p:nvSpPr>
        <p:spPr/>
        <p:txBody>
          <a:bodyPr/>
          <a:lstStyle/>
          <a:p>
            <a:r>
              <a:rPr lang="en-US"/>
              <a:t>Server management—at scale and individually</a:t>
            </a:r>
          </a:p>
        </p:txBody>
      </p:sp>
      <p:sp>
        <p:nvSpPr>
          <p:cNvPr id="41" name="TextBox 40">
            <a:extLst>
              <a:ext uri="{FF2B5EF4-FFF2-40B4-BE49-F238E27FC236}">
                <a16:creationId xmlns:a16="http://schemas.microsoft.com/office/drawing/2014/main" id="{09A5AE6F-EFE4-4ECB-8BD7-8B871265B558}"/>
              </a:ext>
            </a:extLst>
          </p:cNvPr>
          <p:cNvSpPr txBox="1"/>
          <p:nvPr/>
        </p:nvSpPr>
        <p:spPr>
          <a:xfrm>
            <a:off x="-225855" y="2860984"/>
            <a:ext cx="3283822" cy="397032"/>
          </a:xfrm>
          <a:prstGeom prst="rect">
            <a:avLst/>
          </a:prstGeom>
          <a:noFill/>
        </p:spPr>
        <p:txBody>
          <a:bodyPr wrap="square"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22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System Center</a:t>
            </a:r>
          </a:p>
        </p:txBody>
      </p:sp>
      <p:sp>
        <p:nvSpPr>
          <p:cNvPr id="42" name="Title 12">
            <a:extLst>
              <a:ext uri="{FF2B5EF4-FFF2-40B4-BE49-F238E27FC236}">
                <a16:creationId xmlns:a16="http://schemas.microsoft.com/office/drawing/2014/main" id="{E9815D3F-B135-4F04-980F-6FAE83F52F05}"/>
              </a:ext>
            </a:extLst>
          </p:cNvPr>
          <p:cNvSpPr txBox="1">
            <a:spLocks/>
          </p:cNvSpPr>
          <p:nvPr/>
        </p:nvSpPr>
        <p:spPr>
          <a:xfrm>
            <a:off x="427139" y="3261475"/>
            <a:ext cx="4886729"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50" normalizeH="0" baseline="0" noProof="0">
                <a:ln w="3175">
                  <a:noFill/>
                </a:ln>
                <a:gradFill>
                  <a:gsLst>
                    <a:gs pos="1250">
                      <a:srgbClr val="0078D4"/>
                    </a:gs>
                    <a:gs pos="100000">
                      <a:srgbClr val="0078D4"/>
                    </a:gs>
                  </a:gsLst>
                  <a:lin ang="5400000" scaled="0"/>
                </a:gradFill>
                <a:effectLst/>
                <a:uLnTx/>
                <a:uFillTx/>
                <a:latin typeface="Segoe UI"/>
                <a:ea typeface="+mn-ea"/>
                <a:cs typeface="Segoe UI" pitchFamily="34" charset="0"/>
              </a:rPr>
              <a:t>Datacenter-scale management &amp; monitoring </a:t>
            </a:r>
          </a:p>
        </p:txBody>
      </p:sp>
      <p:sp>
        <p:nvSpPr>
          <p:cNvPr id="43" name="Oval 42">
            <a:extLst>
              <a:ext uri="{FF2B5EF4-FFF2-40B4-BE49-F238E27FC236}">
                <a16:creationId xmlns:a16="http://schemas.microsoft.com/office/drawing/2014/main" id="{D28ED643-1644-46F8-8951-9E2A8172C648}"/>
              </a:ext>
            </a:extLst>
          </p:cNvPr>
          <p:cNvSpPr/>
          <p:nvPr/>
        </p:nvSpPr>
        <p:spPr bwMode="auto">
          <a:xfrm>
            <a:off x="5683593" y="2886384"/>
            <a:ext cx="694913" cy="694913"/>
          </a:xfrm>
          <a:prstGeom prst="ellipse">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gradFill>
                  <a:gsLst>
                    <a:gs pos="1250">
                      <a:srgbClr val="0078D4"/>
                    </a:gs>
                    <a:gs pos="99000">
                      <a:srgbClr val="0078D4"/>
                    </a:gs>
                  </a:gsLst>
                  <a:lin ang="5400000" scaled="0"/>
                </a:gradFill>
                <a:effectLst/>
                <a:uLnTx/>
                <a:uFillTx/>
                <a:latin typeface="Segoe UI"/>
                <a:ea typeface="MS PGothic" panose="020B0600070205080204" pitchFamily="34" charset="-128"/>
                <a:cs typeface="MS PGothic" charset="0"/>
              </a:rPr>
              <a:t>+</a:t>
            </a:r>
          </a:p>
        </p:txBody>
      </p:sp>
      <p:sp>
        <p:nvSpPr>
          <p:cNvPr id="45" name="TextBox 44">
            <a:extLst>
              <a:ext uri="{FF2B5EF4-FFF2-40B4-BE49-F238E27FC236}">
                <a16:creationId xmlns:a16="http://schemas.microsoft.com/office/drawing/2014/main" id="{0DE5C9BD-6D7D-416B-B36C-BDC6835B5426}"/>
              </a:ext>
            </a:extLst>
          </p:cNvPr>
          <p:cNvSpPr txBox="1"/>
          <p:nvPr/>
        </p:nvSpPr>
        <p:spPr>
          <a:xfrm>
            <a:off x="6100470" y="2863561"/>
            <a:ext cx="4789839" cy="397032"/>
          </a:xfrm>
          <a:prstGeom prst="rect">
            <a:avLst/>
          </a:prstGeom>
          <a:noFill/>
        </p:spPr>
        <p:txBody>
          <a:bodyPr wrap="square"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Windows Admin Center</a:t>
            </a:r>
          </a:p>
        </p:txBody>
      </p:sp>
      <p:sp>
        <p:nvSpPr>
          <p:cNvPr id="46" name="Title 12">
            <a:extLst>
              <a:ext uri="{FF2B5EF4-FFF2-40B4-BE49-F238E27FC236}">
                <a16:creationId xmlns:a16="http://schemas.microsoft.com/office/drawing/2014/main" id="{47E00516-E008-4D33-8243-2E4DF738492D}"/>
              </a:ext>
            </a:extLst>
          </p:cNvPr>
          <p:cNvSpPr txBox="1">
            <a:spLocks/>
          </p:cNvSpPr>
          <p:nvPr/>
        </p:nvSpPr>
        <p:spPr>
          <a:xfrm>
            <a:off x="6959342" y="3285612"/>
            <a:ext cx="5072062"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50" normalizeH="0" baseline="0" noProof="0">
                <a:ln w="3175">
                  <a:noFill/>
                </a:ln>
                <a:gradFill>
                  <a:gsLst>
                    <a:gs pos="1250">
                      <a:srgbClr val="0078D4"/>
                    </a:gs>
                    <a:gs pos="100000">
                      <a:srgbClr val="0078D4"/>
                    </a:gs>
                  </a:gsLst>
                  <a:lin ang="5400000" scaled="0"/>
                </a:gradFill>
                <a:effectLst/>
                <a:uLnTx/>
                <a:uFillTx/>
                <a:latin typeface="Segoe UI"/>
                <a:ea typeface="+mn-ea"/>
                <a:cs typeface="Segoe UI" pitchFamily="34" charset="0"/>
              </a:rPr>
              <a:t>Individual-server or small-cluster management</a:t>
            </a:r>
          </a:p>
        </p:txBody>
      </p:sp>
      <p:sp>
        <p:nvSpPr>
          <p:cNvPr id="48" name="Rectangle 47">
            <a:extLst>
              <a:ext uri="{FF2B5EF4-FFF2-40B4-BE49-F238E27FC236}">
                <a16:creationId xmlns:a16="http://schemas.microsoft.com/office/drawing/2014/main" id="{FDF418CC-A5A3-44FB-A520-3D37B47AE6EA}"/>
              </a:ext>
            </a:extLst>
          </p:cNvPr>
          <p:cNvSpPr/>
          <p:nvPr/>
        </p:nvSpPr>
        <p:spPr>
          <a:xfrm>
            <a:off x="490130" y="3705196"/>
            <a:ext cx="4123096" cy="480131"/>
          </a:xfrm>
          <a:prstGeom prst="rect">
            <a:avLst/>
          </a:prstGeom>
        </p:spPr>
        <p:txBody>
          <a:bodyPr wrap="square" lIns="0" tIns="0" rIns="0" bIns="0" anchor="ctr">
            <a:noAutofit/>
          </a:bodyPr>
          <a:lstStyle/>
          <a:p>
            <a:pPr marL="0" marR="0" lvl="0" indent="0" algn="l" defTabSz="91446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Deploy and manage Hyper-V, WS clusters at data </a:t>
            </a:r>
            <a:br>
              <a:rPr kumimoji="0" lang="en-US" sz="14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center scale right from bare metal with VMM </a:t>
            </a:r>
          </a:p>
        </p:txBody>
      </p:sp>
      <p:sp>
        <p:nvSpPr>
          <p:cNvPr id="49" name="Rectangle 48">
            <a:extLst>
              <a:ext uri="{FF2B5EF4-FFF2-40B4-BE49-F238E27FC236}">
                <a16:creationId xmlns:a16="http://schemas.microsoft.com/office/drawing/2014/main" id="{92ADC21D-1112-4D06-B44F-5B5DD9EAD0D2}"/>
              </a:ext>
            </a:extLst>
          </p:cNvPr>
          <p:cNvSpPr/>
          <p:nvPr/>
        </p:nvSpPr>
        <p:spPr>
          <a:xfrm>
            <a:off x="490130" y="4160210"/>
            <a:ext cx="4527444" cy="480131"/>
          </a:xfrm>
          <a:prstGeom prst="rect">
            <a:avLst/>
          </a:prstGeom>
        </p:spPr>
        <p:txBody>
          <a:bodyPr wrap="square" lIns="0" tIns="0" rIns="0" bIns="0" anchor="ctr">
            <a:noAutofit/>
          </a:bodyPr>
          <a:lstStyle/>
          <a:p>
            <a:pPr marL="0" marR="0" lvl="0" indent="0" algn="l" defTabSz="91446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Extensible &amp; scalable monitoring platform in SCOM</a:t>
            </a:r>
          </a:p>
        </p:txBody>
      </p:sp>
      <p:sp>
        <p:nvSpPr>
          <p:cNvPr id="50" name="Rectangle 49">
            <a:extLst>
              <a:ext uri="{FF2B5EF4-FFF2-40B4-BE49-F238E27FC236}">
                <a16:creationId xmlns:a16="http://schemas.microsoft.com/office/drawing/2014/main" id="{68F35C01-B0C4-4693-88DE-941470532613}"/>
              </a:ext>
            </a:extLst>
          </p:cNvPr>
          <p:cNvSpPr/>
          <p:nvPr/>
        </p:nvSpPr>
        <p:spPr>
          <a:xfrm>
            <a:off x="490130" y="4615224"/>
            <a:ext cx="4763114" cy="480131"/>
          </a:xfrm>
          <a:prstGeom prst="rect">
            <a:avLst/>
          </a:prstGeom>
        </p:spPr>
        <p:txBody>
          <a:bodyPr wrap="square" lIns="0" tIns="0" rIns="0" bIns="0" anchor="ctr">
            <a:noAutofit/>
          </a:bodyPr>
          <a:lstStyle/>
          <a:p>
            <a:pPr marL="0" marR="0" lvl="0" indent="0" algn="l" defTabSz="91446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Alerting, notifications, third-party workloads monitoring</a:t>
            </a:r>
          </a:p>
        </p:txBody>
      </p:sp>
      <p:sp>
        <p:nvSpPr>
          <p:cNvPr id="51" name="Rectangle 50">
            <a:extLst>
              <a:ext uri="{FF2B5EF4-FFF2-40B4-BE49-F238E27FC236}">
                <a16:creationId xmlns:a16="http://schemas.microsoft.com/office/drawing/2014/main" id="{F7FC0374-6835-421C-9918-6EBDE8CC3C98}"/>
              </a:ext>
            </a:extLst>
          </p:cNvPr>
          <p:cNvSpPr/>
          <p:nvPr/>
        </p:nvSpPr>
        <p:spPr>
          <a:xfrm>
            <a:off x="490130" y="5070238"/>
            <a:ext cx="4123096" cy="480131"/>
          </a:xfrm>
          <a:prstGeom prst="rect">
            <a:avLst/>
          </a:prstGeom>
        </p:spPr>
        <p:txBody>
          <a:bodyPr wrap="square" lIns="0" tIns="0" rIns="0" bIns="0" anchor="ctr">
            <a:noAutofit/>
          </a:bodyPr>
          <a:lstStyle/>
          <a:p>
            <a:pPr marL="0" marR="0" lvl="0" indent="0" algn="l" defTabSz="91446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Integrations with SC Service Manager </a:t>
            </a:r>
            <a:br>
              <a:rPr kumimoji="0" lang="en-US" sz="14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&amp; other service management tools</a:t>
            </a:r>
          </a:p>
        </p:txBody>
      </p:sp>
      <p:sp>
        <p:nvSpPr>
          <p:cNvPr id="52" name="Rectangle 51">
            <a:extLst>
              <a:ext uri="{FF2B5EF4-FFF2-40B4-BE49-F238E27FC236}">
                <a16:creationId xmlns:a16="http://schemas.microsoft.com/office/drawing/2014/main" id="{82F56482-2556-43EA-BDD6-039DB457FE47}"/>
              </a:ext>
            </a:extLst>
          </p:cNvPr>
          <p:cNvSpPr/>
          <p:nvPr/>
        </p:nvSpPr>
        <p:spPr>
          <a:xfrm>
            <a:off x="490130" y="5525252"/>
            <a:ext cx="4123096" cy="480131"/>
          </a:xfrm>
          <a:prstGeom prst="rect">
            <a:avLst/>
          </a:prstGeom>
        </p:spPr>
        <p:txBody>
          <a:bodyPr wrap="square" lIns="0" tIns="0" rIns="0" bIns="0" anchor="ctr">
            <a:noAutofit/>
          </a:bodyPr>
          <a:lstStyle/>
          <a:p>
            <a:pPr marL="0" marR="0" lvl="0" indent="0" algn="l" defTabSz="91446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Data Store for historical trending &amp; reporting</a:t>
            </a:r>
          </a:p>
        </p:txBody>
      </p:sp>
      <p:sp>
        <p:nvSpPr>
          <p:cNvPr id="53" name="Rectangle 52">
            <a:extLst>
              <a:ext uri="{FF2B5EF4-FFF2-40B4-BE49-F238E27FC236}">
                <a16:creationId xmlns:a16="http://schemas.microsoft.com/office/drawing/2014/main" id="{D6A00610-14D5-4779-902A-62F7E397A920}"/>
              </a:ext>
            </a:extLst>
          </p:cNvPr>
          <p:cNvSpPr/>
          <p:nvPr/>
        </p:nvSpPr>
        <p:spPr>
          <a:xfrm>
            <a:off x="490130" y="5980268"/>
            <a:ext cx="4123096" cy="480131"/>
          </a:xfrm>
          <a:prstGeom prst="rect">
            <a:avLst/>
          </a:prstGeom>
        </p:spPr>
        <p:txBody>
          <a:bodyPr wrap="square" lIns="0" tIns="0" rIns="0" bIns="0" anchor="ctr">
            <a:noAutofit/>
          </a:bodyPr>
          <a:lstStyle/>
          <a:p>
            <a:pPr marL="0" marR="0" lvl="0" indent="0" algn="l" defTabSz="91446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Automation platform in Orchestrator/SMA</a:t>
            </a:r>
          </a:p>
        </p:txBody>
      </p:sp>
      <p:sp>
        <p:nvSpPr>
          <p:cNvPr id="54" name="Rectangle 53">
            <a:extLst>
              <a:ext uri="{FF2B5EF4-FFF2-40B4-BE49-F238E27FC236}">
                <a16:creationId xmlns:a16="http://schemas.microsoft.com/office/drawing/2014/main" id="{D7206428-CDFA-49DF-A32B-8F1A31FA24F0}"/>
              </a:ext>
            </a:extLst>
          </p:cNvPr>
          <p:cNvSpPr/>
          <p:nvPr/>
        </p:nvSpPr>
        <p:spPr>
          <a:xfrm>
            <a:off x="7005824" y="3705196"/>
            <a:ext cx="4123096" cy="480131"/>
          </a:xfrm>
          <a:prstGeom prst="rect">
            <a:avLst/>
          </a:prstGeom>
        </p:spPr>
        <p:txBody>
          <a:bodyPr wrap="square" lIns="0" tIns="0" rIns="0" bIns="0" anchor="ctr">
            <a:noAutofit/>
          </a:bodyPr>
          <a:lstStyle/>
          <a:p>
            <a:pPr marL="0" marR="0" lvl="0" indent="0" algn="l" defTabSz="91446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Browser-based remote management for </a:t>
            </a:r>
            <a:b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troubleshooting, configuration, and maintenance</a:t>
            </a:r>
          </a:p>
        </p:txBody>
      </p:sp>
      <p:sp>
        <p:nvSpPr>
          <p:cNvPr id="57" name="Rectangle 56">
            <a:extLst>
              <a:ext uri="{FF2B5EF4-FFF2-40B4-BE49-F238E27FC236}">
                <a16:creationId xmlns:a16="http://schemas.microsoft.com/office/drawing/2014/main" id="{941E01A0-0F89-462D-8BF4-CC24E39505AE}"/>
              </a:ext>
            </a:extLst>
          </p:cNvPr>
          <p:cNvSpPr/>
          <p:nvPr/>
        </p:nvSpPr>
        <p:spPr>
          <a:xfrm>
            <a:off x="7005824" y="4160210"/>
            <a:ext cx="4123096" cy="480131"/>
          </a:xfrm>
          <a:prstGeom prst="rect">
            <a:avLst/>
          </a:prstGeom>
        </p:spPr>
        <p:txBody>
          <a:bodyPr wrap="square" lIns="0" tIns="0" rIns="0" bIns="0" anchor="ctr">
            <a:noAutofit/>
          </a:bodyPr>
          <a:lstStyle/>
          <a:p>
            <a:pPr marL="0" marR="0" lvl="0" indent="0" algn="l" defTabSz="91446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Reimagined, lightweight, single-server </a:t>
            </a:r>
            <a:b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and single-cluster drill-down management</a:t>
            </a:r>
          </a:p>
        </p:txBody>
      </p:sp>
      <p:sp>
        <p:nvSpPr>
          <p:cNvPr id="58" name="Rectangle 57">
            <a:extLst>
              <a:ext uri="{FF2B5EF4-FFF2-40B4-BE49-F238E27FC236}">
                <a16:creationId xmlns:a16="http://schemas.microsoft.com/office/drawing/2014/main" id="{644DC3A1-B94C-4558-B73B-4BD1CF83CA2A}"/>
              </a:ext>
            </a:extLst>
          </p:cNvPr>
          <p:cNvSpPr/>
          <p:nvPr/>
        </p:nvSpPr>
        <p:spPr>
          <a:xfrm>
            <a:off x="7005824" y="4615224"/>
            <a:ext cx="4123096" cy="480131"/>
          </a:xfrm>
          <a:prstGeom prst="rect">
            <a:avLst/>
          </a:prstGeom>
        </p:spPr>
        <p:txBody>
          <a:bodyPr wrap="square" lIns="0" tIns="0" rIns="0" bIns="0" anchor="ctr">
            <a:noAutofit/>
          </a:bodyPr>
          <a:lstStyle/>
          <a:p>
            <a:pPr marL="0" marR="0" lvl="0" indent="0" algn="l" defTabSz="91446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Extensible, modern platform and spiritual </a:t>
            </a:r>
            <a:b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successor to MMC and traditional in-box tools</a:t>
            </a:r>
          </a:p>
        </p:txBody>
      </p:sp>
      <p:sp>
        <p:nvSpPr>
          <p:cNvPr id="59" name="Rectangle 58">
            <a:extLst>
              <a:ext uri="{FF2B5EF4-FFF2-40B4-BE49-F238E27FC236}">
                <a16:creationId xmlns:a16="http://schemas.microsoft.com/office/drawing/2014/main" id="{AE6C1462-1D3E-4BBD-9FCC-B1E8DC315557}"/>
              </a:ext>
            </a:extLst>
          </p:cNvPr>
          <p:cNvSpPr/>
          <p:nvPr/>
        </p:nvSpPr>
        <p:spPr>
          <a:xfrm>
            <a:off x="7005824" y="5070238"/>
            <a:ext cx="5133952" cy="480131"/>
          </a:xfrm>
          <a:prstGeom prst="rect">
            <a:avLst/>
          </a:prstGeom>
        </p:spPr>
        <p:txBody>
          <a:bodyPr wrap="square" lIns="0" tIns="0" rIns="0" bIns="0" anchor="ctr">
            <a:noAutofit/>
          </a:bodyPr>
          <a:lstStyle/>
          <a:p>
            <a:pPr marL="0" marR="0" lvl="0" indent="0" algn="l" defTabSz="914460" rtl="0" eaLnBrk="1" fontAlgn="auto" latinLnBrk="0" hangingPunct="1">
              <a:lnSpc>
                <a:spcPct val="90000"/>
              </a:lnSpc>
              <a:spcBef>
                <a:spcPts val="0"/>
              </a:spcBef>
              <a:spcAft>
                <a:spcPts val="1800"/>
              </a:spcAft>
              <a:buClrTx/>
              <a:buSzTx/>
              <a:buFontTx/>
              <a:buNone/>
              <a:tabLst/>
              <a:defRPr/>
            </a:pPr>
            <a:r>
              <a:rPr kumimoji="0" lang="en-US" sz="12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Optimized for management of individual 2–4 node HCI clusters</a:t>
            </a:r>
          </a:p>
        </p:txBody>
      </p:sp>
      <p:sp>
        <p:nvSpPr>
          <p:cNvPr id="60" name="Rectangle 59">
            <a:extLst>
              <a:ext uri="{FF2B5EF4-FFF2-40B4-BE49-F238E27FC236}">
                <a16:creationId xmlns:a16="http://schemas.microsoft.com/office/drawing/2014/main" id="{F7622A66-88FC-4448-A979-1C2DDBBFC07F}"/>
              </a:ext>
            </a:extLst>
          </p:cNvPr>
          <p:cNvSpPr/>
          <p:nvPr/>
        </p:nvSpPr>
        <p:spPr>
          <a:xfrm>
            <a:off x="7005824" y="5525252"/>
            <a:ext cx="4555216" cy="480131"/>
          </a:xfrm>
          <a:prstGeom prst="rect">
            <a:avLst/>
          </a:prstGeom>
        </p:spPr>
        <p:txBody>
          <a:bodyPr wrap="square" lIns="0" tIns="0" rIns="0" bIns="0" anchor="ctr">
            <a:noAutofit/>
          </a:bodyPr>
          <a:lstStyle/>
          <a:p>
            <a:pPr marL="0" marR="0" lvl="0" indent="0" algn="l" defTabSz="91446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Cloud-ready and hybrid Azure integration capabilities</a:t>
            </a:r>
          </a:p>
        </p:txBody>
      </p:sp>
      <p:sp>
        <p:nvSpPr>
          <p:cNvPr id="61" name="Rectangle 60">
            <a:extLst>
              <a:ext uri="{FF2B5EF4-FFF2-40B4-BE49-F238E27FC236}">
                <a16:creationId xmlns:a16="http://schemas.microsoft.com/office/drawing/2014/main" id="{E3C2E672-8B80-4253-B76B-42A0356B1277}"/>
              </a:ext>
            </a:extLst>
          </p:cNvPr>
          <p:cNvSpPr/>
          <p:nvPr/>
        </p:nvSpPr>
        <p:spPr>
          <a:xfrm>
            <a:off x="6959342" y="5980267"/>
            <a:ext cx="5133952" cy="480131"/>
          </a:xfrm>
          <a:prstGeom prst="rect">
            <a:avLst/>
          </a:prstGeom>
        </p:spPr>
        <p:txBody>
          <a:bodyPr wrap="square" lIns="0" tIns="0" rIns="0" bIns="0" anchor="ctr">
            <a:noAutofit/>
          </a:bodyPr>
          <a:lstStyle/>
          <a:p>
            <a:pPr marL="0" marR="0" lvl="0" indent="0" algn="l" defTabSz="91446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Alternative to using Remote Desktop for remote management</a:t>
            </a:r>
          </a:p>
        </p:txBody>
      </p:sp>
      <p:grpSp>
        <p:nvGrpSpPr>
          <p:cNvPr id="12" name="Group 2">
            <a:extLst>
              <a:ext uri="{FF2B5EF4-FFF2-40B4-BE49-F238E27FC236}">
                <a16:creationId xmlns:a16="http://schemas.microsoft.com/office/drawing/2014/main" id="{64FF6295-C3E1-4363-B5FE-361C4CA2B0D4}"/>
              </a:ext>
            </a:extLst>
          </p:cNvPr>
          <p:cNvGrpSpPr/>
          <p:nvPr/>
        </p:nvGrpSpPr>
        <p:grpSpPr>
          <a:xfrm>
            <a:off x="7023391" y="1431198"/>
            <a:ext cx="1308607" cy="1308608"/>
            <a:chOff x="7023391" y="1431198"/>
            <a:chExt cx="1308607" cy="1308608"/>
          </a:xfrm>
        </p:grpSpPr>
        <p:pic>
          <p:nvPicPr>
            <p:cNvPr id="7" name="Graphic 6">
              <a:extLst>
                <a:ext uri="{FF2B5EF4-FFF2-40B4-BE49-F238E27FC236}">
                  <a16:creationId xmlns:a16="http://schemas.microsoft.com/office/drawing/2014/main" id="{8742E1EE-326F-4B5B-A501-2DFBFC850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5952" y="1763139"/>
              <a:ext cx="892699" cy="644727"/>
            </a:xfrm>
            <a:prstGeom prst="rect">
              <a:avLst/>
            </a:prstGeom>
          </p:spPr>
        </p:pic>
        <p:sp>
          <p:nvSpPr>
            <p:cNvPr id="80" name="Oval 5">
              <a:extLst>
                <a:ext uri="{FF2B5EF4-FFF2-40B4-BE49-F238E27FC236}">
                  <a16:creationId xmlns:a16="http://schemas.microsoft.com/office/drawing/2014/main" id="{EE8487DF-A0E1-42B2-9C59-970F6AB246C1}"/>
                </a:ext>
              </a:extLst>
            </p:cNvPr>
            <p:cNvSpPr/>
            <p:nvPr/>
          </p:nvSpPr>
          <p:spPr bwMode="auto">
            <a:xfrm>
              <a:off x="7023391" y="1431198"/>
              <a:ext cx="1308607" cy="1308608"/>
            </a:xfrm>
            <a:prstGeom prst="ellipse">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2">
            <a:extLst>
              <a:ext uri="{FF2B5EF4-FFF2-40B4-BE49-F238E27FC236}">
                <a16:creationId xmlns:a16="http://schemas.microsoft.com/office/drawing/2014/main" id="{A6194399-88CC-41DE-BF62-1C3BCCE87AB9}"/>
              </a:ext>
            </a:extLst>
          </p:cNvPr>
          <p:cNvGrpSpPr/>
          <p:nvPr/>
        </p:nvGrpSpPr>
        <p:grpSpPr>
          <a:xfrm>
            <a:off x="501874" y="1431198"/>
            <a:ext cx="1308607" cy="1308608"/>
            <a:chOff x="916215" y="1431198"/>
            <a:chExt cx="1308607" cy="1308608"/>
          </a:xfrm>
        </p:grpSpPr>
        <p:pic>
          <p:nvPicPr>
            <p:cNvPr id="5" name="Graphic 4">
              <a:extLst>
                <a:ext uri="{FF2B5EF4-FFF2-40B4-BE49-F238E27FC236}">
                  <a16:creationId xmlns:a16="http://schemas.microsoft.com/office/drawing/2014/main" id="{91AA93C8-04C7-41AA-9107-882B1639F2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2800" y="1719742"/>
              <a:ext cx="731520" cy="731520"/>
            </a:xfrm>
            <a:prstGeom prst="rect">
              <a:avLst/>
            </a:prstGeom>
          </p:spPr>
        </p:pic>
        <p:sp>
          <p:nvSpPr>
            <p:cNvPr id="84" name="Oval 14">
              <a:extLst>
                <a:ext uri="{FF2B5EF4-FFF2-40B4-BE49-F238E27FC236}">
                  <a16:creationId xmlns:a16="http://schemas.microsoft.com/office/drawing/2014/main" id="{BE1E60EB-ADF1-48D5-B693-1FCF6D6B313A}"/>
                </a:ext>
              </a:extLst>
            </p:cNvPr>
            <p:cNvSpPr/>
            <p:nvPr/>
          </p:nvSpPr>
          <p:spPr bwMode="auto">
            <a:xfrm>
              <a:off x="916215" y="1431198"/>
              <a:ext cx="1308607" cy="1308608"/>
            </a:xfrm>
            <a:prstGeom prst="ellipse">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673923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grpId="1" nodeType="withEffect">
                                  <p:stCondLst>
                                    <p:cond delay="0"/>
                                  </p:stCondLst>
                                  <p:childTnLst>
                                    <p:animMotion origin="layout" path="M 4.16667E-6 -4.81481E-6 L 4.16667E-6 0.05903 " pathEditMode="relative" rAng="0" ptsTypes="AA">
                                      <p:cBhvr>
                                        <p:cTn id="9" dur="500" spd="-100000" fill="hold"/>
                                        <p:tgtEl>
                                          <p:spTgt spid="41"/>
                                        </p:tgtEl>
                                        <p:attrNameLst>
                                          <p:attrName>ppt_x</p:attrName>
                                          <p:attrName>ppt_y</p:attrName>
                                        </p:attrNameLst>
                                      </p:cBhvr>
                                      <p:rCtr x="0" y="2940"/>
                                    </p:animMotion>
                                  </p:childTnLst>
                                </p:cTn>
                              </p:par>
                              <p:par>
                                <p:cTn id="10" presetID="10" presetClass="entr" presetSubtype="0" fill="hold" grpId="0"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42" presetClass="path" presetSubtype="0" decel="100000" fill="hold" grpId="1" nodeType="withEffect">
                                  <p:stCondLst>
                                    <p:cond delay="0"/>
                                  </p:stCondLst>
                                  <p:childTnLst>
                                    <p:animMotion origin="layout" path="M -4.79167E-6 2.22222E-6 L -4.79167E-6 0.05903 " pathEditMode="relative" rAng="0" ptsTypes="AA">
                                      <p:cBhvr>
                                        <p:cTn id="14" dur="500" spd="-100000" fill="hold"/>
                                        <p:tgtEl>
                                          <p:spTgt spid="45"/>
                                        </p:tgtEl>
                                        <p:attrNameLst>
                                          <p:attrName>ppt_x</p:attrName>
                                          <p:attrName>ppt_y</p:attrName>
                                        </p:attrNameLst>
                                      </p:cBhvr>
                                      <p:rCtr x="0" y="2940"/>
                                    </p:animMotion>
                                  </p:childTnLst>
                                </p:cTn>
                              </p:par>
                              <p:par>
                                <p:cTn id="15" presetID="10"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42" presetClass="path" presetSubtype="0" decel="100000" fill="hold" grpId="1" nodeType="withEffect">
                                  <p:stCondLst>
                                    <p:cond delay="0"/>
                                  </p:stCondLst>
                                  <p:childTnLst>
                                    <p:animMotion origin="layout" path="M 3.33333E-6 -1.85185E-6 L 3.33333E-6 0.05903 " pathEditMode="relative" rAng="0" ptsTypes="AA">
                                      <p:cBhvr>
                                        <p:cTn id="19" dur="500" spd="-100000" fill="hold"/>
                                        <p:tgtEl>
                                          <p:spTgt spid="42"/>
                                        </p:tgtEl>
                                        <p:attrNameLst>
                                          <p:attrName>ppt_x</p:attrName>
                                          <p:attrName>ppt_y</p:attrName>
                                        </p:attrNameLst>
                                      </p:cBhvr>
                                      <p:rCtr x="0" y="2940"/>
                                    </p:animMotion>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42" presetClass="path" presetSubtype="0" decel="100000" fill="hold" grpId="1" nodeType="withEffect">
                                  <p:stCondLst>
                                    <p:cond delay="0"/>
                                  </p:stCondLst>
                                  <p:childTnLst>
                                    <p:animMotion origin="layout" path="M 3.95833E-6 4.44444E-6 L 3.95833E-6 0.05902 " pathEditMode="relative" rAng="0" ptsTypes="AA">
                                      <p:cBhvr>
                                        <p:cTn id="24" dur="500" spd="-100000" fill="hold"/>
                                        <p:tgtEl>
                                          <p:spTgt spid="46"/>
                                        </p:tgtEl>
                                        <p:attrNameLst>
                                          <p:attrName>ppt_x</p:attrName>
                                          <p:attrName>ppt_y</p:attrName>
                                        </p:attrNameLst>
                                      </p:cBhvr>
                                      <p:rCtr x="0" y="2940"/>
                                    </p:animMotion>
                                  </p:childTnLst>
                                </p:cTn>
                              </p:par>
                              <p:par>
                                <p:cTn id="25" presetID="10"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42" presetClass="path" presetSubtype="0" decel="100000" fill="hold" grpId="1" nodeType="withEffect">
                                  <p:stCondLst>
                                    <p:cond delay="0"/>
                                  </p:stCondLst>
                                  <p:childTnLst>
                                    <p:animMotion origin="layout" path="M -1.45833E-6 2.22222E-6 L -1.45833E-6 0.05903 " pathEditMode="relative" rAng="0" ptsTypes="AA">
                                      <p:cBhvr>
                                        <p:cTn id="29" dur="500" spd="-100000" fill="hold"/>
                                        <p:tgtEl>
                                          <p:spTgt spid="43"/>
                                        </p:tgtEl>
                                        <p:attrNameLst>
                                          <p:attrName>ppt_x</p:attrName>
                                          <p:attrName>ppt_y</p:attrName>
                                        </p:attrNameLst>
                                      </p:cBhvr>
                                      <p:rCtr x="0" y="2940"/>
                                    </p:animMotion>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nodeType="withEffect">
                                  <p:stCondLst>
                                    <p:cond delay="0"/>
                                  </p:stCondLst>
                                  <p:childTnLst>
                                    <p:animMotion origin="layout" path="M -1.66667E-6 3.33333E-6 L -1.66667E-6 0.05902 " pathEditMode="relative" rAng="0" ptsTypes="AA">
                                      <p:cBhvr>
                                        <p:cTn id="34" dur="500" spd="-100000" fill="hold"/>
                                        <p:tgtEl>
                                          <p:spTgt spid="11"/>
                                        </p:tgtEl>
                                        <p:attrNameLst>
                                          <p:attrName>ppt_x</p:attrName>
                                          <p:attrName>ppt_y</p:attrName>
                                        </p:attrNameLst>
                                      </p:cBhvr>
                                      <p:rCtr x="0" y="2940"/>
                                    </p:animMotion>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42" presetClass="path" presetSubtype="0" decel="100000" fill="hold" nodeType="withEffect">
                                  <p:stCondLst>
                                    <p:cond delay="0"/>
                                  </p:stCondLst>
                                  <p:childTnLst>
                                    <p:animMotion origin="layout" path="M -2.08333E-7 -4.81481E-6 L -2.08333E-7 0.05903 " pathEditMode="relative" rAng="0" ptsTypes="AA">
                                      <p:cBhvr>
                                        <p:cTn id="39" dur="500" spd="-100000" fill="hold"/>
                                        <p:tgtEl>
                                          <p:spTgt spid="12"/>
                                        </p:tgtEl>
                                        <p:attrNameLst>
                                          <p:attrName>ppt_x</p:attrName>
                                          <p:attrName>ppt_y</p:attrName>
                                        </p:attrNameLst>
                                      </p:cBhvr>
                                      <p:rCtr x="0" y="2940"/>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par>
                                <p:cTn id="45" presetID="42" presetClass="path" presetSubtype="0" decel="100000" fill="hold" grpId="1" nodeType="withEffect">
                                  <p:stCondLst>
                                    <p:cond delay="0"/>
                                  </p:stCondLst>
                                  <p:childTnLst>
                                    <p:animMotion origin="layout" path="M -4.79167E-6 -1.48148E-6 L -4.79167E-6 0.05903 " pathEditMode="relative" rAng="0" ptsTypes="AA">
                                      <p:cBhvr>
                                        <p:cTn id="46" dur="500" spd="-100000" fill="hold"/>
                                        <p:tgtEl>
                                          <p:spTgt spid="48"/>
                                        </p:tgtEl>
                                        <p:attrNameLst>
                                          <p:attrName>ppt_x</p:attrName>
                                          <p:attrName>ppt_y</p:attrName>
                                        </p:attrNameLst>
                                      </p:cBhvr>
                                      <p:rCtr x="0" y="2940"/>
                                    </p:animMotion>
                                  </p:childTnLst>
                                </p:cTn>
                              </p:par>
                              <p:par>
                                <p:cTn id="47" presetID="10" presetClass="entr" presetSubtype="0" fill="hold" grpId="0" nodeType="withEffect">
                                  <p:stCondLst>
                                    <p:cond delay="20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42" presetClass="path" presetSubtype="0" decel="100000" fill="hold" grpId="1" nodeType="withEffect">
                                  <p:stCondLst>
                                    <p:cond delay="200"/>
                                  </p:stCondLst>
                                  <p:childTnLst>
                                    <p:animMotion origin="layout" path="M -1.45833E-6 3.33333E-6 L -1.45833E-6 0.05902 " pathEditMode="relative" rAng="0" ptsTypes="AA">
                                      <p:cBhvr>
                                        <p:cTn id="51" dur="500" spd="-100000" fill="hold"/>
                                        <p:tgtEl>
                                          <p:spTgt spid="49"/>
                                        </p:tgtEl>
                                        <p:attrNameLst>
                                          <p:attrName>ppt_x</p:attrName>
                                          <p:attrName>ppt_y</p:attrName>
                                        </p:attrNameLst>
                                      </p:cBhvr>
                                      <p:rCtr x="0" y="2940"/>
                                    </p:animMotion>
                                  </p:childTnLst>
                                </p:cTn>
                              </p:par>
                              <p:par>
                                <p:cTn id="52" presetID="10" presetClass="entr" presetSubtype="0" fill="hold" grpId="0" nodeType="withEffect">
                                  <p:stCondLst>
                                    <p:cond delay="40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par>
                                <p:cTn id="55" presetID="42" presetClass="path" presetSubtype="0" decel="100000" fill="hold" grpId="1" nodeType="withEffect">
                                  <p:stCondLst>
                                    <p:cond delay="400"/>
                                  </p:stCondLst>
                                  <p:childTnLst>
                                    <p:animMotion origin="layout" path="M 3.125E-6 -3.7037E-7 L 3.125E-6 0.05903 " pathEditMode="relative" rAng="0" ptsTypes="AA">
                                      <p:cBhvr>
                                        <p:cTn id="56" dur="500" spd="-100000" fill="hold"/>
                                        <p:tgtEl>
                                          <p:spTgt spid="50"/>
                                        </p:tgtEl>
                                        <p:attrNameLst>
                                          <p:attrName>ppt_x</p:attrName>
                                          <p:attrName>ppt_y</p:attrName>
                                        </p:attrNameLst>
                                      </p:cBhvr>
                                      <p:rCtr x="0" y="2940"/>
                                    </p:animMotion>
                                  </p:childTnLst>
                                </p:cTn>
                              </p:par>
                              <p:par>
                                <p:cTn id="57" presetID="10" presetClass="entr" presetSubtype="0" fill="hold" grpId="0" nodeType="withEffect">
                                  <p:stCondLst>
                                    <p:cond delay="60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childTnLst>
                                </p:cTn>
                              </p:par>
                              <p:par>
                                <p:cTn id="60" presetID="42" presetClass="path" presetSubtype="0" decel="100000" fill="hold" grpId="1" nodeType="withEffect">
                                  <p:stCondLst>
                                    <p:cond delay="600"/>
                                  </p:stCondLst>
                                  <p:childTnLst>
                                    <p:animMotion origin="layout" path="M -4.79167E-6 4.44444E-6 L -4.79167E-6 0.05902 " pathEditMode="relative" rAng="0" ptsTypes="AA">
                                      <p:cBhvr>
                                        <p:cTn id="61" dur="500" spd="-100000" fill="hold"/>
                                        <p:tgtEl>
                                          <p:spTgt spid="51"/>
                                        </p:tgtEl>
                                        <p:attrNameLst>
                                          <p:attrName>ppt_x</p:attrName>
                                          <p:attrName>ppt_y</p:attrName>
                                        </p:attrNameLst>
                                      </p:cBhvr>
                                      <p:rCtr x="0" y="2940"/>
                                    </p:animMotion>
                                  </p:childTnLst>
                                </p:cTn>
                              </p:par>
                              <p:par>
                                <p:cTn id="62" presetID="10" presetClass="entr" presetSubtype="0" fill="hold" grpId="0" nodeType="withEffect">
                                  <p:stCondLst>
                                    <p:cond delay="80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42" presetClass="path" presetSubtype="0" decel="100000" fill="hold" grpId="1" nodeType="withEffect">
                                  <p:stCondLst>
                                    <p:cond delay="800"/>
                                  </p:stCondLst>
                                  <p:childTnLst>
                                    <p:animMotion origin="layout" path="M -4.79167E-6 7.40741E-7 L -4.79167E-6 0.05903 " pathEditMode="relative" rAng="0" ptsTypes="AA">
                                      <p:cBhvr>
                                        <p:cTn id="66" dur="500" spd="-100000" fill="hold"/>
                                        <p:tgtEl>
                                          <p:spTgt spid="52"/>
                                        </p:tgtEl>
                                        <p:attrNameLst>
                                          <p:attrName>ppt_x</p:attrName>
                                          <p:attrName>ppt_y</p:attrName>
                                        </p:attrNameLst>
                                      </p:cBhvr>
                                      <p:rCtr x="0" y="2940"/>
                                    </p:animMotion>
                                  </p:childTnLst>
                                </p:cTn>
                              </p:par>
                              <p:par>
                                <p:cTn id="67" presetID="10" presetClass="entr" presetSubtype="0" fill="hold" grpId="0" nodeType="withEffect">
                                  <p:stCondLst>
                                    <p:cond delay="100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500"/>
                                        <p:tgtEl>
                                          <p:spTgt spid="53"/>
                                        </p:tgtEl>
                                      </p:cBhvr>
                                    </p:animEffect>
                                  </p:childTnLst>
                                </p:cTn>
                              </p:par>
                              <p:par>
                                <p:cTn id="70" presetID="42" presetClass="path" presetSubtype="0" decel="100000" fill="hold" grpId="1" nodeType="withEffect">
                                  <p:stCondLst>
                                    <p:cond delay="1000"/>
                                  </p:stCondLst>
                                  <p:childTnLst>
                                    <p:animMotion origin="layout" path="M -4.79167E-6 -4.44444E-6 L -4.79167E-6 0.05903 " pathEditMode="relative" rAng="0" ptsTypes="AA">
                                      <p:cBhvr>
                                        <p:cTn id="71" dur="500" spd="-100000" fill="hold"/>
                                        <p:tgtEl>
                                          <p:spTgt spid="53"/>
                                        </p:tgtEl>
                                        <p:attrNameLst>
                                          <p:attrName>ppt_x</p:attrName>
                                          <p:attrName>ppt_y</p:attrName>
                                        </p:attrNameLst>
                                      </p:cBhvr>
                                      <p:rCtr x="0" y="2940"/>
                                    </p:animMotion>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childTnLst>
                                </p:cTn>
                              </p:par>
                              <p:par>
                                <p:cTn id="77" presetID="42" presetClass="path" presetSubtype="0" decel="100000" fill="hold" grpId="1" nodeType="withEffect">
                                  <p:stCondLst>
                                    <p:cond delay="0"/>
                                  </p:stCondLst>
                                  <p:childTnLst>
                                    <p:animMotion origin="layout" path="M 2.08333E-7 -1.48148E-6 L 2.08333E-7 0.05903 " pathEditMode="relative" rAng="0" ptsTypes="AA">
                                      <p:cBhvr>
                                        <p:cTn id="78" dur="500" spd="-100000" fill="hold"/>
                                        <p:tgtEl>
                                          <p:spTgt spid="54"/>
                                        </p:tgtEl>
                                        <p:attrNameLst>
                                          <p:attrName>ppt_x</p:attrName>
                                          <p:attrName>ppt_y</p:attrName>
                                        </p:attrNameLst>
                                      </p:cBhvr>
                                      <p:rCtr x="0" y="2940"/>
                                    </p:animMotion>
                                  </p:childTnLst>
                                </p:cTn>
                              </p:par>
                              <p:par>
                                <p:cTn id="79" presetID="10" presetClass="entr" presetSubtype="0" fill="hold" grpId="0" nodeType="withEffect">
                                  <p:stCondLst>
                                    <p:cond delay="200"/>
                                  </p:stCondLst>
                                  <p:childTnLst>
                                    <p:set>
                                      <p:cBhvr>
                                        <p:cTn id="80" dur="1" fill="hold">
                                          <p:stCondLst>
                                            <p:cond delay="0"/>
                                          </p:stCondLst>
                                        </p:cTn>
                                        <p:tgtEl>
                                          <p:spTgt spid="57"/>
                                        </p:tgtEl>
                                        <p:attrNameLst>
                                          <p:attrName>style.visibility</p:attrName>
                                        </p:attrNameLst>
                                      </p:cBhvr>
                                      <p:to>
                                        <p:strVal val="visible"/>
                                      </p:to>
                                    </p:set>
                                    <p:animEffect transition="in" filter="fade">
                                      <p:cBhvr>
                                        <p:cTn id="81" dur="500"/>
                                        <p:tgtEl>
                                          <p:spTgt spid="57"/>
                                        </p:tgtEl>
                                      </p:cBhvr>
                                    </p:animEffect>
                                  </p:childTnLst>
                                </p:cTn>
                              </p:par>
                              <p:par>
                                <p:cTn id="82" presetID="42" presetClass="path" presetSubtype="0" decel="100000" fill="hold" grpId="1" nodeType="withEffect">
                                  <p:stCondLst>
                                    <p:cond delay="200"/>
                                  </p:stCondLst>
                                  <p:childTnLst>
                                    <p:animMotion origin="layout" path="M 2.08333E-7 3.33333E-6 L 2.08333E-7 0.05902 " pathEditMode="relative" rAng="0" ptsTypes="AA">
                                      <p:cBhvr>
                                        <p:cTn id="83" dur="500" spd="-100000" fill="hold"/>
                                        <p:tgtEl>
                                          <p:spTgt spid="57"/>
                                        </p:tgtEl>
                                        <p:attrNameLst>
                                          <p:attrName>ppt_x</p:attrName>
                                          <p:attrName>ppt_y</p:attrName>
                                        </p:attrNameLst>
                                      </p:cBhvr>
                                      <p:rCtr x="0" y="2940"/>
                                    </p:animMotion>
                                  </p:childTnLst>
                                </p:cTn>
                              </p:par>
                              <p:par>
                                <p:cTn id="84" presetID="10" presetClass="entr" presetSubtype="0" fill="hold" grpId="0" nodeType="withEffect">
                                  <p:stCondLst>
                                    <p:cond delay="400"/>
                                  </p:stCondLst>
                                  <p:childTnLst>
                                    <p:set>
                                      <p:cBhvr>
                                        <p:cTn id="85" dur="1" fill="hold">
                                          <p:stCondLst>
                                            <p:cond delay="0"/>
                                          </p:stCondLst>
                                        </p:cTn>
                                        <p:tgtEl>
                                          <p:spTgt spid="58"/>
                                        </p:tgtEl>
                                        <p:attrNameLst>
                                          <p:attrName>style.visibility</p:attrName>
                                        </p:attrNameLst>
                                      </p:cBhvr>
                                      <p:to>
                                        <p:strVal val="visible"/>
                                      </p:to>
                                    </p:set>
                                    <p:animEffect transition="in" filter="fade">
                                      <p:cBhvr>
                                        <p:cTn id="86" dur="500"/>
                                        <p:tgtEl>
                                          <p:spTgt spid="58"/>
                                        </p:tgtEl>
                                      </p:cBhvr>
                                    </p:animEffect>
                                  </p:childTnLst>
                                </p:cTn>
                              </p:par>
                              <p:par>
                                <p:cTn id="87" presetID="42" presetClass="path" presetSubtype="0" decel="100000" fill="hold" grpId="1" nodeType="withEffect">
                                  <p:stCondLst>
                                    <p:cond delay="400"/>
                                  </p:stCondLst>
                                  <p:childTnLst>
                                    <p:animMotion origin="layout" path="M 2.08333E-7 -3.7037E-7 L 2.08333E-7 0.05903 " pathEditMode="relative" rAng="0" ptsTypes="AA">
                                      <p:cBhvr>
                                        <p:cTn id="88" dur="500" spd="-100000" fill="hold"/>
                                        <p:tgtEl>
                                          <p:spTgt spid="58"/>
                                        </p:tgtEl>
                                        <p:attrNameLst>
                                          <p:attrName>ppt_x</p:attrName>
                                          <p:attrName>ppt_y</p:attrName>
                                        </p:attrNameLst>
                                      </p:cBhvr>
                                      <p:rCtr x="0" y="2940"/>
                                    </p:animMotion>
                                  </p:childTnLst>
                                </p:cTn>
                              </p:par>
                              <p:par>
                                <p:cTn id="89" presetID="10" presetClass="entr" presetSubtype="0" fill="hold" grpId="0" nodeType="withEffect">
                                  <p:stCondLst>
                                    <p:cond delay="60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par>
                                <p:cTn id="92" presetID="42" presetClass="path" presetSubtype="0" decel="100000" fill="hold" grpId="1" nodeType="withEffect">
                                  <p:stCondLst>
                                    <p:cond delay="600"/>
                                  </p:stCondLst>
                                  <p:childTnLst>
                                    <p:animMotion origin="layout" path="M 3.75E-6 4.44444E-6 L 3.75E-6 0.05902 " pathEditMode="relative" rAng="0" ptsTypes="AA">
                                      <p:cBhvr>
                                        <p:cTn id="93" dur="500" spd="-100000" fill="hold"/>
                                        <p:tgtEl>
                                          <p:spTgt spid="59"/>
                                        </p:tgtEl>
                                        <p:attrNameLst>
                                          <p:attrName>ppt_x</p:attrName>
                                          <p:attrName>ppt_y</p:attrName>
                                        </p:attrNameLst>
                                      </p:cBhvr>
                                      <p:rCtr x="0" y="2940"/>
                                    </p:animMotion>
                                  </p:childTnLst>
                                </p:cTn>
                              </p:par>
                              <p:par>
                                <p:cTn id="94" presetID="10" presetClass="entr" presetSubtype="0" fill="hold" grpId="0" nodeType="withEffect">
                                  <p:stCondLst>
                                    <p:cond delay="800"/>
                                  </p:stCondLst>
                                  <p:childTnLst>
                                    <p:set>
                                      <p:cBhvr>
                                        <p:cTn id="95" dur="1" fill="hold">
                                          <p:stCondLst>
                                            <p:cond delay="0"/>
                                          </p:stCondLst>
                                        </p:cTn>
                                        <p:tgtEl>
                                          <p:spTgt spid="60"/>
                                        </p:tgtEl>
                                        <p:attrNameLst>
                                          <p:attrName>style.visibility</p:attrName>
                                        </p:attrNameLst>
                                      </p:cBhvr>
                                      <p:to>
                                        <p:strVal val="visible"/>
                                      </p:to>
                                    </p:set>
                                    <p:animEffect transition="in" filter="fade">
                                      <p:cBhvr>
                                        <p:cTn id="96" dur="500"/>
                                        <p:tgtEl>
                                          <p:spTgt spid="60"/>
                                        </p:tgtEl>
                                      </p:cBhvr>
                                    </p:animEffect>
                                  </p:childTnLst>
                                </p:cTn>
                              </p:par>
                              <p:par>
                                <p:cTn id="97" presetID="42" presetClass="path" presetSubtype="0" decel="100000" fill="hold" grpId="1" nodeType="withEffect">
                                  <p:stCondLst>
                                    <p:cond delay="800"/>
                                  </p:stCondLst>
                                  <p:childTnLst>
                                    <p:animMotion origin="layout" path="M 1.66667E-6 7.40741E-7 L 1.66667E-6 0.05903 " pathEditMode="relative" rAng="0" ptsTypes="AA">
                                      <p:cBhvr>
                                        <p:cTn id="98" dur="500" spd="-100000" fill="hold"/>
                                        <p:tgtEl>
                                          <p:spTgt spid="60"/>
                                        </p:tgtEl>
                                        <p:attrNameLst>
                                          <p:attrName>ppt_x</p:attrName>
                                          <p:attrName>ppt_y</p:attrName>
                                        </p:attrNameLst>
                                      </p:cBhvr>
                                      <p:rCtr x="0" y="2940"/>
                                    </p:animMotion>
                                  </p:childTnLst>
                                </p:cTn>
                              </p:par>
                              <p:par>
                                <p:cTn id="99" presetID="10" presetClass="entr" presetSubtype="0" fill="hold" grpId="0" nodeType="withEffect">
                                  <p:stCondLst>
                                    <p:cond delay="1000"/>
                                  </p:stCondLst>
                                  <p:childTnLst>
                                    <p:set>
                                      <p:cBhvr>
                                        <p:cTn id="100" dur="1" fill="hold">
                                          <p:stCondLst>
                                            <p:cond delay="0"/>
                                          </p:stCondLst>
                                        </p:cTn>
                                        <p:tgtEl>
                                          <p:spTgt spid="61"/>
                                        </p:tgtEl>
                                        <p:attrNameLst>
                                          <p:attrName>style.visibility</p:attrName>
                                        </p:attrNameLst>
                                      </p:cBhvr>
                                      <p:to>
                                        <p:strVal val="visible"/>
                                      </p:to>
                                    </p:set>
                                    <p:animEffect transition="in" filter="fade">
                                      <p:cBhvr>
                                        <p:cTn id="101" dur="500"/>
                                        <p:tgtEl>
                                          <p:spTgt spid="61"/>
                                        </p:tgtEl>
                                      </p:cBhvr>
                                    </p:animEffect>
                                  </p:childTnLst>
                                </p:cTn>
                              </p:par>
                              <p:par>
                                <p:cTn id="102" presetID="42" presetClass="path" presetSubtype="0" decel="100000" fill="hold" grpId="1" nodeType="withEffect">
                                  <p:stCondLst>
                                    <p:cond delay="1000"/>
                                  </p:stCondLst>
                                  <p:childTnLst>
                                    <p:animMotion origin="layout" path="M -2.08333E-7 -4.44444E-6 L -2.08333E-7 0.05903 " pathEditMode="relative" rAng="0" ptsTypes="AA">
                                      <p:cBhvr>
                                        <p:cTn id="103" dur="500" spd="-100000" fill="hold"/>
                                        <p:tgtEl>
                                          <p:spTgt spid="61"/>
                                        </p:tgtEl>
                                        <p:attrNameLst>
                                          <p:attrName>ppt_x</p:attrName>
                                          <p:attrName>ppt_y</p:attrName>
                                        </p:attrNameLst>
                                      </p:cBhvr>
                                      <p:rCtr x="0" y="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2" grpId="0"/>
      <p:bldP spid="42" grpId="1"/>
      <p:bldP spid="43" grpId="0" animBg="1"/>
      <p:bldP spid="43" grpId="1" animBg="1"/>
      <p:bldP spid="45" grpId="0"/>
      <p:bldP spid="45" grpId="1"/>
      <p:bldP spid="46" grpId="0"/>
      <p:bldP spid="46"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7" grpId="0"/>
      <p:bldP spid="57" grpId="1"/>
      <p:bldP spid="58" grpId="0"/>
      <p:bldP spid="58" grpId="1"/>
      <p:bldP spid="59" grpId="0"/>
      <p:bldP spid="59" grpId="1"/>
      <p:bldP spid="60" grpId="0"/>
      <p:bldP spid="60" grpId="1"/>
      <p:bldP spid="61" grpId="0"/>
      <p:bldP spid="6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0A227C-378E-4D02-AD52-D7D70BFE574F}"/>
              </a:ext>
            </a:extLst>
          </p:cNvPr>
          <p:cNvSpPr>
            <a:spLocks noGrp="1"/>
          </p:cNvSpPr>
          <p:nvPr>
            <p:ph type="title"/>
          </p:nvPr>
        </p:nvSpPr>
        <p:spPr/>
        <p:txBody>
          <a:bodyPr/>
          <a:lstStyle/>
          <a:p>
            <a:r>
              <a:rPr lang="en-US"/>
              <a:t>System Center focus</a:t>
            </a:r>
            <a:endParaRPr lang="en-US" dirty="0"/>
          </a:p>
        </p:txBody>
      </p:sp>
      <p:pic>
        <p:nvPicPr>
          <p:cNvPr id="11" name="Graphic 10">
            <a:extLst>
              <a:ext uri="{FF2B5EF4-FFF2-40B4-BE49-F238E27FC236}">
                <a16:creationId xmlns:a16="http://schemas.microsoft.com/office/drawing/2014/main" id="{216AE63B-E78A-4F8F-AE78-A815EE0EC4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6043" y="2406425"/>
            <a:ext cx="779913" cy="1005840"/>
          </a:xfrm>
          <a:prstGeom prst="rect">
            <a:avLst/>
          </a:prstGeom>
        </p:spPr>
      </p:pic>
      <p:pic>
        <p:nvPicPr>
          <p:cNvPr id="27" name="Graphic 26">
            <a:extLst>
              <a:ext uri="{FF2B5EF4-FFF2-40B4-BE49-F238E27FC236}">
                <a16:creationId xmlns:a16="http://schemas.microsoft.com/office/drawing/2014/main" id="{12E48D6F-8696-400A-9E5E-0B8D41116C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57433" y="2385060"/>
            <a:ext cx="967884" cy="1005840"/>
          </a:xfrm>
          <a:prstGeom prst="rect">
            <a:avLst/>
          </a:prstGeom>
        </p:spPr>
      </p:pic>
      <p:pic>
        <p:nvPicPr>
          <p:cNvPr id="28" name="Graphic 27">
            <a:extLst>
              <a:ext uri="{FF2B5EF4-FFF2-40B4-BE49-F238E27FC236}">
                <a16:creationId xmlns:a16="http://schemas.microsoft.com/office/drawing/2014/main" id="{56A739E8-3FF2-4E43-B89C-091CEB8B5F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82220" y="2502031"/>
            <a:ext cx="1188720" cy="771898"/>
          </a:xfrm>
          <a:prstGeom prst="rect">
            <a:avLst/>
          </a:prstGeom>
        </p:spPr>
      </p:pic>
      <p:sp>
        <p:nvSpPr>
          <p:cNvPr id="31" name="Oval 30">
            <a:extLst>
              <a:ext uri="{FF2B5EF4-FFF2-40B4-BE49-F238E27FC236}">
                <a16:creationId xmlns:a16="http://schemas.microsoft.com/office/drawing/2014/main" id="{FEAE6A3E-E7A4-49EF-B16C-01366279B485}"/>
              </a:ext>
            </a:extLst>
          </p:cNvPr>
          <p:cNvSpPr/>
          <p:nvPr/>
        </p:nvSpPr>
        <p:spPr bwMode="auto">
          <a:xfrm>
            <a:off x="8879856" y="2025650"/>
            <a:ext cx="1793448" cy="1793448"/>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2" name="Rectangle 31">
            <a:extLst>
              <a:ext uri="{FF2B5EF4-FFF2-40B4-BE49-F238E27FC236}">
                <a16:creationId xmlns:a16="http://schemas.microsoft.com/office/drawing/2014/main" id="{BD644662-6D16-4E0C-828E-AB06C144A764}"/>
              </a:ext>
            </a:extLst>
          </p:cNvPr>
          <p:cNvSpPr/>
          <p:nvPr/>
        </p:nvSpPr>
        <p:spPr bwMode="auto">
          <a:xfrm>
            <a:off x="7939049" y="4118085"/>
            <a:ext cx="3675888" cy="3693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a:r>
              <a:rPr lang="en-US" sz="2400" dirty="0">
                <a:gradFill>
                  <a:gsLst>
                    <a:gs pos="2917">
                      <a:schemeClr val="accent2"/>
                    </a:gs>
                    <a:gs pos="30000">
                      <a:schemeClr val="accent2"/>
                    </a:gs>
                  </a:gsLst>
                  <a:lin ang="5400000" scaled="0"/>
                </a:gradFill>
              </a:rPr>
              <a:t>Integration with Azure </a:t>
            </a:r>
          </a:p>
        </p:txBody>
      </p:sp>
      <p:sp>
        <p:nvSpPr>
          <p:cNvPr id="33" name="Oval 32">
            <a:extLst>
              <a:ext uri="{FF2B5EF4-FFF2-40B4-BE49-F238E27FC236}">
                <a16:creationId xmlns:a16="http://schemas.microsoft.com/office/drawing/2014/main" id="{43C9D304-19BD-4E75-B737-3CCA1D5211F4}"/>
              </a:ext>
            </a:extLst>
          </p:cNvPr>
          <p:cNvSpPr/>
          <p:nvPr/>
        </p:nvSpPr>
        <p:spPr bwMode="auto">
          <a:xfrm>
            <a:off x="5200070" y="2025650"/>
            <a:ext cx="1793448" cy="1793448"/>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 name="Oval 33">
            <a:extLst>
              <a:ext uri="{FF2B5EF4-FFF2-40B4-BE49-F238E27FC236}">
                <a16:creationId xmlns:a16="http://schemas.microsoft.com/office/drawing/2014/main" id="{1329A3C3-A8D9-4B2F-BF84-04F9781BC920}"/>
              </a:ext>
            </a:extLst>
          </p:cNvPr>
          <p:cNvSpPr/>
          <p:nvPr/>
        </p:nvSpPr>
        <p:spPr bwMode="auto">
          <a:xfrm>
            <a:off x="1525007" y="2025650"/>
            <a:ext cx="1793448" cy="1793448"/>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5" name="Rectangle 34">
            <a:extLst>
              <a:ext uri="{FF2B5EF4-FFF2-40B4-BE49-F238E27FC236}">
                <a16:creationId xmlns:a16="http://schemas.microsoft.com/office/drawing/2014/main" id="{2E821DC5-7777-42DC-B3CE-09165D73E239}"/>
              </a:ext>
            </a:extLst>
          </p:cNvPr>
          <p:cNvSpPr/>
          <p:nvPr/>
        </p:nvSpPr>
        <p:spPr bwMode="auto">
          <a:xfrm>
            <a:off x="584200" y="4118085"/>
            <a:ext cx="3675888" cy="7386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R="0" lvl="0" indent="0" algn="ctr" fontAlgn="auto">
              <a:lnSpc>
                <a:spcPct val="100000"/>
              </a:lnSpc>
              <a:spcBef>
                <a:spcPts val="0"/>
              </a:spcBef>
              <a:spcAft>
                <a:spcPts val="0"/>
              </a:spcAft>
              <a:buClrTx/>
              <a:buSzTx/>
              <a:buFontTx/>
              <a:buNone/>
              <a:tabLst/>
              <a:defRPr/>
            </a:pPr>
            <a:r>
              <a:rPr lang="en-US" sz="2400" dirty="0">
                <a:gradFill>
                  <a:gsLst>
                    <a:gs pos="2917">
                      <a:schemeClr val="accent2"/>
                    </a:gs>
                    <a:gs pos="30000">
                      <a:schemeClr val="accent2"/>
                    </a:gs>
                  </a:gsLst>
                  <a:lin ang="5400000" scaled="0"/>
                </a:gradFill>
              </a:rPr>
              <a:t>First choice for datacenter management</a:t>
            </a:r>
          </a:p>
        </p:txBody>
      </p:sp>
      <p:sp>
        <p:nvSpPr>
          <p:cNvPr id="36" name="Rectangle 35">
            <a:extLst>
              <a:ext uri="{FF2B5EF4-FFF2-40B4-BE49-F238E27FC236}">
                <a16:creationId xmlns:a16="http://schemas.microsoft.com/office/drawing/2014/main" id="{813FDBFE-277C-424B-9CC5-C65DF63319A1}"/>
              </a:ext>
            </a:extLst>
          </p:cNvPr>
          <p:cNvSpPr/>
          <p:nvPr/>
        </p:nvSpPr>
        <p:spPr bwMode="auto">
          <a:xfrm>
            <a:off x="4261624" y="4118085"/>
            <a:ext cx="3675888" cy="7386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a:r>
              <a:rPr lang="en-US" sz="2400" dirty="0">
                <a:gradFill>
                  <a:gsLst>
                    <a:gs pos="2917">
                      <a:schemeClr val="accent2"/>
                    </a:gs>
                    <a:gs pos="30000">
                      <a:schemeClr val="accent2"/>
                    </a:gs>
                  </a:gsLst>
                  <a:lin ang="5400000" scaled="0"/>
                </a:gradFill>
              </a:rPr>
              <a:t>Light up management for Windows Server </a:t>
            </a:r>
            <a:r>
              <a:rPr lang="en-US" sz="2400" dirty="0" err="1">
                <a:gradFill>
                  <a:gsLst>
                    <a:gs pos="2917">
                      <a:schemeClr val="accent2"/>
                    </a:gs>
                    <a:gs pos="30000">
                      <a:schemeClr val="accent2"/>
                    </a:gs>
                  </a:gsLst>
                  <a:lin ang="5400000" scaled="0"/>
                </a:gradFill>
              </a:rPr>
              <a:t>vNext</a:t>
            </a:r>
            <a:endParaRPr lang="en-US" sz="2400" dirty="0">
              <a:gradFill>
                <a:gsLst>
                  <a:gs pos="2917">
                    <a:schemeClr val="accent2"/>
                  </a:gs>
                  <a:gs pos="30000">
                    <a:schemeClr val="accent2"/>
                  </a:gs>
                </a:gsLst>
                <a:lin ang="5400000" scaled="0"/>
              </a:gradFill>
            </a:endParaRPr>
          </a:p>
        </p:txBody>
      </p:sp>
    </p:spTree>
    <p:extLst>
      <p:ext uri="{BB962C8B-B14F-4D97-AF65-F5344CB8AC3E}">
        <p14:creationId xmlns:p14="http://schemas.microsoft.com/office/powerpoint/2010/main" val="426219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grpId="1" nodeType="withEffect">
                                  <p:stCondLst>
                                    <p:cond delay="0"/>
                                  </p:stCondLst>
                                  <p:childTnLst>
                                    <p:animMotion origin="layout" path="M 2.29167E-6 2.59259E-6 L 2.29167E-6 0.05903 " pathEditMode="relative" rAng="0" ptsTypes="AA">
                                      <p:cBhvr>
                                        <p:cTn id="9" dur="500" spd="-100000" fill="hold"/>
                                        <p:tgtEl>
                                          <p:spTgt spid="34"/>
                                        </p:tgtEl>
                                        <p:attrNameLst>
                                          <p:attrName>ppt_x</p:attrName>
                                          <p:attrName>ppt_y</p:attrName>
                                        </p:attrNameLst>
                                      </p:cBhvr>
                                      <p:rCtr x="0" y="2940"/>
                                    </p:animMotion>
                                  </p:childTnLst>
                                </p:cTn>
                              </p:par>
                              <p:par>
                                <p:cTn id="10" presetID="10" presetClass="entr" presetSubtype="0" fill="hold" nodeType="withEffect">
                                  <p:stCondLst>
                                    <p:cond delay="20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42" presetClass="path" presetSubtype="0" decel="100000" fill="hold" nodeType="withEffect">
                                  <p:stCondLst>
                                    <p:cond delay="200"/>
                                  </p:stCondLst>
                                  <p:childTnLst>
                                    <p:animMotion origin="layout" path="M -4.16667E-7 -4.81481E-6 L -4.16667E-7 0.05903 " pathEditMode="relative" rAng="0" ptsTypes="AA">
                                      <p:cBhvr>
                                        <p:cTn id="14" dur="500" spd="-100000" fill="hold"/>
                                        <p:tgtEl>
                                          <p:spTgt spid="27"/>
                                        </p:tgtEl>
                                        <p:attrNameLst>
                                          <p:attrName>ppt_x</p:attrName>
                                          <p:attrName>ppt_y</p:attrName>
                                        </p:attrNameLst>
                                      </p:cBhvr>
                                      <p:rCtr x="0" y="2940"/>
                                    </p:animMotion>
                                  </p:childTnLst>
                                </p:cTn>
                              </p:par>
                              <p:par>
                                <p:cTn id="15" presetID="10" presetClass="entr" presetSubtype="0" fill="hold" grpId="0" nodeType="withEffect">
                                  <p:stCondLst>
                                    <p:cond delay="4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42" presetClass="path" presetSubtype="0" decel="100000" fill="hold" grpId="1" nodeType="withEffect">
                                  <p:stCondLst>
                                    <p:cond delay="400"/>
                                  </p:stCondLst>
                                  <p:childTnLst>
                                    <p:animMotion origin="layout" path="M 2.08333E-6 3.33333E-6 L 2.08333E-6 0.05902 " pathEditMode="relative" rAng="0" ptsTypes="AA">
                                      <p:cBhvr>
                                        <p:cTn id="19" dur="500" spd="-100000" fill="hold"/>
                                        <p:tgtEl>
                                          <p:spTgt spid="35"/>
                                        </p:tgtEl>
                                        <p:attrNameLst>
                                          <p:attrName>ppt_x</p:attrName>
                                          <p:attrName>ppt_y</p:attrName>
                                        </p:attrNameLst>
                                      </p:cBhvr>
                                      <p:rCtr x="0" y="2940"/>
                                    </p:animMotion>
                                  </p:childTnLst>
                                </p:cTn>
                              </p:par>
                              <p:par>
                                <p:cTn id="20" presetID="10" presetClass="entr" presetSubtype="0" fill="hold" grpId="0" nodeType="withEffect">
                                  <p:stCondLst>
                                    <p:cond delay="6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42" presetClass="path" presetSubtype="0" decel="100000" fill="hold" grpId="1" nodeType="withEffect">
                                  <p:stCondLst>
                                    <p:cond delay="600"/>
                                  </p:stCondLst>
                                  <p:childTnLst>
                                    <p:animMotion origin="layout" path="M -1.25E-6 -4.81481E-6 L -1.25E-6 0.05903 " pathEditMode="relative" rAng="0" ptsTypes="AA">
                                      <p:cBhvr>
                                        <p:cTn id="24" dur="500" spd="-100000" fill="hold"/>
                                        <p:tgtEl>
                                          <p:spTgt spid="33"/>
                                        </p:tgtEl>
                                        <p:attrNameLst>
                                          <p:attrName>ppt_x</p:attrName>
                                          <p:attrName>ppt_y</p:attrName>
                                        </p:attrNameLst>
                                      </p:cBhvr>
                                      <p:rCtr x="0" y="2940"/>
                                    </p:animMotion>
                                  </p:childTnLst>
                                </p:cTn>
                              </p:par>
                              <p:par>
                                <p:cTn id="25" presetID="10" presetClass="entr" presetSubtype="0" fill="hold" nodeType="withEffect">
                                  <p:stCondLst>
                                    <p:cond delay="8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nodeType="withEffect">
                                  <p:stCondLst>
                                    <p:cond delay="800"/>
                                  </p:stCondLst>
                                  <p:childTnLst>
                                    <p:animMotion origin="layout" path="M 0 -4.07407E-6 L 0 0.05903 " pathEditMode="relative" rAng="0" ptsTypes="AA">
                                      <p:cBhvr>
                                        <p:cTn id="29" dur="500" spd="-100000" fill="hold"/>
                                        <p:tgtEl>
                                          <p:spTgt spid="11"/>
                                        </p:tgtEl>
                                        <p:attrNameLst>
                                          <p:attrName>ppt_x</p:attrName>
                                          <p:attrName>ppt_y</p:attrName>
                                        </p:attrNameLst>
                                      </p:cBhvr>
                                      <p:rCtr x="0" y="2940"/>
                                    </p:animMotion>
                                  </p:childTnLst>
                                </p:cTn>
                              </p:par>
                              <p:par>
                                <p:cTn id="30" presetID="10" presetClass="entr" presetSubtype="0" fill="hold" grpId="0" nodeType="withEffect">
                                  <p:stCondLst>
                                    <p:cond delay="10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42" presetClass="path" presetSubtype="0" decel="100000" fill="hold" grpId="1" nodeType="withEffect">
                                  <p:stCondLst>
                                    <p:cond delay="1000"/>
                                  </p:stCondLst>
                                  <p:childTnLst>
                                    <p:animMotion origin="layout" path="M -4.16667E-7 3.33333E-6 L -4.16667E-7 0.05902 " pathEditMode="relative" rAng="0" ptsTypes="AA">
                                      <p:cBhvr>
                                        <p:cTn id="34" dur="500" spd="-100000" fill="hold"/>
                                        <p:tgtEl>
                                          <p:spTgt spid="36"/>
                                        </p:tgtEl>
                                        <p:attrNameLst>
                                          <p:attrName>ppt_x</p:attrName>
                                          <p:attrName>ppt_y</p:attrName>
                                        </p:attrNameLst>
                                      </p:cBhvr>
                                      <p:rCtr x="0" y="2940"/>
                                    </p:animMotion>
                                  </p:childTnLst>
                                </p:cTn>
                              </p:par>
                              <p:par>
                                <p:cTn id="35" presetID="10" presetClass="entr" presetSubtype="0" fill="hold" grpId="0" nodeType="withEffect">
                                  <p:stCondLst>
                                    <p:cond delay="120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42" presetClass="path" presetSubtype="0" decel="100000" fill="hold" grpId="1" nodeType="withEffect">
                                  <p:stCondLst>
                                    <p:cond delay="1200"/>
                                  </p:stCondLst>
                                  <p:childTnLst>
                                    <p:animMotion origin="layout" path="M -2.91667E-6 2.59259E-6 L -2.91667E-6 0.05903 " pathEditMode="relative" rAng="0" ptsTypes="AA">
                                      <p:cBhvr>
                                        <p:cTn id="39" dur="500" spd="-100000" fill="hold"/>
                                        <p:tgtEl>
                                          <p:spTgt spid="31"/>
                                        </p:tgtEl>
                                        <p:attrNameLst>
                                          <p:attrName>ppt_x</p:attrName>
                                          <p:attrName>ppt_y</p:attrName>
                                        </p:attrNameLst>
                                      </p:cBhvr>
                                      <p:rCtr x="0" y="2940"/>
                                    </p:animMotion>
                                  </p:childTnLst>
                                </p:cTn>
                              </p:par>
                              <p:par>
                                <p:cTn id="40" presetID="10" presetClass="entr" presetSubtype="0" fill="hold" grpId="0" nodeType="withEffect">
                                  <p:stCondLst>
                                    <p:cond delay="160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42" presetClass="path" presetSubtype="0" decel="100000" fill="hold" grpId="1" nodeType="withEffect">
                                  <p:stCondLst>
                                    <p:cond delay="1600"/>
                                  </p:stCondLst>
                                  <p:childTnLst>
                                    <p:animMotion origin="layout" path="M -2.91667E-6 -4.81481E-6 L -2.91667E-6 0.05903 " pathEditMode="relative" rAng="0" ptsTypes="AA">
                                      <p:cBhvr>
                                        <p:cTn id="44" dur="500" spd="-100000" fill="hold"/>
                                        <p:tgtEl>
                                          <p:spTgt spid="32"/>
                                        </p:tgtEl>
                                        <p:attrNameLst>
                                          <p:attrName>ppt_x</p:attrName>
                                          <p:attrName>ppt_y</p:attrName>
                                        </p:attrNameLst>
                                      </p:cBhvr>
                                      <p:rCtr x="0" y="2940"/>
                                    </p:animMotion>
                                  </p:childTnLst>
                                </p:cTn>
                              </p:par>
                              <p:par>
                                <p:cTn id="45" presetID="10" presetClass="entr" presetSubtype="0" fill="hold" nodeType="withEffect">
                                  <p:stCondLst>
                                    <p:cond delay="140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42" presetClass="path" presetSubtype="0" decel="100000" fill="hold" nodeType="withEffect">
                                  <p:stCondLst>
                                    <p:cond delay="1400"/>
                                  </p:stCondLst>
                                  <p:childTnLst>
                                    <p:animMotion origin="layout" path="M -2.91667E-6 -4.81481E-6 L -2.91667E-6 0.05903 " pathEditMode="relative" rAng="0" ptsTypes="AA">
                                      <p:cBhvr>
                                        <p:cTn id="49" dur="500" spd="-100000" fill="hold"/>
                                        <p:tgtEl>
                                          <p:spTgt spid="28"/>
                                        </p:tgtEl>
                                        <p:attrNameLst>
                                          <p:attrName>ppt_x</p:attrName>
                                          <p:attrName>ppt_y</p:attrName>
                                        </p:attrNameLst>
                                      </p:cBhvr>
                                      <p:rCtr x="0" y="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p:bldP spid="32" grpId="1"/>
      <p:bldP spid="33" grpId="0" animBg="1"/>
      <p:bldP spid="33" grpId="1" animBg="1"/>
      <p:bldP spid="34" grpId="0" animBg="1"/>
      <p:bldP spid="34" grpId="1" animBg="1"/>
      <p:bldP spid="35" grpId="0"/>
      <p:bldP spid="35" grpId="1"/>
      <p:bldP spid="36" grpId="0"/>
      <p:bldP spid="3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9336E230-FC37-4290-9FB1-4DDB98167501}"/>
              </a:ext>
            </a:extLst>
          </p:cNvPr>
          <p:cNvCxnSpPr/>
          <p:nvPr/>
        </p:nvCxnSpPr>
        <p:spPr>
          <a:xfrm>
            <a:off x="0" y="2084832"/>
            <a:ext cx="11898313"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66" name="Title 1">
            <a:extLst>
              <a:ext uri="{FF2B5EF4-FFF2-40B4-BE49-F238E27FC236}">
                <a16:creationId xmlns:a16="http://schemas.microsoft.com/office/drawing/2014/main" id="{C2BAC253-8173-48B2-9EBE-52B06E16481D}"/>
              </a:ext>
            </a:extLst>
          </p:cNvPr>
          <p:cNvSpPr>
            <a:spLocks noGrp="1"/>
          </p:cNvSpPr>
          <p:nvPr>
            <p:ph type="title"/>
          </p:nvPr>
        </p:nvSpPr>
        <p:spPr>
          <a:xfrm>
            <a:off x="1120169" y="21168"/>
            <a:ext cx="10058400" cy="1450757"/>
          </a:xfrm>
        </p:spPr>
        <p:txBody>
          <a:bodyPr/>
          <a:lstStyle/>
          <a:p>
            <a:r>
              <a:rPr lang="en-US" dirty="0"/>
              <a:t>System Center journey </a:t>
            </a:r>
          </a:p>
        </p:txBody>
      </p:sp>
      <p:cxnSp>
        <p:nvCxnSpPr>
          <p:cNvPr id="67" name="Straight Connector 66">
            <a:extLst>
              <a:ext uri="{FF2B5EF4-FFF2-40B4-BE49-F238E27FC236}">
                <a16:creationId xmlns:a16="http://schemas.microsoft.com/office/drawing/2014/main" id="{6DD990FA-951F-4452-995E-4E38B2208110}"/>
              </a:ext>
            </a:extLst>
          </p:cNvPr>
          <p:cNvCxnSpPr>
            <a:cxnSpLocks/>
          </p:cNvCxnSpPr>
          <p:nvPr/>
        </p:nvCxnSpPr>
        <p:spPr>
          <a:xfrm flipV="1">
            <a:off x="1529645" y="2229500"/>
            <a:ext cx="0" cy="677712"/>
          </a:xfrm>
          <a:prstGeom prst="line">
            <a:avLst/>
          </a:prstGeom>
          <a:ln w="19050">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6240CFE-6437-48CC-A351-163730993E1A}"/>
              </a:ext>
            </a:extLst>
          </p:cNvPr>
          <p:cNvCxnSpPr>
            <a:cxnSpLocks/>
          </p:cNvCxnSpPr>
          <p:nvPr/>
        </p:nvCxnSpPr>
        <p:spPr>
          <a:xfrm flipV="1">
            <a:off x="2741354" y="2229500"/>
            <a:ext cx="0" cy="1415056"/>
          </a:xfrm>
          <a:prstGeom prst="line">
            <a:avLst/>
          </a:prstGeom>
          <a:ln w="19050">
            <a:solidFill>
              <a:srgbClr val="0078D4"/>
            </a:solidFill>
          </a:ln>
        </p:spPr>
        <p:style>
          <a:lnRef idx="1">
            <a:schemeClr val="accent1"/>
          </a:lnRef>
          <a:fillRef idx="0">
            <a:schemeClr val="accent1"/>
          </a:fillRef>
          <a:effectRef idx="0">
            <a:schemeClr val="accent1"/>
          </a:effectRef>
          <a:fontRef idx="minor">
            <a:schemeClr val="tx1"/>
          </a:fontRef>
        </p:style>
      </p:cxnSp>
      <p:sp useBgFill="1">
        <p:nvSpPr>
          <p:cNvPr id="69" name="TextBox 68">
            <a:extLst>
              <a:ext uri="{FF2B5EF4-FFF2-40B4-BE49-F238E27FC236}">
                <a16:creationId xmlns:a16="http://schemas.microsoft.com/office/drawing/2014/main" id="{D5D89CE2-0C6D-424C-B6B3-62BC9AF9FDEA}"/>
              </a:ext>
            </a:extLst>
          </p:cNvPr>
          <p:cNvSpPr txBox="1"/>
          <p:nvPr/>
        </p:nvSpPr>
        <p:spPr>
          <a:xfrm>
            <a:off x="9520038" y="4321359"/>
            <a:ext cx="2228302" cy="369332"/>
          </a:xfrm>
          <a:prstGeom prst="rect">
            <a:avLst/>
          </a:prstGeom>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chemeClr val="accent4"/>
                    </a:gs>
                    <a:gs pos="99000">
                      <a:schemeClr val="accent4"/>
                    </a:gs>
                  </a:gsLst>
                  <a:lin ang="5400000" scaled="0"/>
                </a:gradFill>
                <a:effectLst/>
                <a:uLnTx/>
                <a:uFillTx/>
                <a:latin typeface="Segoe UI Semibold" panose="020B0702040204020203" pitchFamily="34" charset="0"/>
                <a:cs typeface="Segoe UI Semibold" panose="020B0702040204020203" pitchFamily="34" charset="0"/>
              </a:rPr>
              <a:t>System Center 2019</a:t>
            </a:r>
          </a:p>
        </p:txBody>
      </p:sp>
      <p:cxnSp>
        <p:nvCxnSpPr>
          <p:cNvPr id="70" name="Straight Connector 69">
            <a:extLst>
              <a:ext uri="{FF2B5EF4-FFF2-40B4-BE49-F238E27FC236}">
                <a16:creationId xmlns:a16="http://schemas.microsoft.com/office/drawing/2014/main" id="{4DC04847-430A-4062-8562-223A9882F2BD}"/>
              </a:ext>
            </a:extLst>
          </p:cNvPr>
          <p:cNvCxnSpPr>
            <a:cxnSpLocks/>
          </p:cNvCxnSpPr>
          <p:nvPr/>
        </p:nvCxnSpPr>
        <p:spPr>
          <a:xfrm flipV="1">
            <a:off x="10634189" y="2229500"/>
            <a:ext cx="1" cy="209185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useBgFill="1">
        <p:nvSpPr>
          <p:cNvPr id="71" name="TextBox 70">
            <a:extLst>
              <a:ext uri="{FF2B5EF4-FFF2-40B4-BE49-F238E27FC236}">
                <a16:creationId xmlns:a16="http://schemas.microsoft.com/office/drawing/2014/main" id="{AFD228AA-BDA3-483B-846E-5DFF64D23619}"/>
              </a:ext>
            </a:extLst>
          </p:cNvPr>
          <p:cNvSpPr txBox="1"/>
          <p:nvPr/>
        </p:nvSpPr>
        <p:spPr>
          <a:xfrm>
            <a:off x="686402" y="2907212"/>
            <a:ext cx="1686487" cy="646331"/>
          </a:xfrm>
          <a:prstGeom prst="rect">
            <a:avLst/>
          </a:prstGeom>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rPr>
              <a:t>System Center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rPr>
              <a:t>2007 RTM</a:t>
            </a:r>
          </a:p>
        </p:txBody>
      </p:sp>
      <p:sp useBgFill="1">
        <p:nvSpPr>
          <p:cNvPr id="72" name="TextBox 71">
            <a:extLst>
              <a:ext uri="{FF2B5EF4-FFF2-40B4-BE49-F238E27FC236}">
                <a16:creationId xmlns:a16="http://schemas.microsoft.com/office/drawing/2014/main" id="{56ABDD38-6EF0-4D2A-BABC-D42802304FB3}"/>
              </a:ext>
            </a:extLst>
          </p:cNvPr>
          <p:cNvSpPr txBox="1"/>
          <p:nvPr/>
        </p:nvSpPr>
        <p:spPr>
          <a:xfrm>
            <a:off x="1898111" y="3644556"/>
            <a:ext cx="1686487" cy="646331"/>
          </a:xfrm>
          <a:prstGeom prst="rect">
            <a:avLst/>
          </a:prstGeom>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rPr>
              <a:t>System Center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gradFill>
                  <a:gsLst>
                    <a:gs pos="1250">
                      <a:srgbClr val="0078D4"/>
                    </a:gs>
                    <a:gs pos="99000">
                      <a:srgbClr val="0078D4"/>
                    </a:gs>
                  </a:gsLst>
                  <a:lin ang="5400000" scaled="0"/>
                </a:gradFill>
                <a:latin typeface="Segoe UI Semibold" panose="020B0702040204020203" pitchFamily="34" charset="0"/>
                <a:cs typeface="Segoe UI Semibold" panose="020B0702040204020203" pitchFamily="34" charset="0"/>
              </a:rPr>
              <a:t>2007 SP1</a:t>
            </a:r>
            <a:endPar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73" name="Straight Connector 72">
            <a:extLst>
              <a:ext uri="{FF2B5EF4-FFF2-40B4-BE49-F238E27FC236}">
                <a16:creationId xmlns:a16="http://schemas.microsoft.com/office/drawing/2014/main" id="{C134426B-741A-4A44-A70C-1D702E2FE8A8}"/>
              </a:ext>
            </a:extLst>
          </p:cNvPr>
          <p:cNvCxnSpPr>
            <a:cxnSpLocks/>
          </p:cNvCxnSpPr>
          <p:nvPr/>
        </p:nvCxnSpPr>
        <p:spPr>
          <a:xfrm flipH="1" flipV="1">
            <a:off x="3946372" y="2216670"/>
            <a:ext cx="0" cy="690542"/>
          </a:xfrm>
          <a:prstGeom prst="line">
            <a:avLst/>
          </a:prstGeom>
          <a:ln w="19050">
            <a:solidFill>
              <a:srgbClr val="0078D4"/>
            </a:solidFill>
          </a:ln>
        </p:spPr>
        <p:style>
          <a:lnRef idx="1">
            <a:schemeClr val="accent1"/>
          </a:lnRef>
          <a:fillRef idx="0">
            <a:schemeClr val="accent1"/>
          </a:fillRef>
          <a:effectRef idx="0">
            <a:schemeClr val="accent1"/>
          </a:effectRef>
          <a:fontRef idx="minor">
            <a:schemeClr val="tx1"/>
          </a:fontRef>
        </p:style>
      </p:cxnSp>
      <p:sp useBgFill="1">
        <p:nvSpPr>
          <p:cNvPr id="74" name="TextBox 73">
            <a:extLst>
              <a:ext uri="{FF2B5EF4-FFF2-40B4-BE49-F238E27FC236}">
                <a16:creationId xmlns:a16="http://schemas.microsoft.com/office/drawing/2014/main" id="{8F527ED5-4C8D-4CF8-998A-6FCB781B069B}"/>
              </a:ext>
            </a:extLst>
          </p:cNvPr>
          <p:cNvSpPr txBox="1"/>
          <p:nvPr/>
        </p:nvSpPr>
        <p:spPr>
          <a:xfrm>
            <a:off x="3109820" y="2907212"/>
            <a:ext cx="1686487" cy="646331"/>
          </a:xfrm>
          <a:prstGeom prst="rect">
            <a:avLst/>
          </a:prstGeom>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rPr>
              <a:t>System Center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gradFill>
                  <a:gsLst>
                    <a:gs pos="1250">
                      <a:srgbClr val="0078D4"/>
                    </a:gs>
                    <a:gs pos="99000">
                      <a:srgbClr val="0078D4"/>
                    </a:gs>
                  </a:gsLst>
                  <a:lin ang="5400000" scaled="0"/>
                </a:gradFill>
                <a:latin typeface="Segoe UI Semibold" panose="020B0702040204020203" pitchFamily="34" charset="0"/>
                <a:cs typeface="Segoe UI Semibold" panose="020B0702040204020203" pitchFamily="34" charset="0"/>
              </a:rPr>
              <a:t>2007 R2</a:t>
            </a:r>
            <a:endPar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75" name="Straight Connector 74">
            <a:extLst>
              <a:ext uri="{FF2B5EF4-FFF2-40B4-BE49-F238E27FC236}">
                <a16:creationId xmlns:a16="http://schemas.microsoft.com/office/drawing/2014/main" id="{01C5BA12-87B3-4C9E-A8A3-CB4A3E32D90F}"/>
              </a:ext>
            </a:extLst>
          </p:cNvPr>
          <p:cNvCxnSpPr>
            <a:cxnSpLocks/>
          </p:cNvCxnSpPr>
          <p:nvPr/>
        </p:nvCxnSpPr>
        <p:spPr>
          <a:xfrm flipH="1" flipV="1">
            <a:off x="5158081" y="2224162"/>
            <a:ext cx="0" cy="1420394"/>
          </a:xfrm>
          <a:prstGeom prst="line">
            <a:avLst/>
          </a:prstGeom>
          <a:ln w="19050">
            <a:solidFill>
              <a:srgbClr val="0078D4"/>
            </a:solidFill>
          </a:ln>
        </p:spPr>
        <p:style>
          <a:lnRef idx="1">
            <a:schemeClr val="accent1"/>
          </a:lnRef>
          <a:fillRef idx="0">
            <a:schemeClr val="accent1"/>
          </a:fillRef>
          <a:effectRef idx="0">
            <a:schemeClr val="accent1"/>
          </a:effectRef>
          <a:fontRef idx="minor">
            <a:schemeClr val="tx1"/>
          </a:fontRef>
        </p:style>
      </p:cxnSp>
      <p:sp useBgFill="1">
        <p:nvSpPr>
          <p:cNvPr id="76" name="TextBox 75">
            <a:extLst>
              <a:ext uri="{FF2B5EF4-FFF2-40B4-BE49-F238E27FC236}">
                <a16:creationId xmlns:a16="http://schemas.microsoft.com/office/drawing/2014/main" id="{FA4B51F7-8E60-412F-8779-D2F3E4B507E7}"/>
              </a:ext>
            </a:extLst>
          </p:cNvPr>
          <p:cNvSpPr txBox="1"/>
          <p:nvPr/>
        </p:nvSpPr>
        <p:spPr>
          <a:xfrm>
            <a:off x="4321529" y="3644556"/>
            <a:ext cx="1686487" cy="646331"/>
          </a:xfrm>
          <a:prstGeom prst="rect">
            <a:avLst/>
          </a:prstGeom>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rPr>
              <a:t>System Center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gradFill>
                  <a:gsLst>
                    <a:gs pos="1250">
                      <a:srgbClr val="0078D4"/>
                    </a:gs>
                    <a:gs pos="99000">
                      <a:srgbClr val="0078D4"/>
                    </a:gs>
                  </a:gsLst>
                  <a:lin ang="5400000" scaled="0"/>
                </a:gradFill>
                <a:latin typeface="Segoe UI Semibold" panose="020B0702040204020203" pitchFamily="34" charset="0"/>
                <a:cs typeface="Segoe UI Semibold" panose="020B0702040204020203" pitchFamily="34" charset="0"/>
              </a:rPr>
              <a:t>2012 RTM</a:t>
            </a:r>
            <a:endPar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77" name="Straight Connector 76">
            <a:extLst>
              <a:ext uri="{FF2B5EF4-FFF2-40B4-BE49-F238E27FC236}">
                <a16:creationId xmlns:a16="http://schemas.microsoft.com/office/drawing/2014/main" id="{FC0B183B-00C1-4898-8C26-DDACC5351A7D}"/>
              </a:ext>
            </a:extLst>
          </p:cNvPr>
          <p:cNvCxnSpPr>
            <a:cxnSpLocks/>
          </p:cNvCxnSpPr>
          <p:nvPr/>
        </p:nvCxnSpPr>
        <p:spPr>
          <a:xfrm flipH="1" flipV="1">
            <a:off x="6369790" y="2224163"/>
            <a:ext cx="0" cy="683049"/>
          </a:xfrm>
          <a:prstGeom prst="line">
            <a:avLst/>
          </a:prstGeom>
          <a:ln w="19050">
            <a:solidFill>
              <a:srgbClr val="0078D4"/>
            </a:solidFill>
          </a:ln>
        </p:spPr>
        <p:style>
          <a:lnRef idx="1">
            <a:schemeClr val="accent1"/>
          </a:lnRef>
          <a:fillRef idx="0">
            <a:schemeClr val="accent1"/>
          </a:fillRef>
          <a:effectRef idx="0">
            <a:schemeClr val="accent1"/>
          </a:effectRef>
          <a:fontRef idx="minor">
            <a:schemeClr val="tx1"/>
          </a:fontRef>
        </p:style>
      </p:cxnSp>
      <p:sp useBgFill="1">
        <p:nvSpPr>
          <p:cNvPr id="78" name="TextBox 77">
            <a:extLst>
              <a:ext uri="{FF2B5EF4-FFF2-40B4-BE49-F238E27FC236}">
                <a16:creationId xmlns:a16="http://schemas.microsoft.com/office/drawing/2014/main" id="{EAF40FA8-9392-4140-AED8-4E9FF1B66DA1}"/>
              </a:ext>
            </a:extLst>
          </p:cNvPr>
          <p:cNvSpPr txBox="1"/>
          <p:nvPr/>
        </p:nvSpPr>
        <p:spPr>
          <a:xfrm>
            <a:off x="5533238" y="2907212"/>
            <a:ext cx="1686487" cy="646331"/>
          </a:xfrm>
          <a:prstGeom prst="rect">
            <a:avLst/>
          </a:prstGeom>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rPr>
              <a:t>System Center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gradFill>
                  <a:gsLst>
                    <a:gs pos="1250">
                      <a:srgbClr val="0078D4"/>
                    </a:gs>
                    <a:gs pos="99000">
                      <a:srgbClr val="0078D4"/>
                    </a:gs>
                  </a:gsLst>
                  <a:lin ang="5400000" scaled="0"/>
                </a:gradFill>
                <a:latin typeface="Segoe UI Semibold" panose="020B0702040204020203" pitchFamily="34" charset="0"/>
                <a:cs typeface="Segoe UI Semibold" panose="020B0702040204020203" pitchFamily="34" charset="0"/>
              </a:rPr>
              <a:t>2012 R2</a:t>
            </a:r>
            <a:endPar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79" name="Straight Connector 78">
            <a:extLst>
              <a:ext uri="{FF2B5EF4-FFF2-40B4-BE49-F238E27FC236}">
                <a16:creationId xmlns:a16="http://schemas.microsoft.com/office/drawing/2014/main" id="{2D324664-2AC9-4C73-ABA7-74C19245356C}"/>
              </a:ext>
            </a:extLst>
          </p:cNvPr>
          <p:cNvCxnSpPr>
            <a:cxnSpLocks/>
          </p:cNvCxnSpPr>
          <p:nvPr/>
        </p:nvCxnSpPr>
        <p:spPr>
          <a:xfrm flipV="1">
            <a:off x="7588190" y="2229500"/>
            <a:ext cx="0" cy="1415056"/>
          </a:xfrm>
          <a:prstGeom prst="line">
            <a:avLst/>
          </a:prstGeom>
          <a:ln w="19050">
            <a:solidFill>
              <a:srgbClr val="0078D4"/>
            </a:solidFill>
          </a:ln>
        </p:spPr>
        <p:style>
          <a:lnRef idx="1">
            <a:schemeClr val="accent1"/>
          </a:lnRef>
          <a:fillRef idx="0">
            <a:schemeClr val="accent1"/>
          </a:fillRef>
          <a:effectRef idx="0">
            <a:schemeClr val="accent1"/>
          </a:effectRef>
          <a:fontRef idx="minor">
            <a:schemeClr val="tx1"/>
          </a:fontRef>
        </p:style>
      </p:cxnSp>
      <p:sp useBgFill="1">
        <p:nvSpPr>
          <p:cNvPr id="80" name="TextBox 79">
            <a:extLst>
              <a:ext uri="{FF2B5EF4-FFF2-40B4-BE49-F238E27FC236}">
                <a16:creationId xmlns:a16="http://schemas.microsoft.com/office/drawing/2014/main" id="{CA5AEDA1-AC19-41CE-905F-9C9EA1AC322E}"/>
              </a:ext>
            </a:extLst>
          </p:cNvPr>
          <p:cNvSpPr txBox="1"/>
          <p:nvPr/>
        </p:nvSpPr>
        <p:spPr>
          <a:xfrm>
            <a:off x="6744947" y="3644556"/>
            <a:ext cx="1686487" cy="646331"/>
          </a:xfrm>
          <a:prstGeom prst="rect">
            <a:avLst/>
          </a:prstGeom>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rPr>
              <a:t>System Center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gradFill>
                  <a:gsLst>
                    <a:gs pos="1250">
                      <a:srgbClr val="0078D4"/>
                    </a:gs>
                    <a:gs pos="99000">
                      <a:srgbClr val="0078D4"/>
                    </a:gs>
                  </a:gsLst>
                  <a:lin ang="5400000" scaled="0"/>
                </a:gradFill>
                <a:latin typeface="Segoe UI Semibold" panose="020B0702040204020203" pitchFamily="34" charset="0"/>
                <a:cs typeface="Segoe UI Semibold" panose="020B0702040204020203" pitchFamily="34" charset="0"/>
              </a:rPr>
              <a:t>2016</a:t>
            </a:r>
            <a:endPar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81" name="Straight Connector 80">
            <a:extLst>
              <a:ext uri="{FF2B5EF4-FFF2-40B4-BE49-F238E27FC236}">
                <a16:creationId xmlns:a16="http://schemas.microsoft.com/office/drawing/2014/main" id="{45EB7FC5-5AE6-4047-9DF1-9D78E3E19010}"/>
              </a:ext>
            </a:extLst>
          </p:cNvPr>
          <p:cNvCxnSpPr>
            <a:cxnSpLocks/>
          </p:cNvCxnSpPr>
          <p:nvPr/>
        </p:nvCxnSpPr>
        <p:spPr>
          <a:xfrm flipV="1">
            <a:off x="8799896" y="2229500"/>
            <a:ext cx="0" cy="677712"/>
          </a:xfrm>
          <a:prstGeom prst="line">
            <a:avLst/>
          </a:prstGeom>
          <a:ln w="19050">
            <a:solidFill>
              <a:srgbClr val="0078D4"/>
            </a:solidFill>
          </a:ln>
        </p:spPr>
        <p:style>
          <a:lnRef idx="1">
            <a:schemeClr val="accent1"/>
          </a:lnRef>
          <a:fillRef idx="0">
            <a:schemeClr val="accent1"/>
          </a:fillRef>
          <a:effectRef idx="0">
            <a:schemeClr val="accent1"/>
          </a:effectRef>
          <a:fontRef idx="minor">
            <a:schemeClr val="tx1"/>
          </a:fontRef>
        </p:style>
      </p:cxnSp>
      <p:sp useBgFill="1">
        <p:nvSpPr>
          <p:cNvPr id="82" name="TextBox 81">
            <a:extLst>
              <a:ext uri="{FF2B5EF4-FFF2-40B4-BE49-F238E27FC236}">
                <a16:creationId xmlns:a16="http://schemas.microsoft.com/office/drawing/2014/main" id="{05A58C87-D116-4E8D-9B4F-143BBB5CED9D}"/>
              </a:ext>
            </a:extLst>
          </p:cNvPr>
          <p:cNvSpPr txBox="1"/>
          <p:nvPr/>
        </p:nvSpPr>
        <p:spPr>
          <a:xfrm>
            <a:off x="7956653" y="2907212"/>
            <a:ext cx="1686487" cy="646331"/>
          </a:xfrm>
          <a:prstGeom prst="rect">
            <a:avLst/>
          </a:prstGeom>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rPr>
              <a:t>System Center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gradFill>
                  <a:gsLst>
                    <a:gs pos="1250">
                      <a:srgbClr val="0078D4"/>
                    </a:gs>
                    <a:gs pos="99000">
                      <a:srgbClr val="0078D4"/>
                    </a:gs>
                  </a:gsLst>
                  <a:lin ang="5400000" scaled="0"/>
                </a:gradFill>
                <a:latin typeface="Segoe UI Semibold" panose="020B0702040204020203" pitchFamily="34" charset="0"/>
                <a:cs typeface="Segoe UI Semibold" panose="020B0702040204020203" pitchFamily="34" charset="0"/>
              </a:rPr>
              <a:t>1801 &amp; 1807</a:t>
            </a:r>
            <a:endPar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84" name="Oval 83">
            <a:extLst>
              <a:ext uri="{FF2B5EF4-FFF2-40B4-BE49-F238E27FC236}">
                <a16:creationId xmlns:a16="http://schemas.microsoft.com/office/drawing/2014/main" id="{2C52868F-8189-46E2-ACBD-AD257E23EBC8}"/>
              </a:ext>
            </a:extLst>
          </p:cNvPr>
          <p:cNvSpPr/>
          <p:nvPr/>
        </p:nvSpPr>
        <p:spPr>
          <a:xfrm>
            <a:off x="1372771" y="1915751"/>
            <a:ext cx="313749" cy="313749"/>
          </a:xfrm>
          <a:prstGeom prst="ellipse">
            <a:avLst/>
          </a:prstGeom>
          <a:solidFill>
            <a:srgbClr val="FFFFFF"/>
          </a:solidFill>
          <a:ln w="19050" cap="flat" cmpd="sng" algn="ctr">
            <a:solidFill>
              <a:srgbClr val="0078D7"/>
            </a:solidFill>
            <a:prstDash val="solid"/>
          </a:ln>
          <a:effectLst/>
        </p:spPr>
        <p:txBody>
          <a:bodyPr rtlCol="0" anchor="ctr"/>
          <a:lstStyle/>
          <a:p>
            <a:pPr algn="ctr" defTabSz="896386">
              <a:defRPr/>
            </a:pPr>
            <a:endParaRPr lang="en-US" kern="0">
              <a:solidFill>
                <a:srgbClr val="FFFFFF"/>
              </a:solidFill>
              <a:latin typeface="Segoe UI"/>
            </a:endParaRPr>
          </a:p>
        </p:txBody>
      </p:sp>
      <p:sp>
        <p:nvSpPr>
          <p:cNvPr id="85" name="Oval 84">
            <a:extLst>
              <a:ext uri="{FF2B5EF4-FFF2-40B4-BE49-F238E27FC236}">
                <a16:creationId xmlns:a16="http://schemas.microsoft.com/office/drawing/2014/main" id="{C09DF3AC-95D8-4EE4-B1F9-40168B64B171}"/>
              </a:ext>
            </a:extLst>
          </p:cNvPr>
          <p:cNvSpPr/>
          <p:nvPr/>
        </p:nvSpPr>
        <p:spPr>
          <a:xfrm>
            <a:off x="2584480" y="1915751"/>
            <a:ext cx="313749" cy="313749"/>
          </a:xfrm>
          <a:prstGeom prst="ellipse">
            <a:avLst/>
          </a:prstGeom>
          <a:solidFill>
            <a:srgbClr val="FFFFFF"/>
          </a:solidFill>
          <a:ln w="19050" cap="flat" cmpd="sng" algn="ctr">
            <a:solidFill>
              <a:srgbClr val="0078D7"/>
            </a:solidFill>
            <a:prstDash val="solid"/>
          </a:ln>
          <a:effectLst/>
        </p:spPr>
        <p:txBody>
          <a:bodyPr rtlCol="0" anchor="ctr"/>
          <a:lstStyle/>
          <a:p>
            <a:pPr algn="ctr" defTabSz="896386">
              <a:defRPr/>
            </a:pPr>
            <a:endParaRPr lang="en-US" kern="0">
              <a:solidFill>
                <a:srgbClr val="FFFFFF"/>
              </a:solidFill>
              <a:latin typeface="Segoe UI"/>
            </a:endParaRPr>
          </a:p>
        </p:txBody>
      </p:sp>
      <p:sp>
        <p:nvSpPr>
          <p:cNvPr id="86" name="Oval 85">
            <a:extLst>
              <a:ext uri="{FF2B5EF4-FFF2-40B4-BE49-F238E27FC236}">
                <a16:creationId xmlns:a16="http://schemas.microsoft.com/office/drawing/2014/main" id="{4497CCAC-AD90-45EE-B623-3B1141D4AE24}"/>
              </a:ext>
            </a:extLst>
          </p:cNvPr>
          <p:cNvSpPr/>
          <p:nvPr/>
        </p:nvSpPr>
        <p:spPr>
          <a:xfrm>
            <a:off x="3796189" y="1902921"/>
            <a:ext cx="313749" cy="313749"/>
          </a:xfrm>
          <a:prstGeom prst="ellipse">
            <a:avLst/>
          </a:prstGeom>
          <a:solidFill>
            <a:srgbClr val="FFFFFF"/>
          </a:solidFill>
          <a:ln w="19050" cap="flat" cmpd="sng" algn="ctr">
            <a:solidFill>
              <a:srgbClr val="0078D7"/>
            </a:solidFill>
            <a:prstDash val="solid"/>
          </a:ln>
          <a:effectLst/>
        </p:spPr>
        <p:txBody>
          <a:bodyPr rtlCol="0" anchor="ctr"/>
          <a:lstStyle/>
          <a:p>
            <a:pPr algn="ctr" defTabSz="896386">
              <a:defRPr/>
            </a:pPr>
            <a:endParaRPr lang="en-US" kern="0">
              <a:solidFill>
                <a:srgbClr val="FFFFFF"/>
              </a:solidFill>
              <a:latin typeface="Segoe UI"/>
            </a:endParaRPr>
          </a:p>
        </p:txBody>
      </p:sp>
      <p:sp>
        <p:nvSpPr>
          <p:cNvPr id="87" name="Oval 86">
            <a:extLst>
              <a:ext uri="{FF2B5EF4-FFF2-40B4-BE49-F238E27FC236}">
                <a16:creationId xmlns:a16="http://schemas.microsoft.com/office/drawing/2014/main" id="{6AF2F224-CDBB-4010-AC24-F438B6B8998C}"/>
              </a:ext>
            </a:extLst>
          </p:cNvPr>
          <p:cNvSpPr/>
          <p:nvPr/>
        </p:nvSpPr>
        <p:spPr>
          <a:xfrm>
            <a:off x="5007898" y="1910413"/>
            <a:ext cx="313749" cy="313749"/>
          </a:xfrm>
          <a:prstGeom prst="ellipse">
            <a:avLst/>
          </a:prstGeom>
          <a:solidFill>
            <a:srgbClr val="FFFFFF"/>
          </a:solidFill>
          <a:ln w="19050" cap="flat" cmpd="sng" algn="ctr">
            <a:solidFill>
              <a:srgbClr val="0078D7"/>
            </a:solidFill>
            <a:prstDash val="solid"/>
          </a:ln>
          <a:effectLst/>
        </p:spPr>
        <p:txBody>
          <a:bodyPr rtlCol="0" anchor="ctr"/>
          <a:lstStyle/>
          <a:p>
            <a:pPr algn="ctr" defTabSz="896386">
              <a:defRPr/>
            </a:pPr>
            <a:endParaRPr lang="en-US" kern="0">
              <a:solidFill>
                <a:srgbClr val="FFFFFF"/>
              </a:solidFill>
              <a:latin typeface="Segoe UI"/>
            </a:endParaRPr>
          </a:p>
        </p:txBody>
      </p:sp>
      <p:sp>
        <p:nvSpPr>
          <p:cNvPr id="88" name="Oval 87">
            <a:extLst>
              <a:ext uri="{FF2B5EF4-FFF2-40B4-BE49-F238E27FC236}">
                <a16:creationId xmlns:a16="http://schemas.microsoft.com/office/drawing/2014/main" id="{20E09AE5-6BFA-4090-9739-C6457A45FA81}"/>
              </a:ext>
            </a:extLst>
          </p:cNvPr>
          <p:cNvSpPr/>
          <p:nvPr/>
        </p:nvSpPr>
        <p:spPr>
          <a:xfrm>
            <a:off x="6219607" y="1910414"/>
            <a:ext cx="313749" cy="313749"/>
          </a:xfrm>
          <a:prstGeom prst="ellipse">
            <a:avLst/>
          </a:prstGeom>
          <a:solidFill>
            <a:srgbClr val="FFFFFF"/>
          </a:solidFill>
          <a:ln w="19050" cap="flat" cmpd="sng" algn="ctr">
            <a:solidFill>
              <a:srgbClr val="0078D7"/>
            </a:solidFill>
            <a:prstDash val="solid"/>
          </a:ln>
          <a:effectLst/>
        </p:spPr>
        <p:txBody>
          <a:bodyPr rtlCol="0" anchor="ctr"/>
          <a:lstStyle/>
          <a:p>
            <a:pPr algn="ctr" defTabSz="896386">
              <a:defRPr/>
            </a:pPr>
            <a:endParaRPr lang="en-US" kern="0">
              <a:solidFill>
                <a:srgbClr val="FFFFFF"/>
              </a:solidFill>
              <a:latin typeface="Segoe UI"/>
            </a:endParaRPr>
          </a:p>
        </p:txBody>
      </p:sp>
      <p:sp>
        <p:nvSpPr>
          <p:cNvPr id="89" name="Oval 88">
            <a:extLst>
              <a:ext uri="{FF2B5EF4-FFF2-40B4-BE49-F238E27FC236}">
                <a16:creationId xmlns:a16="http://schemas.microsoft.com/office/drawing/2014/main" id="{F71C8144-7FA8-4A32-8210-DA0265691C18}"/>
              </a:ext>
            </a:extLst>
          </p:cNvPr>
          <p:cNvSpPr/>
          <p:nvPr/>
        </p:nvSpPr>
        <p:spPr>
          <a:xfrm>
            <a:off x="7431316" y="1915751"/>
            <a:ext cx="313749" cy="313749"/>
          </a:xfrm>
          <a:prstGeom prst="ellipse">
            <a:avLst/>
          </a:prstGeom>
          <a:solidFill>
            <a:srgbClr val="FFFFFF"/>
          </a:solidFill>
          <a:ln w="19050" cap="flat" cmpd="sng" algn="ctr">
            <a:solidFill>
              <a:srgbClr val="0078D7"/>
            </a:solidFill>
            <a:prstDash val="solid"/>
          </a:ln>
          <a:effectLst/>
        </p:spPr>
        <p:txBody>
          <a:bodyPr rtlCol="0" anchor="ctr"/>
          <a:lstStyle/>
          <a:p>
            <a:pPr algn="ctr" defTabSz="896386">
              <a:defRPr/>
            </a:pPr>
            <a:endParaRPr lang="en-US" kern="0">
              <a:solidFill>
                <a:srgbClr val="FFFFFF"/>
              </a:solidFill>
              <a:latin typeface="Segoe UI"/>
            </a:endParaRPr>
          </a:p>
        </p:txBody>
      </p:sp>
      <p:sp>
        <p:nvSpPr>
          <p:cNvPr id="90" name="Oval 89">
            <a:extLst>
              <a:ext uri="{FF2B5EF4-FFF2-40B4-BE49-F238E27FC236}">
                <a16:creationId xmlns:a16="http://schemas.microsoft.com/office/drawing/2014/main" id="{A2388F31-DFFF-47E4-93AA-81F3D8EF56BC}"/>
              </a:ext>
            </a:extLst>
          </p:cNvPr>
          <p:cNvSpPr/>
          <p:nvPr/>
        </p:nvSpPr>
        <p:spPr>
          <a:xfrm>
            <a:off x="8643022" y="1915751"/>
            <a:ext cx="313749" cy="313749"/>
          </a:xfrm>
          <a:prstGeom prst="ellipse">
            <a:avLst/>
          </a:prstGeom>
          <a:solidFill>
            <a:srgbClr val="FFFFFF"/>
          </a:solidFill>
          <a:ln w="19050" cap="flat" cmpd="sng" algn="ctr">
            <a:solidFill>
              <a:srgbClr val="0078D7"/>
            </a:solidFill>
            <a:prstDash val="solid"/>
          </a:ln>
          <a:effectLst/>
        </p:spPr>
        <p:txBody>
          <a:bodyPr rtlCol="0" anchor="ctr"/>
          <a:lstStyle/>
          <a:p>
            <a:pPr algn="ctr" defTabSz="896386">
              <a:defRPr/>
            </a:pPr>
            <a:endParaRPr lang="en-US" kern="0">
              <a:solidFill>
                <a:srgbClr val="FFFFFF"/>
              </a:solidFill>
              <a:latin typeface="Segoe UI"/>
            </a:endParaRPr>
          </a:p>
        </p:txBody>
      </p:sp>
      <p:sp>
        <p:nvSpPr>
          <p:cNvPr id="91" name="Oval 90">
            <a:extLst>
              <a:ext uri="{FF2B5EF4-FFF2-40B4-BE49-F238E27FC236}">
                <a16:creationId xmlns:a16="http://schemas.microsoft.com/office/drawing/2014/main" id="{2671CDA2-169C-4252-939F-FD24FDAA3CE2}"/>
              </a:ext>
            </a:extLst>
          </p:cNvPr>
          <p:cNvSpPr/>
          <p:nvPr/>
        </p:nvSpPr>
        <p:spPr>
          <a:xfrm>
            <a:off x="10477315" y="1915751"/>
            <a:ext cx="313749" cy="313749"/>
          </a:xfrm>
          <a:prstGeom prst="ellipse">
            <a:avLst/>
          </a:prstGeom>
          <a:solidFill>
            <a:srgbClr val="FFFFFF"/>
          </a:solidFill>
          <a:ln w="19050" cap="flat" cmpd="sng" algn="ctr">
            <a:solidFill>
              <a:schemeClr val="accent4"/>
            </a:solidFill>
            <a:prstDash val="solid"/>
          </a:ln>
          <a:effectLst/>
        </p:spPr>
        <p:txBody>
          <a:bodyPr rtlCol="0" anchor="ctr"/>
          <a:lstStyle/>
          <a:p>
            <a:pPr algn="ctr" defTabSz="896386">
              <a:defRPr/>
            </a:pPr>
            <a:endParaRPr lang="en-US" kern="0">
              <a:solidFill>
                <a:srgbClr val="FFFFFF"/>
              </a:solidFill>
              <a:latin typeface="Segoe UI"/>
            </a:endParaRPr>
          </a:p>
        </p:txBody>
      </p:sp>
      <p:sp>
        <p:nvSpPr>
          <p:cNvPr id="92" name="TextBox 91">
            <a:extLst>
              <a:ext uri="{FF2B5EF4-FFF2-40B4-BE49-F238E27FC236}">
                <a16:creationId xmlns:a16="http://schemas.microsoft.com/office/drawing/2014/main" id="{8FE05A32-2B9D-4DD1-AD7A-BFEA92E220B2}"/>
              </a:ext>
            </a:extLst>
          </p:cNvPr>
          <p:cNvSpPr txBox="1"/>
          <p:nvPr/>
        </p:nvSpPr>
        <p:spPr>
          <a:xfrm>
            <a:off x="1171214" y="1465477"/>
            <a:ext cx="716863" cy="369332"/>
          </a:xfrm>
          <a:prstGeom prst="rect">
            <a:avLst/>
          </a:prstGeom>
          <a:noFill/>
        </p:spPr>
        <p:txBody>
          <a:bodyPr wrap="none" rtlCol="0">
            <a:spAutoFit/>
          </a:bodyPr>
          <a:lstStyle/>
          <a:p>
            <a:pPr defTabSz="896386"/>
            <a:r>
              <a:rPr lang="en-US" sz="1800" b="1" cap="small" dirty="0">
                <a:gradFill>
                  <a:gsLst>
                    <a:gs pos="10390">
                      <a:schemeClr val="tx1"/>
                    </a:gs>
                    <a:gs pos="25664">
                      <a:schemeClr val="tx1"/>
                    </a:gs>
                  </a:gsLst>
                  <a:lin ang="5400000" scaled="0"/>
                </a:gradFill>
                <a:latin typeface="Segoe UI" panose="020B0502040204020203" pitchFamily="34" charset="0"/>
                <a:cs typeface="Segoe UI" panose="020B0502040204020203" pitchFamily="34" charset="0"/>
              </a:rPr>
              <a:t>2007</a:t>
            </a:r>
          </a:p>
        </p:txBody>
      </p:sp>
      <p:sp>
        <p:nvSpPr>
          <p:cNvPr id="93" name="TextBox 92">
            <a:extLst>
              <a:ext uri="{FF2B5EF4-FFF2-40B4-BE49-F238E27FC236}">
                <a16:creationId xmlns:a16="http://schemas.microsoft.com/office/drawing/2014/main" id="{B005442B-F38F-4AD3-9D9D-04E36A619E48}"/>
              </a:ext>
            </a:extLst>
          </p:cNvPr>
          <p:cNvSpPr txBox="1"/>
          <p:nvPr/>
        </p:nvSpPr>
        <p:spPr>
          <a:xfrm>
            <a:off x="2382923" y="1465477"/>
            <a:ext cx="716863" cy="369332"/>
          </a:xfrm>
          <a:prstGeom prst="rect">
            <a:avLst/>
          </a:prstGeom>
          <a:noFill/>
        </p:spPr>
        <p:txBody>
          <a:bodyPr wrap="none" rtlCol="0">
            <a:spAutoFit/>
          </a:bodyPr>
          <a:lstStyle/>
          <a:p>
            <a:pPr defTabSz="896386"/>
            <a:r>
              <a:rPr lang="en-US" sz="1800" b="1" cap="small" dirty="0">
                <a:gradFill>
                  <a:gsLst>
                    <a:gs pos="10390">
                      <a:schemeClr val="tx1"/>
                    </a:gs>
                    <a:gs pos="25664">
                      <a:schemeClr val="tx1"/>
                    </a:gs>
                  </a:gsLst>
                  <a:lin ang="5400000" scaled="0"/>
                </a:gradFill>
                <a:latin typeface="Segoe UI" panose="020B0502040204020203" pitchFamily="34" charset="0"/>
                <a:cs typeface="Segoe UI" panose="020B0502040204020203" pitchFamily="34" charset="0"/>
              </a:rPr>
              <a:t>2008</a:t>
            </a:r>
          </a:p>
        </p:txBody>
      </p:sp>
      <p:sp>
        <p:nvSpPr>
          <p:cNvPr id="94" name="TextBox 93">
            <a:extLst>
              <a:ext uri="{FF2B5EF4-FFF2-40B4-BE49-F238E27FC236}">
                <a16:creationId xmlns:a16="http://schemas.microsoft.com/office/drawing/2014/main" id="{D048C74B-31CD-456B-BEB6-3AA4F021588F}"/>
              </a:ext>
            </a:extLst>
          </p:cNvPr>
          <p:cNvSpPr txBox="1"/>
          <p:nvPr/>
        </p:nvSpPr>
        <p:spPr>
          <a:xfrm>
            <a:off x="3594632" y="1465477"/>
            <a:ext cx="716863" cy="369332"/>
          </a:xfrm>
          <a:prstGeom prst="rect">
            <a:avLst/>
          </a:prstGeom>
          <a:noFill/>
        </p:spPr>
        <p:txBody>
          <a:bodyPr wrap="none" rtlCol="0">
            <a:spAutoFit/>
          </a:bodyPr>
          <a:lstStyle/>
          <a:p>
            <a:pPr defTabSz="896386"/>
            <a:r>
              <a:rPr lang="en-US" sz="1800" b="1" cap="small" dirty="0">
                <a:gradFill>
                  <a:gsLst>
                    <a:gs pos="10390">
                      <a:schemeClr val="tx1"/>
                    </a:gs>
                    <a:gs pos="25664">
                      <a:schemeClr val="tx1"/>
                    </a:gs>
                  </a:gsLst>
                  <a:lin ang="5400000" scaled="0"/>
                </a:gradFill>
                <a:latin typeface="Segoe UI" panose="020B0502040204020203" pitchFamily="34" charset="0"/>
                <a:cs typeface="Segoe UI" panose="020B0502040204020203" pitchFamily="34" charset="0"/>
              </a:rPr>
              <a:t>2009</a:t>
            </a:r>
          </a:p>
        </p:txBody>
      </p:sp>
      <p:sp>
        <p:nvSpPr>
          <p:cNvPr id="95" name="TextBox 94">
            <a:extLst>
              <a:ext uri="{FF2B5EF4-FFF2-40B4-BE49-F238E27FC236}">
                <a16:creationId xmlns:a16="http://schemas.microsoft.com/office/drawing/2014/main" id="{26E4934E-0BB0-4EE0-8DC4-E223BC26B61A}"/>
              </a:ext>
            </a:extLst>
          </p:cNvPr>
          <p:cNvSpPr txBox="1"/>
          <p:nvPr/>
        </p:nvSpPr>
        <p:spPr>
          <a:xfrm>
            <a:off x="4806341" y="1465477"/>
            <a:ext cx="716863" cy="369332"/>
          </a:xfrm>
          <a:prstGeom prst="rect">
            <a:avLst/>
          </a:prstGeom>
          <a:noFill/>
        </p:spPr>
        <p:txBody>
          <a:bodyPr wrap="none" rtlCol="0">
            <a:spAutoFit/>
          </a:bodyPr>
          <a:lstStyle/>
          <a:p>
            <a:pPr defTabSz="896386"/>
            <a:r>
              <a:rPr lang="en-US" sz="1800" b="1" cap="small" dirty="0">
                <a:gradFill>
                  <a:gsLst>
                    <a:gs pos="10390">
                      <a:schemeClr val="tx1"/>
                    </a:gs>
                    <a:gs pos="25664">
                      <a:schemeClr val="tx1"/>
                    </a:gs>
                  </a:gsLst>
                  <a:lin ang="5400000" scaled="0"/>
                </a:gradFill>
                <a:latin typeface="Segoe UI" panose="020B0502040204020203" pitchFamily="34" charset="0"/>
                <a:cs typeface="Segoe UI" panose="020B0502040204020203" pitchFamily="34" charset="0"/>
              </a:rPr>
              <a:t>2012</a:t>
            </a:r>
          </a:p>
        </p:txBody>
      </p:sp>
      <p:sp>
        <p:nvSpPr>
          <p:cNvPr id="96" name="TextBox 95">
            <a:extLst>
              <a:ext uri="{FF2B5EF4-FFF2-40B4-BE49-F238E27FC236}">
                <a16:creationId xmlns:a16="http://schemas.microsoft.com/office/drawing/2014/main" id="{01535CA3-DFE8-4F17-A538-38632DEC023C}"/>
              </a:ext>
            </a:extLst>
          </p:cNvPr>
          <p:cNvSpPr txBox="1"/>
          <p:nvPr/>
        </p:nvSpPr>
        <p:spPr>
          <a:xfrm>
            <a:off x="6018050" y="1465477"/>
            <a:ext cx="716863" cy="369332"/>
          </a:xfrm>
          <a:prstGeom prst="rect">
            <a:avLst/>
          </a:prstGeom>
          <a:noFill/>
        </p:spPr>
        <p:txBody>
          <a:bodyPr wrap="none" rtlCol="0">
            <a:spAutoFit/>
          </a:bodyPr>
          <a:lstStyle/>
          <a:p>
            <a:pPr defTabSz="896386"/>
            <a:r>
              <a:rPr lang="en-US" sz="1800" b="1" cap="small" dirty="0">
                <a:gradFill>
                  <a:gsLst>
                    <a:gs pos="10390">
                      <a:schemeClr val="tx1"/>
                    </a:gs>
                    <a:gs pos="25664">
                      <a:schemeClr val="tx1"/>
                    </a:gs>
                  </a:gsLst>
                  <a:lin ang="5400000" scaled="0"/>
                </a:gradFill>
                <a:latin typeface="Segoe UI" panose="020B0502040204020203" pitchFamily="34" charset="0"/>
                <a:cs typeface="Segoe UI" panose="020B0502040204020203" pitchFamily="34" charset="0"/>
              </a:rPr>
              <a:t>2013</a:t>
            </a:r>
          </a:p>
        </p:txBody>
      </p:sp>
      <p:sp>
        <p:nvSpPr>
          <p:cNvPr id="97" name="TextBox 96">
            <a:extLst>
              <a:ext uri="{FF2B5EF4-FFF2-40B4-BE49-F238E27FC236}">
                <a16:creationId xmlns:a16="http://schemas.microsoft.com/office/drawing/2014/main" id="{EFF14007-1537-4C3F-9304-F1C1ABFC85FB}"/>
              </a:ext>
            </a:extLst>
          </p:cNvPr>
          <p:cNvSpPr txBox="1"/>
          <p:nvPr/>
        </p:nvSpPr>
        <p:spPr>
          <a:xfrm>
            <a:off x="7229759" y="1465477"/>
            <a:ext cx="716863" cy="369332"/>
          </a:xfrm>
          <a:prstGeom prst="rect">
            <a:avLst/>
          </a:prstGeom>
          <a:noFill/>
        </p:spPr>
        <p:txBody>
          <a:bodyPr wrap="none" rtlCol="0">
            <a:spAutoFit/>
          </a:bodyPr>
          <a:lstStyle/>
          <a:p>
            <a:pPr defTabSz="896386"/>
            <a:r>
              <a:rPr lang="en-US" sz="1800" b="1" cap="small" dirty="0">
                <a:gradFill>
                  <a:gsLst>
                    <a:gs pos="10390">
                      <a:schemeClr val="tx1"/>
                    </a:gs>
                    <a:gs pos="25664">
                      <a:schemeClr val="tx1"/>
                    </a:gs>
                  </a:gsLst>
                  <a:lin ang="5400000" scaled="0"/>
                </a:gradFill>
                <a:latin typeface="Segoe UI" panose="020B0502040204020203" pitchFamily="34" charset="0"/>
                <a:cs typeface="Segoe UI" panose="020B0502040204020203" pitchFamily="34" charset="0"/>
              </a:rPr>
              <a:t>2016</a:t>
            </a:r>
          </a:p>
        </p:txBody>
      </p:sp>
      <p:sp>
        <p:nvSpPr>
          <p:cNvPr id="98" name="TextBox 97">
            <a:extLst>
              <a:ext uri="{FF2B5EF4-FFF2-40B4-BE49-F238E27FC236}">
                <a16:creationId xmlns:a16="http://schemas.microsoft.com/office/drawing/2014/main" id="{ABC5CD39-FACD-4976-8E68-99C4797158C3}"/>
              </a:ext>
            </a:extLst>
          </p:cNvPr>
          <p:cNvSpPr txBox="1"/>
          <p:nvPr/>
        </p:nvSpPr>
        <p:spPr>
          <a:xfrm>
            <a:off x="8441465" y="1465477"/>
            <a:ext cx="716863" cy="369332"/>
          </a:xfrm>
          <a:prstGeom prst="rect">
            <a:avLst/>
          </a:prstGeom>
          <a:noFill/>
        </p:spPr>
        <p:txBody>
          <a:bodyPr wrap="none" rtlCol="0">
            <a:spAutoFit/>
          </a:bodyPr>
          <a:lstStyle/>
          <a:p>
            <a:pPr defTabSz="896386"/>
            <a:r>
              <a:rPr lang="en-US" sz="1800" b="1" cap="small" dirty="0">
                <a:gradFill>
                  <a:gsLst>
                    <a:gs pos="10390">
                      <a:schemeClr val="tx1"/>
                    </a:gs>
                    <a:gs pos="25664">
                      <a:schemeClr val="tx1"/>
                    </a:gs>
                  </a:gsLst>
                  <a:lin ang="5400000" scaled="0"/>
                </a:gradFill>
                <a:latin typeface="Segoe UI" panose="020B0502040204020203" pitchFamily="34" charset="0"/>
                <a:cs typeface="Segoe UI" panose="020B0502040204020203" pitchFamily="34" charset="0"/>
              </a:rPr>
              <a:t>2018</a:t>
            </a:r>
          </a:p>
        </p:txBody>
      </p:sp>
      <p:sp>
        <p:nvSpPr>
          <p:cNvPr id="99" name="TextBox 98">
            <a:extLst>
              <a:ext uri="{FF2B5EF4-FFF2-40B4-BE49-F238E27FC236}">
                <a16:creationId xmlns:a16="http://schemas.microsoft.com/office/drawing/2014/main" id="{B5FA57DB-FFE1-4A94-A87D-9ED3E05060C3}"/>
              </a:ext>
            </a:extLst>
          </p:cNvPr>
          <p:cNvSpPr txBox="1"/>
          <p:nvPr/>
        </p:nvSpPr>
        <p:spPr>
          <a:xfrm>
            <a:off x="10089809" y="1465477"/>
            <a:ext cx="1088760" cy="369332"/>
          </a:xfrm>
          <a:prstGeom prst="rect">
            <a:avLst/>
          </a:prstGeom>
          <a:noFill/>
        </p:spPr>
        <p:txBody>
          <a:bodyPr wrap="none" rtlCol="0">
            <a:spAutoFit/>
          </a:bodyPr>
          <a:lstStyle/>
          <a:p>
            <a:pPr defTabSz="896386"/>
            <a:r>
              <a:rPr lang="en-US" sz="1800" b="1" cap="small" dirty="0">
                <a:gradFill>
                  <a:gsLst>
                    <a:gs pos="10390">
                      <a:schemeClr val="tx1"/>
                    </a:gs>
                    <a:gs pos="25664">
                      <a:schemeClr val="tx1"/>
                    </a:gs>
                  </a:gsLst>
                  <a:lin ang="5400000" scaled="0"/>
                </a:gradFill>
                <a:latin typeface="Segoe UI" panose="020B0502040204020203" pitchFamily="34" charset="0"/>
                <a:cs typeface="Segoe UI" panose="020B0502040204020203" pitchFamily="34" charset="0"/>
              </a:rPr>
              <a:t>Q1 2019</a:t>
            </a:r>
          </a:p>
        </p:txBody>
      </p:sp>
    </p:spTree>
    <p:extLst>
      <p:ext uri="{BB962C8B-B14F-4D97-AF65-F5344CB8AC3E}">
        <p14:creationId xmlns:p14="http://schemas.microsoft.com/office/powerpoint/2010/main" val="59526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400"/>
                                        <p:tgtEl>
                                          <p:spTgt spid="8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fade">
                                      <p:cBhvr>
                                        <p:cTn id="15" dur="400"/>
                                        <p:tgtEl>
                                          <p:spTgt spid="92"/>
                                        </p:tgtEl>
                                      </p:cBhvr>
                                    </p:animEffect>
                                  </p:childTnLst>
                                </p:cTn>
                              </p:par>
                              <p:par>
                                <p:cTn id="16" presetID="42" presetClass="path" presetSubtype="0" decel="100000" fill="hold" grpId="1" nodeType="withEffect">
                                  <p:stCondLst>
                                    <p:cond delay="0"/>
                                  </p:stCondLst>
                                  <p:childTnLst>
                                    <p:animMotion origin="layout" path="M -1.25E-6 -4.81481E-6 L -1.25E-6 0.05903 " pathEditMode="relative" rAng="0" ptsTypes="AA">
                                      <p:cBhvr>
                                        <p:cTn id="17" dur="400" spd="-100000" fill="hold"/>
                                        <p:tgtEl>
                                          <p:spTgt spid="92"/>
                                        </p:tgtEl>
                                        <p:attrNameLst>
                                          <p:attrName>ppt_x</p:attrName>
                                          <p:attrName>ppt_y</p:attrName>
                                        </p:attrNameLst>
                                      </p:cBhvr>
                                      <p:rCtr x="0" y="2940"/>
                                    </p:animMotion>
                                  </p:childTnLst>
                                </p:cTn>
                              </p:par>
                              <p:par>
                                <p:cTn id="18" presetID="22" presetClass="entr" presetSubtype="1" fill="hold" nodeType="with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up)">
                                      <p:cBhvr>
                                        <p:cTn id="20" dur="400"/>
                                        <p:tgtEl>
                                          <p:spTgt spid="67"/>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250"/>
                                        <p:tgtEl>
                                          <p:spTgt spid="71"/>
                                        </p:tgtEl>
                                      </p:cBhvr>
                                    </p:animEffect>
                                  </p:childTnLst>
                                </p:cTn>
                              </p:par>
                              <p:par>
                                <p:cTn id="24" presetID="42" presetClass="path" presetSubtype="0" decel="100000" fill="hold" grpId="1" nodeType="withEffect">
                                  <p:stCondLst>
                                    <p:cond delay="250"/>
                                  </p:stCondLst>
                                  <p:childTnLst>
                                    <p:animMotion origin="layout" path="M -6.25E-7 -0.06713 L -6.25E-7 -3.33333E-6 " pathEditMode="relative" rAng="0" ptsTypes="AA">
                                      <p:cBhvr>
                                        <p:cTn id="25" dur="250" fill="hold"/>
                                        <p:tgtEl>
                                          <p:spTgt spid="71"/>
                                        </p:tgtEl>
                                        <p:attrNameLst>
                                          <p:attrName>ppt_x</p:attrName>
                                          <p:attrName>ppt_y</p:attrName>
                                        </p:attrNameLst>
                                      </p:cBhvr>
                                      <p:rCtr x="0" y="3356"/>
                                    </p:animMotion>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4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400"/>
                                        <p:tgtEl>
                                          <p:spTgt spid="93"/>
                                        </p:tgtEl>
                                      </p:cBhvr>
                                    </p:animEffect>
                                  </p:childTnLst>
                                </p:cTn>
                              </p:par>
                              <p:par>
                                <p:cTn id="33" presetID="42" presetClass="path" presetSubtype="0" decel="100000" fill="hold" grpId="1" nodeType="withEffect">
                                  <p:stCondLst>
                                    <p:cond delay="0"/>
                                  </p:stCondLst>
                                  <p:childTnLst>
                                    <p:animMotion origin="layout" path="M 2.08333E-7 7.40741E-7 L 2.08333E-7 0.05903 " pathEditMode="relative" rAng="0" ptsTypes="AA">
                                      <p:cBhvr>
                                        <p:cTn id="34" dur="400" spd="-100000" fill="hold"/>
                                        <p:tgtEl>
                                          <p:spTgt spid="93"/>
                                        </p:tgtEl>
                                        <p:attrNameLst>
                                          <p:attrName>ppt_x</p:attrName>
                                          <p:attrName>ppt_y</p:attrName>
                                        </p:attrNameLst>
                                      </p:cBhvr>
                                      <p:rCtr x="0" y="2940"/>
                                    </p:animMotion>
                                  </p:childTnLst>
                                </p:cTn>
                              </p:par>
                              <p:par>
                                <p:cTn id="35" presetID="22" presetClass="entr" presetSubtype="1"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up)">
                                      <p:cBhvr>
                                        <p:cTn id="37" dur="400"/>
                                        <p:tgtEl>
                                          <p:spTgt spid="68"/>
                                        </p:tgtEl>
                                      </p:cBhvr>
                                    </p:animEffect>
                                  </p:childTnLst>
                                </p:cTn>
                              </p:par>
                            </p:childTnLst>
                          </p:cTn>
                        </p:par>
                        <p:par>
                          <p:cTn id="38" fill="hold">
                            <p:stCondLst>
                              <p:cond delay="1400"/>
                            </p:stCondLst>
                            <p:childTnLst>
                              <p:par>
                                <p:cTn id="39" presetID="10" presetClass="entr" presetSubtype="0" fill="hold" grpId="0" nodeType="after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fade">
                                      <p:cBhvr>
                                        <p:cTn id="41" dur="250"/>
                                        <p:tgtEl>
                                          <p:spTgt spid="72"/>
                                        </p:tgtEl>
                                      </p:cBhvr>
                                    </p:animEffect>
                                  </p:childTnLst>
                                </p:cTn>
                              </p:par>
                              <p:par>
                                <p:cTn id="42" presetID="42" presetClass="path" presetSubtype="0" decel="100000" fill="hold" grpId="1" nodeType="withEffect">
                                  <p:stCondLst>
                                    <p:cond delay="0"/>
                                  </p:stCondLst>
                                  <p:childTnLst>
                                    <p:animMotion origin="layout" path="M 2.08333E-7 -0.06713 L 2.08333E-7 -2.22222E-6 " pathEditMode="relative" rAng="0" ptsTypes="AA">
                                      <p:cBhvr>
                                        <p:cTn id="43" dur="250" fill="hold"/>
                                        <p:tgtEl>
                                          <p:spTgt spid="72"/>
                                        </p:tgtEl>
                                        <p:attrNameLst>
                                          <p:attrName>ppt_x</p:attrName>
                                          <p:attrName>ppt_y</p:attrName>
                                        </p:attrNameLst>
                                      </p:cBhvr>
                                      <p:rCtr x="0" y="3356"/>
                                    </p:animMotion>
                                  </p:childTnLst>
                                </p:cTn>
                              </p:par>
                            </p:childTnLst>
                          </p:cTn>
                        </p:par>
                        <p:par>
                          <p:cTn id="44" fill="hold">
                            <p:stCondLst>
                              <p:cond delay="1650"/>
                            </p:stCondLst>
                            <p:childTnLst>
                              <p:par>
                                <p:cTn id="45" presetID="10" presetClass="entr" presetSubtype="0" fill="hold" grpId="0" nodeType="afterEffect">
                                  <p:stCondLst>
                                    <p:cond delay="0"/>
                                  </p:stCondLst>
                                  <p:childTnLst>
                                    <p:set>
                                      <p:cBhvr>
                                        <p:cTn id="46" dur="1" fill="hold">
                                          <p:stCondLst>
                                            <p:cond delay="0"/>
                                          </p:stCondLst>
                                        </p:cTn>
                                        <p:tgtEl>
                                          <p:spTgt spid="86"/>
                                        </p:tgtEl>
                                        <p:attrNameLst>
                                          <p:attrName>style.visibility</p:attrName>
                                        </p:attrNameLst>
                                      </p:cBhvr>
                                      <p:to>
                                        <p:strVal val="visible"/>
                                      </p:to>
                                    </p:set>
                                    <p:animEffect transition="in" filter="fade">
                                      <p:cBhvr>
                                        <p:cTn id="47" dur="400"/>
                                        <p:tgtEl>
                                          <p:spTgt spid="8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4"/>
                                        </p:tgtEl>
                                        <p:attrNameLst>
                                          <p:attrName>style.visibility</p:attrName>
                                        </p:attrNameLst>
                                      </p:cBhvr>
                                      <p:to>
                                        <p:strVal val="visible"/>
                                      </p:to>
                                    </p:set>
                                    <p:animEffect transition="in" filter="fade">
                                      <p:cBhvr>
                                        <p:cTn id="50" dur="400"/>
                                        <p:tgtEl>
                                          <p:spTgt spid="94"/>
                                        </p:tgtEl>
                                      </p:cBhvr>
                                    </p:animEffect>
                                  </p:childTnLst>
                                </p:cTn>
                              </p:par>
                              <p:par>
                                <p:cTn id="51" presetID="42" presetClass="path" presetSubtype="0" decel="100000" fill="hold" grpId="1" nodeType="withEffect">
                                  <p:stCondLst>
                                    <p:cond delay="0"/>
                                  </p:stCondLst>
                                  <p:childTnLst>
                                    <p:animMotion origin="layout" path="M 1.25E-6 7.40741E-7 L 1.25E-6 0.05903 " pathEditMode="relative" rAng="0" ptsTypes="AA">
                                      <p:cBhvr>
                                        <p:cTn id="52" dur="400" spd="-100000" fill="hold"/>
                                        <p:tgtEl>
                                          <p:spTgt spid="94"/>
                                        </p:tgtEl>
                                        <p:attrNameLst>
                                          <p:attrName>ppt_x</p:attrName>
                                          <p:attrName>ppt_y</p:attrName>
                                        </p:attrNameLst>
                                      </p:cBhvr>
                                      <p:rCtr x="0" y="2940"/>
                                    </p:animMotion>
                                  </p:childTnLst>
                                </p:cTn>
                              </p:par>
                              <p:par>
                                <p:cTn id="53" presetID="22" presetClass="entr" presetSubtype="1"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wipe(up)">
                                      <p:cBhvr>
                                        <p:cTn id="55" dur="400"/>
                                        <p:tgtEl>
                                          <p:spTgt spid="73"/>
                                        </p:tgtEl>
                                      </p:cBhvr>
                                    </p:animEffect>
                                  </p:childTnLst>
                                </p:cTn>
                              </p:par>
                            </p:childTnLst>
                          </p:cTn>
                        </p:par>
                        <p:par>
                          <p:cTn id="56" fill="hold">
                            <p:stCondLst>
                              <p:cond delay="2050"/>
                            </p:stCondLst>
                            <p:childTnLst>
                              <p:par>
                                <p:cTn id="57" presetID="10" presetClass="entr" presetSubtype="0" fill="hold" grpId="0" nodeType="afterEffect">
                                  <p:stCondLst>
                                    <p:cond delay="0"/>
                                  </p:stCondLst>
                                  <p:childTnLst>
                                    <p:set>
                                      <p:cBhvr>
                                        <p:cTn id="58" dur="1" fill="hold">
                                          <p:stCondLst>
                                            <p:cond delay="0"/>
                                          </p:stCondLst>
                                        </p:cTn>
                                        <p:tgtEl>
                                          <p:spTgt spid="74"/>
                                        </p:tgtEl>
                                        <p:attrNameLst>
                                          <p:attrName>style.visibility</p:attrName>
                                        </p:attrNameLst>
                                      </p:cBhvr>
                                      <p:to>
                                        <p:strVal val="visible"/>
                                      </p:to>
                                    </p:set>
                                    <p:animEffect transition="in" filter="fade">
                                      <p:cBhvr>
                                        <p:cTn id="59" dur="250"/>
                                        <p:tgtEl>
                                          <p:spTgt spid="74"/>
                                        </p:tgtEl>
                                      </p:cBhvr>
                                    </p:animEffect>
                                  </p:childTnLst>
                                </p:cTn>
                              </p:par>
                              <p:par>
                                <p:cTn id="60" presetID="42" presetClass="path" presetSubtype="0" decel="100000" fill="hold" grpId="1" nodeType="withEffect">
                                  <p:stCondLst>
                                    <p:cond delay="0"/>
                                  </p:stCondLst>
                                  <p:childTnLst>
                                    <p:animMotion origin="layout" path="M 1.25E-6 -0.06713 L 1.25E-6 -3.33333E-6 " pathEditMode="relative" rAng="0" ptsTypes="AA">
                                      <p:cBhvr>
                                        <p:cTn id="61" dur="250" fill="hold"/>
                                        <p:tgtEl>
                                          <p:spTgt spid="74"/>
                                        </p:tgtEl>
                                        <p:attrNameLst>
                                          <p:attrName>ppt_x</p:attrName>
                                          <p:attrName>ppt_y</p:attrName>
                                        </p:attrNameLst>
                                      </p:cBhvr>
                                      <p:rCtr x="0" y="3356"/>
                                    </p:animMotion>
                                  </p:childTnLst>
                                </p:cTn>
                              </p:par>
                            </p:childTnLst>
                          </p:cTn>
                        </p:par>
                        <p:par>
                          <p:cTn id="62" fill="hold">
                            <p:stCondLst>
                              <p:cond delay="2300"/>
                            </p:stCondLst>
                            <p:childTnLst>
                              <p:par>
                                <p:cTn id="63" presetID="10" presetClass="entr" presetSubtype="0" fill="hold" grpId="0" nodeType="afterEffect">
                                  <p:stCondLst>
                                    <p:cond delay="0"/>
                                  </p:stCondLst>
                                  <p:childTnLst>
                                    <p:set>
                                      <p:cBhvr>
                                        <p:cTn id="64" dur="1" fill="hold">
                                          <p:stCondLst>
                                            <p:cond delay="0"/>
                                          </p:stCondLst>
                                        </p:cTn>
                                        <p:tgtEl>
                                          <p:spTgt spid="87"/>
                                        </p:tgtEl>
                                        <p:attrNameLst>
                                          <p:attrName>style.visibility</p:attrName>
                                        </p:attrNameLst>
                                      </p:cBhvr>
                                      <p:to>
                                        <p:strVal val="visible"/>
                                      </p:to>
                                    </p:set>
                                    <p:animEffect transition="in" filter="fade">
                                      <p:cBhvr>
                                        <p:cTn id="65" dur="400"/>
                                        <p:tgtEl>
                                          <p:spTgt spid="87"/>
                                        </p:tgtEl>
                                      </p:cBhvr>
                                    </p:animEffect>
                                  </p:childTnLst>
                                </p:cTn>
                              </p:par>
                              <p:par>
                                <p:cTn id="66" presetID="22" presetClass="entr" presetSubtype="1" fill="hold" nodeType="with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wipe(up)">
                                      <p:cBhvr>
                                        <p:cTn id="68" dur="400"/>
                                        <p:tgtEl>
                                          <p:spTgt spid="7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animEffect transition="in" filter="fade">
                                      <p:cBhvr>
                                        <p:cTn id="71" dur="400"/>
                                        <p:tgtEl>
                                          <p:spTgt spid="95"/>
                                        </p:tgtEl>
                                      </p:cBhvr>
                                    </p:animEffect>
                                  </p:childTnLst>
                                </p:cTn>
                              </p:par>
                              <p:par>
                                <p:cTn id="72" presetID="42" presetClass="path" presetSubtype="0" decel="100000" fill="hold" grpId="1" nodeType="withEffect">
                                  <p:stCondLst>
                                    <p:cond delay="0"/>
                                  </p:stCondLst>
                                  <p:childTnLst>
                                    <p:animMotion origin="layout" path="M 2.29167E-6 7.40741E-7 L 2.29167E-6 0.05903 " pathEditMode="relative" rAng="0" ptsTypes="AA">
                                      <p:cBhvr>
                                        <p:cTn id="73" dur="400" spd="-100000" fill="hold"/>
                                        <p:tgtEl>
                                          <p:spTgt spid="95"/>
                                        </p:tgtEl>
                                        <p:attrNameLst>
                                          <p:attrName>ppt_x</p:attrName>
                                          <p:attrName>ppt_y</p:attrName>
                                        </p:attrNameLst>
                                      </p:cBhvr>
                                      <p:rCtr x="0" y="2940"/>
                                    </p:animMotion>
                                  </p:childTnLst>
                                </p:cTn>
                              </p:par>
                            </p:childTnLst>
                          </p:cTn>
                        </p:par>
                        <p:par>
                          <p:cTn id="74" fill="hold">
                            <p:stCondLst>
                              <p:cond delay="2700"/>
                            </p:stCondLst>
                            <p:childTnLst>
                              <p:par>
                                <p:cTn id="75" presetID="10" presetClass="entr" presetSubtype="0" fill="hold" grpId="0" nodeType="after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fade">
                                      <p:cBhvr>
                                        <p:cTn id="77" dur="250"/>
                                        <p:tgtEl>
                                          <p:spTgt spid="76"/>
                                        </p:tgtEl>
                                      </p:cBhvr>
                                    </p:animEffect>
                                  </p:childTnLst>
                                </p:cTn>
                              </p:par>
                              <p:par>
                                <p:cTn id="78" presetID="42" presetClass="path" presetSubtype="0" decel="100000" fill="hold" grpId="1" nodeType="withEffect">
                                  <p:stCondLst>
                                    <p:cond delay="0"/>
                                  </p:stCondLst>
                                  <p:childTnLst>
                                    <p:animMotion origin="layout" path="M 2.29167E-6 -0.06713 L 2.29167E-6 -2.22222E-6 " pathEditMode="relative" rAng="0" ptsTypes="AA">
                                      <p:cBhvr>
                                        <p:cTn id="79" dur="250" fill="hold"/>
                                        <p:tgtEl>
                                          <p:spTgt spid="76"/>
                                        </p:tgtEl>
                                        <p:attrNameLst>
                                          <p:attrName>ppt_x</p:attrName>
                                          <p:attrName>ppt_y</p:attrName>
                                        </p:attrNameLst>
                                      </p:cBhvr>
                                      <p:rCtr x="0" y="3356"/>
                                    </p:animMotion>
                                  </p:childTnLst>
                                </p:cTn>
                              </p:par>
                            </p:childTnLst>
                          </p:cTn>
                        </p:par>
                        <p:par>
                          <p:cTn id="80" fill="hold">
                            <p:stCondLst>
                              <p:cond delay="2950"/>
                            </p:stCondLst>
                            <p:childTnLst>
                              <p:par>
                                <p:cTn id="81" presetID="10" presetClass="entr" presetSubtype="0" fill="hold" grpId="0" nodeType="afterEffect">
                                  <p:stCondLst>
                                    <p:cond delay="0"/>
                                  </p:stCondLst>
                                  <p:childTnLst>
                                    <p:set>
                                      <p:cBhvr>
                                        <p:cTn id="82" dur="1" fill="hold">
                                          <p:stCondLst>
                                            <p:cond delay="0"/>
                                          </p:stCondLst>
                                        </p:cTn>
                                        <p:tgtEl>
                                          <p:spTgt spid="88"/>
                                        </p:tgtEl>
                                        <p:attrNameLst>
                                          <p:attrName>style.visibility</p:attrName>
                                        </p:attrNameLst>
                                      </p:cBhvr>
                                      <p:to>
                                        <p:strVal val="visible"/>
                                      </p:to>
                                    </p:set>
                                    <p:animEffect transition="in" filter="fade">
                                      <p:cBhvr>
                                        <p:cTn id="83" dur="400"/>
                                        <p:tgtEl>
                                          <p:spTgt spid="8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6"/>
                                        </p:tgtEl>
                                        <p:attrNameLst>
                                          <p:attrName>style.visibility</p:attrName>
                                        </p:attrNameLst>
                                      </p:cBhvr>
                                      <p:to>
                                        <p:strVal val="visible"/>
                                      </p:to>
                                    </p:set>
                                    <p:animEffect transition="in" filter="fade">
                                      <p:cBhvr>
                                        <p:cTn id="86" dur="400"/>
                                        <p:tgtEl>
                                          <p:spTgt spid="96"/>
                                        </p:tgtEl>
                                      </p:cBhvr>
                                    </p:animEffect>
                                  </p:childTnLst>
                                </p:cTn>
                              </p:par>
                              <p:par>
                                <p:cTn id="87" presetID="42" presetClass="path" presetSubtype="0" decel="100000" fill="hold" grpId="1" nodeType="withEffect">
                                  <p:stCondLst>
                                    <p:cond delay="0"/>
                                  </p:stCondLst>
                                  <p:childTnLst>
                                    <p:animMotion origin="layout" path="M 3.33333E-6 7.40741E-7 L 3.33333E-6 0.05903 " pathEditMode="relative" rAng="0" ptsTypes="AA">
                                      <p:cBhvr>
                                        <p:cTn id="88" dur="400" spd="-100000" fill="hold"/>
                                        <p:tgtEl>
                                          <p:spTgt spid="96"/>
                                        </p:tgtEl>
                                        <p:attrNameLst>
                                          <p:attrName>ppt_x</p:attrName>
                                          <p:attrName>ppt_y</p:attrName>
                                        </p:attrNameLst>
                                      </p:cBhvr>
                                      <p:rCtr x="0" y="2940"/>
                                    </p:animMotion>
                                  </p:childTnLst>
                                </p:cTn>
                              </p:par>
                              <p:par>
                                <p:cTn id="89" presetID="22" presetClass="entr" presetSubtype="1" fill="hold" nodeType="withEffect">
                                  <p:stCondLst>
                                    <p:cond delay="0"/>
                                  </p:stCondLst>
                                  <p:childTnLst>
                                    <p:set>
                                      <p:cBhvr>
                                        <p:cTn id="90" dur="1" fill="hold">
                                          <p:stCondLst>
                                            <p:cond delay="0"/>
                                          </p:stCondLst>
                                        </p:cTn>
                                        <p:tgtEl>
                                          <p:spTgt spid="77"/>
                                        </p:tgtEl>
                                        <p:attrNameLst>
                                          <p:attrName>style.visibility</p:attrName>
                                        </p:attrNameLst>
                                      </p:cBhvr>
                                      <p:to>
                                        <p:strVal val="visible"/>
                                      </p:to>
                                    </p:set>
                                    <p:animEffect transition="in" filter="wipe(up)">
                                      <p:cBhvr>
                                        <p:cTn id="91" dur="400"/>
                                        <p:tgtEl>
                                          <p:spTgt spid="77"/>
                                        </p:tgtEl>
                                      </p:cBhvr>
                                    </p:animEffect>
                                  </p:childTnLst>
                                </p:cTn>
                              </p:par>
                            </p:childTnLst>
                          </p:cTn>
                        </p:par>
                        <p:par>
                          <p:cTn id="92" fill="hold">
                            <p:stCondLst>
                              <p:cond delay="3350"/>
                            </p:stCondLst>
                            <p:childTnLst>
                              <p:par>
                                <p:cTn id="93" presetID="10" presetClass="entr" presetSubtype="0" fill="hold" grpId="0" nodeType="afterEffect">
                                  <p:stCondLst>
                                    <p:cond delay="0"/>
                                  </p:stCondLst>
                                  <p:childTnLst>
                                    <p:set>
                                      <p:cBhvr>
                                        <p:cTn id="94" dur="1" fill="hold">
                                          <p:stCondLst>
                                            <p:cond delay="0"/>
                                          </p:stCondLst>
                                        </p:cTn>
                                        <p:tgtEl>
                                          <p:spTgt spid="78"/>
                                        </p:tgtEl>
                                        <p:attrNameLst>
                                          <p:attrName>style.visibility</p:attrName>
                                        </p:attrNameLst>
                                      </p:cBhvr>
                                      <p:to>
                                        <p:strVal val="visible"/>
                                      </p:to>
                                    </p:set>
                                    <p:animEffect transition="in" filter="fade">
                                      <p:cBhvr>
                                        <p:cTn id="95" dur="250"/>
                                        <p:tgtEl>
                                          <p:spTgt spid="78"/>
                                        </p:tgtEl>
                                      </p:cBhvr>
                                    </p:animEffect>
                                  </p:childTnLst>
                                </p:cTn>
                              </p:par>
                              <p:par>
                                <p:cTn id="96" presetID="42" presetClass="path" presetSubtype="0" decel="100000" fill="hold" grpId="1" nodeType="withEffect">
                                  <p:stCondLst>
                                    <p:cond delay="0"/>
                                  </p:stCondLst>
                                  <p:childTnLst>
                                    <p:animMotion origin="layout" path="M 3.125E-6 -0.06713 L 3.125E-6 -3.33333E-6 " pathEditMode="relative" rAng="0" ptsTypes="AA">
                                      <p:cBhvr>
                                        <p:cTn id="97" dur="250" fill="hold"/>
                                        <p:tgtEl>
                                          <p:spTgt spid="78"/>
                                        </p:tgtEl>
                                        <p:attrNameLst>
                                          <p:attrName>ppt_x</p:attrName>
                                          <p:attrName>ppt_y</p:attrName>
                                        </p:attrNameLst>
                                      </p:cBhvr>
                                      <p:rCtr x="0" y="3356"/>
                                    </p:animMotion>
                                  </p:childTnLst>
                                </p:cTn>
                              </p:par>
                            </p:childTnLst>
                          </p:cTn>
                        </p:par>
                        <p:par>
                          <p:cTn id="98" fill="hold">
                            <p:stCondLst>
                              <p:cond delay="3600"/>
                            </p:stCondLst>
                            <p:childTnLst>
                              <p:par>
                                <p:cTn id="99" presetID="10" presetClass="entr" presetSubtype="0" fill="hold" grpId="0" nodeType="afterEffect">
                                  <p:stCondLst>
                                    <p:cond delay="0"/>
                                  </p:stCondLst>
                                  <p:childTnLst>
                                    <p:set>
                                      <p:cBhvr>
                                        <p:cTn id="100" dur="1" fill="hold">
                                          <p:stCondLst>
                                            <p:cond delay="0"/>
                                          </p:stCondLst>
                                        </p:cTn>
                                        <p:tgtEl>
                                          <p:spTgt spid="89"/>
                                        </p:tgtEl>
                                        <p:attrNameLst>
                                          <p:attrName>style.visibility</p:attrName>
                                        </p:attrNameLst>
                                      </p:cBhvr>
                                      <p:to>
                                        <p:strVal val="visible"/>
                                      </p:to>
                                    </p:set>
                                    <p:animEffect transition="in" filter="fade">
                                      <p:cBhvr>
                                        <p:cTn id="101" dur="400"/>
                                        <p:tgtEl>
                                          <p:spTgt spid="8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97"/>
                                        </p:tgtEl>
                                        <p:attrNameLst>
                                          <p:attrName>style.visibility</p:attrName>
                                        </p:attrNameLst>
                                      </p:cBhvr>
                                      <p:to>
                                        <p:strVal val="visible"/>
                                      </p:to>
                                    </p:set>
                                    <p:animEffect transition="in" filter="fade">
                                      <p:cBhvr>
                                        <p:cTn id="104" dur="400"/>
                                        <p:tgtEl>
                                          <p:spTgt spid="97"/>
                                        </p:tgtEl>
                                      </p:cBhvr>
                                    </p:animEffect>
                                  </p:childTnLst>
                                </p:cTn>
                              </p:par>
                              <p:par>
                                <p:cTn id="105" presetID="42" presetClass="path" presetSubtype="0" decel="100000" fill="hold" grpId="1" nodeType="withEffect">
                                  <p:stCondLst>
                                    <p:cond delay="0"/>
                                  </p:stCondLst>
                                  <p:childTnLst>
                                    <p:animMotion origin="layout" path="M 4.16667E-6 7.40741E-7 L 4.16667E-6 0.05903 " pathEditMode="relative" rAng="0" ptsTypes="AA">
                                      <p:cBhvr>
                                        <p:cTn id="106" dur="400" spd="-100000" fill="hold"/>
                                        <p:tgtEl>
                                          <p:spTgt spid="97"/>
                                        </p:tgtEl>
                                        <p:attrNameLst>
                                          <p:attrName>ppt_x</p:attrName>
                                          <p:attrName>ppt_y</p:attrName>
                                        </p:attrNameLst>
                                      </p:cBhvr>
                                      <p:rCtr x="0" y="2940"/>
                                    </p:animMotion>
                                  </p:childTnLst>
                                </p:cTn>
                              </p:par>
                              <p:par>
                                <p:cTn id="107" presetID="22" presetClass="entr" presetSubtype="1" fill="hold" nodeType="withEffect">
                                  <p:stCondLst>
                                    <p:cond delay="0"/>
                                  </p:stCondLst>
                                  <p:childTnLst>
                                    <p:set>
                                      <p:cBhvr>
                                        <p:cTn id="108" dur="1" fill="hold">
                                          <p:stCondLst>
                                            <p:cond delay="0"/>
                                          </p:stCondLst>
                                        </p:cTn>
                                        <p:tgtEl>
                                          <p:spTgt spid="79"/>
                                        </p:tgtEl>
                                        <p:attrNameLst>
                                          <p:attrName>style.visibility</p:attrName>
                                        </p:attrNameLst>
                                      </p:cBhvr>
                                      <p:to>
                                        <p:strVal val="visible"/>
                                      </p:to>
                                    </p:set>
                                    <p:animEffect transition="in" filter="wipe(up)">
                                      <p:cBhvr>
                                        <p:cTn id="109" dur="400"/>
                                        <p:tgtEl>
                                          <p:spTgt spid="79"/>
                                        </p:tgtEl>
                                      </p:cBhvr>
                                    </p:animEffect>
                                  </p:childTnLst>
                                </p:cTn>
                              </p:par>
                            </p:childTnLst>
                          </p:cTn>
                        </p:par>
                        <p:par>
                          <p:cTn id="110" fill="hold">
                            <p:stCondLst>
                              <p:cond delay="4000"/>
                            </p:stCondLst>
                            <p:childTnLst>
                              <p:par>
                                <p:cTn id="111" presetID="10" presetClass="entr" presetSubtype="0" fill="hold" grpId="0" nodeType="afterEffect">
                                  <p:stCondLst>
                                    <p:cond delay="0"/>
                                  </p:stCondLst>
                                  <p:childTnLst>
                                    <p:set>
                                      <p:cBhvr>
                                        <p:cTn id="112" dur="1" fill="hold">
                                          <p:stCondLst>
                                            <p:cond delay="0"/>
                                          </p:stCondLst>
                                        </p:cTn>
                                        <p:tgtEl>
                                          <p:spTgt spid="80"/>
                                        </p:tgtEl>
                                        <p:attrNameLst>
                                          <p:attrName>style.visibility</p:attrName>
                                        </p:attrNameLst>
                                      </p:cBhvr>
                                      <p:to>
                                        <p:strVal val="visible"/>
                                      </p:to>
                                    </p:set>
                                    <p:animEffect transition="in" filter="fade">
                                      <p:cBhvr>
                                        <p:cTn id="113" dur="250"/>
                                        <p:tgtEl>
                                          <p:spTgt spid="80"/>
                                        </p:tgtEl>
                                      </p:cBhvr>
                                    </p:animEffect>
                                  </p:childTnLst>
                                </p:cTn>
                              </p:par>
                              <p:par>
                                <p:cTn id="114" presetID="42" presetClass="path" presetSubtype="0" decel="100000" fill="hold" grpId="1" nodeType="withEffect">
                                  <p:stCondLst>
                                    <p:cond delay="0"/>
                                  </p:stCondLst>
                                  <p:childTnLst>
                                    <p:animMotion origin="layout" path="M 4.16667E-6 -0.06713 L 4.16667E-6 -2.22222E-6 " pathEditMode="relative" rAng="0" ptsTypes="AA">
                                      <p:cBhvr>
                                        <p:cTn id="115" dur="250" fill="hold"/>
                                        <p:tgtEl>
                                          <p:spTgt spid="80"/>
                                        </p:tgtEl>
                                        <p:attrNameLst>
                                          <p:attrName>ppt_x</p:attrName>
                                          <p:attrName>ppt_y</p:attrName>
                                        </p:attrNameLst>
                                      </p:cBhvr>
                                      <p:rCtr x="0" y="3356"/>
                                    </p:animMotion>
                                  </p:childTnLst>
                                </p:cTn>
                              </p:par>
                            </p:childTnLst>
                          </p:cTn>
                        </p:par>
                        <p:par>
                          <p:cTn id="116" fill="hold">
                            <p:stCondLst>
                              <p:cond delay="4250"/>
                            </p:stCondLst>
                            <p:childTnLst>
                              <p:par>
                                <p:cTn id="117" presetID="10" presetClass="entr" presetSubtype="0" fill="hold" grpId="0" nodeType="afterEffect">
                                  <p:stCondLst>
                                    <p:cond delay="0"/>
                                  </p:stCondLst>
                                  <p:childTnLst>
                                    <p:set>
                                      <p:cBhvr>
                                        <p:cTn id="118" dur="1" fill="hold">
                                          <p:stCondLst>
                                            <p:cond delay="0"/>
                                          </p:stCondLst>
                                        </p:cTn>
                                        <p:tgtEl>
                                          <p:spTgt spid="90"/>
                                        </p:tgtEl>
                                        <p:attrNameLst>
                                          <p:attrName>style.visibility</p:attrName>
                                        </p:attrNameLst>
                                      </p:cBhvr>
                                      <p:to>
                                        <p:strVal val="visible"/>
                                      </p:to>
                                    </p:set>
                                    <p:animEffect transition="in" filter="fade">
                                      <p:cBhvr>
                                        <p:cTn id="119" dur="400"/>
                                        <p:tgtEl>
                                          <p:spTgt spid="90"/>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98"/>
                                        </p:tgtEl>
                                        <p:attrNameLst>
                                          <p:attrName>style.visibility</p:attrName>
                                        </p:attrNameLst>
                                      </p:cBhvr>
                                      <p:to>
                                        <p:strVal val="visible"/>
                                      </p:to>
                                    </p:set>
                                    <p:animEffect transition="in" filter="fade">
                                      <p:cBhvr>
                                        <p:cTn id="122" dur="400"/>
                                        <p:tgtEl>
                                          <p:spTgt spid="98"/>
                                        </p:tgtEl>
                                      </p:cBhvr>
                                    </p:animEffect>
                                  </p:childTnLst>
                                </p:cTn>
                              </p:par>
                              <p:par>
                                <p:cTn id="123" presetID="42" presetClass="path" presetSubtype="0" decel="100000" fill="hold" grpId="1" nodeType="withEffect">
                                  <p:stCondLst>
                                    <p:cond delay="0"/>
                                  </p:stCondLst>
                                  <p:childTnLst>
                                    <p:animMotion origin="layout" path="M -4.79167E-6 7.40741E-7 L -4.79167E-6 0.05903 " pathEditMode="relative" rAng="0" ptsTypes="AA">
                                      <p:cBhvr>
                                        <p:cTn id="124" dur="400" spd="-100000" fill="hold"/>
                                        <p:tgtEl>
                                          <p:spTgt spid="98"/>
                                        </p:tgtEl>
                                        <p:attrNameLst>
                                          <p:attrName>ppt_x</p:attrName>
                                          <p:attrName>ppt_y</p:attrName>
                                        </p:attrNameLst>
                                      </p:cBhvr>
                                      <p:rCtr x="0" y="2940"/>
                                    </p:animMotion>
                                  </p:childTnLst>
                                </p:cTn>
                              </p:par>
                              <p:par>
                                <p:cTn id="125" presetID="22" presetClass="entr" presetSubtype="1" fill="hold" nodeType="with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wipe(up)">
                                      <p:cBhvr>
                                        <p:cTn id="127" dur="400"/>
                                        <p:tgtEl>
                                          <p:spTgt spid="81"/>
                                        </p:tgtEl>
                                      </p:cBhvr>
                                    </p:animEffect>
                                  </p:childTnLst>
                                </p:cTn>
                              </p:par>
                            </p:childTnLst>
                          </p:cTn>
                        </p:par>
                        <p:par>
                          <p:cTn id="128" fill="hold">
                            <p:stCondLst>
                              <p:cond delay="4650"/>
                            </p:stCondLst>
                            <p:childTnLst>
                              <p:par>
                                <p:cTn id="129" presetID="10" presetClass="entr" presetSubtype="0" fill="hold" grpId="0" nodeType="afterEffect">
                                  <p:stCondLst>
                                    <p:cond delay="0"/>
                                  </p:stCondLst>
                                  <p:childTnLst>
                                    <p:set>
                                      <p:cBhvr>
                                        <p:cTn id="130" dur="1" fill="hold">
                                          <p:stCondLst>
                                            <p:cond delay="0"/>
                                          </p:stCondLst>
                                        </p:cTn>
                                        <p:tgtEl>
                                          <p:spTgt spid="82"/>
                                        </p:tgtEl>
                                        <p:attrNameLst>
                                          <p:attrName>style.visibility</p:attrName>
                                        </p:attrNameLst>
                                      </p:cBhvr>
                                      <p:to>
                                        <p:strVal val="visible"/>
                                      </p:to>
                                    </p:set>
                                    <p:animEffect transition="in" filter="fade">
                                      <p:cBhvr>
                                        <p:cTn id="131" dur="250"/>
                                        <p:tgtEl>
                                          <p:spTgt spid="82"/>
                                        </p:tgtEl>
                                      </p:cBhvr>
                                    </p:animEffect>
                                  </p:childTnLst>
                                </p:cTn>
                              </p:par>
                              <p:par>
                                <p:cTn id="132" presetID="42" presetClass="path" presetSubtype="0" decel="100000" fill="hold" grpId="1" nodeType="withEffect">
                                  <p:stCondLst>
                                    <p:cond delay="0"/>
                                  </p:stCondLst>
                                  <p:childTnLst>
                                    <p:animMotion origin="layout" path="M -6.25E-7 -0.06713 L -6.25E-7 -3.33333E-6 " pathEditMode="relative" rAng="0" ptsTypes="AA">
                                      <p:cBhvr>
                                        <p:cTn id="133" dur="250" fill="hold"/>
                                        <p:tgtEl>
                                          <p:spTgt spid="82"/>
                                        </p:tgtEl>
                                        <p:attrNameLst>
                                          <p:attrName>ppt_x</p:attrName>
                                          <p:attrName>ppt_y</p:attrName>
                                        </p:attrNameLst>
                                      </p:cBhvr>
                                      <p:rCtr x="0" y="3356"/>
                                    </p:animMotion>
                                  </p:childTnLst>
                                </p:cTn>
                              </p:par>
                            </p:childTnLst>
                          </p:cTn>
                        </p:par>
                        <p:par>
                          <p:cTn id="134" fill="hold">
                            <p:stCondLst>
                              <p:cond delay="4900"/>
                            </p:stCondLst>
                            <p:childTnLst>
                              <p:par>
                                <p:cTn id="135" presetID="10" presetClass="entr" presetSubtype="0" fill="hold" grpId="0" nodeType="afterEffect">
                                  <p:stCondLst>
                                    <p:cond delay="0"/>
                                  </p:stCondLst>
                                  <p:childTnLst>
                                    <p:set>
                                      <p:cBhvr>
                                        <p:cTn id="136" dur="1" fill="hold">
                                          <p:stCondLst>
                                            <p:cond delay="0"/>
                                          </p:stCondLst>
                                        </p:cTn>
                                        <p:tgtEl>
                                          <p:spTgt spid="91"/>
                                        </p:tgtEl>
                                        <p:attrNameLst>
                                          <p:attrName>style.visibility</p:attrName>
                                        </p:attrNameLst>
                                      </p:cBhvr>
                                      <p:to>
                                        <p:strVal val="visible"/>
                                      </p:to>
                                    </p:set>
                                    <p:animEffect transition="in" filter="fade">
                                      <p:cBhvr>
                                        <p:cTn id="137" dur="400"/>
                                        <p:tgtEl>
                                          <p:spTgt spid="91"/>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99"/>
                                        </p:tgtEl>
                                        <p:attrNameLst>
                                          <p:attrName>style.visibility</p:attrName>
                                        </p:attrNameLst>
                                      </p:cBhvr>
                                      <p:to>
                                        <p:strVal val="visible"/>
                                      </p:to>
                                    </p:set>
                                    <p:animEffect transition="in" filter="fade">
                                      <p:cBhvr>
                                        <p:cTn id="140" dur="400"/>
                                        <p:tgtEl>
                                          <p:spTgt spid="99"/>
                                        </p:tgtEl>
                                      </p:cBhvr>
                                    </p:animEffect>
                                  </p:childTnLst>
                                </p:cTn>
                              </p:par>
                              <p:par>
                                <p:cTn id="141" presetID="42" presetClass="path" presetSubtype="0" decel="100000" fill="hold" grpId="1" nodeType="withEffect">
                                  <p:stCondLst>
                                    <p:cond delay="0"/>
                                  </p:stCondLst>
                                  <p:childTnLst>
                                    <p:animMotion origin="layout" path="M 4.375E-6 7.40741E-7 L 4.375E-6 0.05903 " pathEditMode="relative" rAng="0" ptsTypes="AA">
                                      <p:cBhvr>
                                        <p:cTn id="142" dur="400" spd="-100000" fill="hold"/>
                                        <p:tgtEl>
                                          <p:spTgt spid="99"/>
                                        </p:tgtEl>
                                        <p:attrNameLst>
                                          <p:attrName>ppt_x</p:attrName>
                                          <p:attrName>ppt_y</p:attrName>
                                        </p:attrNameLst>
                                      </p:cBhvr>
                                      <p:rCtr x="0" y="2940"/>
                                    </p:animMotion>
                                  </p:childTnLst>
                                </p:cTn>
                              </p:par>
                              <p:par>
                                <p:cTn id="143" presetID="22" presetClass="entr" presetSubtype="1" fill="hold" nodeType="withEffect">
                                  <p:stCondLst>
                                    <p:cond delay="0"/>
                                  </p:stCondLst>
                                  <p:childTnLst>
                                    <p:set>
                                      <p:cBhvr>
                                        <p:cTn id="144" dur="1" fill="hold">
                                          <p:stCondLst>
                                            <p:cond delay="0"/>
                                          </p:stCondLst>
                                        </p:cTn>
                                        <p:tgtEl>
                                          <p:spTgt spid="70"/>
                                        </p:tgtEl>
                                        <p:attrNameLst>
                                          <p:attrName>style.visibility</p:attrName>
                                        </p:attrNameLst>
                                      </p:cBhvr>
                                      <p:to>
                                        <p:strVal val="visible"/>
                                      </p:to>
                                    </p:set>
                                    <p:animEffect transition="in" filter="wipe(up)">
                                      <p:cBhvr>
                                        <p:cTn id="145" dur="400"/>
                                        <p:tgtEl>
                                          <p:spTgt spid="70"/>
                                        </p:tgtEl>
                                      </p:cBhvr>
                                    </p:animEffect>
                                  </p:childTnLst>
                                </p:cTn>
                              </p:par>
                            </p:childTnLst>
                          </p:cTn>
                        </p:par>
                        <p:par>
                          <p:cTn id="146" fill="hold">
                            <p:stCondLst>
                              <p:cond delay="5300"/>
                            </p:stCondLst>
                            <p:childTnLst>
                              <p:par>
                                <p:cTn id="147" presetID="10" presetClass="entr" presetSubtype="0" fill="hold" grpId="0" nodeType="afterEffect">
                                  <p:stCondLst>
                                    <p:cond delay="0"/>
                                  </p:stCondLst>
                                  <p:childTnLst>
                                    <p:set>
                                      <p:cBhvr>
                                        <p:cTn id="148" dur="1" fill="hold">
                                          <p:stCondLst>
                                            <p:cond delay="0"/>
                                          </p:stCondLst>
                                        </p:cTn>
                                        <p:tgtEl>
                                          <p:spTgt spid="69"/>
                                        </p:tgtEl>
                                        <p:attrNameLst>
                                          <p:attrName>style.visibility</p:attrName>
                                        </p:attrNameLst>
                                      </p:cBhvr>
                                      <p:to>
                                        <p:strVal val="visible"/>
                                      </p:to>
                                    </p:set>
                                    <p:animEffect transition="in" filter="fade">
                                      <p:cBhvr>
                                        <p:cTn id="149" dur="250"/>
                                        <p:tgtEl>
                                          <p:spTgt spid="69"/>
                                        </p:tgtEl>
                                      </p:cBhvr>
                                    </p:animEffect>
                                  </p:childTnLst>
                                </p:cTn>
                              </p:par>
                              <p:par>
                                <p:cTn id="150" presetID="42" presetClass="path" presetSubtype="0" decel="100000" fill="hold" grpId="1" nodeType="withEffect">
                                  <p:stCondLst>
                                    <p:cond delay="0"/>
                                  </p:stCondLst>
                                  <p:childTnLst>
                                    <p:animMotion origin="layout" path="M -6.25E-7 -0.06713 L -6.25E-7 -3.33333E-6 " pathEditMode="relative" rAng="0" ptsTypes="AA">
                                      <p:cBhvr>
                                        <p:cTn id="151" dur="250" fill="hold"/>
                                        <p:tgtEl>
                                          <p:spTgt spid="69"/>
                                        </p:tgtEl>
                                        <p:attrNameLst>
                                          <p:attrName>ppt_x</p:attrName>
                                          <p:attrName>ppt_y</p:attrName>
                                        </p:attrNameLst>
                                      </p:cBhvr>
                                      <p:rCtr x="0" y="3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P spid="71" grpId="0" animBg="1"/>
      <p:bldP spid="71" grpId="1" animBg="1"/>
      <p:bldP spid="72" grpId="0" animBg="1"/>
      <p:bldP spid="72" grpId="1" animBg="1"/>
      <p:bldP spid="74" grpId="0" animBg="1"/>
      <p:bldP spid="74" grpId="1" animBg="1"/>
      <p:bldP spid="76" grpId="0" animBg="1"/>
      <p:bldP spid="76" grpId="1" animBg="1"/>
      <p:bldP spid="78" grpId="0" animBg="1"/>
      <p:bldP spid="78" grpId="1" animBg="1"/>
      <p:bldP spid="80" grpId="0" animBg="1"/>
      <p:bldP spid="80" grpId="1" animBg="1"/>
      <p:bldP spid="82" grpId="0" animBg="1"/>
      <p:bldP spid="82" grpId="1" animBg="1"/>
      <p:bldP spid="84" grpId="0" animBg="1"/>
      <p:bldP spid="85" grpId="0" animBg="1"/>
      <p:bldP spid="86" grpId="0" animBg="1"/>
      <p:bldP spid="87" grpId="0" animBg="1"/>
      <p:bldP spid="88" grpId="0" animBg="1"/>
      <p:bldP spid="89" grpId="0" animBg="1"/>
      <p:bldP spid="90" grpId="0" animBg="1"/>
      <p:bldP spid="91" grpId="0" animBg="1"/>
      <p:bldP spid="92" grpId="0"/>
      <p:bldP spid="92" grpId="1"/>
      <p:bldP spid="93" grpId="0"/>
      <p:bldP spid="93" grpId="1"/>
      <p:bldP spid="94" grpId="0"/>
      <p:bldP spid="94" grpId="1"/>
      <p:bldP spid="95" grpId="0"/>
      <p:bldP spid="95" grpId="1"/>
      <p:bldP spid="96" grpId="0"/>
      <p:bldP spid="96" grpId="1"/>
      <p:bldP spid="97" grpId="0"/>
      <p:bldP spid="97" grpId="1"/>
      <p:bldP spid="98" grpId="0"/>
      <p:bldP spid="98" grpId="1"/>
      <p:bldP spid="99" grpId="0"/>
      <p:bldP spid="9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to System Center 2019</a:t>
            </a:r>
          </a:p>
        </p:txBody>
      </p:sp>
      <p:sp>
        <p:nvSpPr>
          <p:cNvPr id="5" name="Content Placeholder 2"/>
          <p:cNvSpPr txBox="1">
            <a:spLocks/>
          </p:cNvSpPr>
          <p:nvPr/>
        </p:nvSpPr>
        <p:spPr>
          <a:xfrm>
            <a:off x="600835" y="1954304"/>
            <a:ext cx="3772705" cy="664797"/>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Long-Term Servicing Channel (LTSC) releases</a:t>
            </a:r>
          </a:p>
        </p:txBody>
      </p:sp>
      <p:sp>
        <p:nvSpPr>
          <p:cNvPr id="10" name="Content Placeholder 2"/>
          <p:cNvSpPr txBox="1">
            <a:spLocks/>
          </p:cNvSpPr>
          <p:nvPr/>
        </p:nvSpPr>
        <p:spPr>
          <a:xfrm>
            <a:off x="600835" y="4490584"/>
            <a:ext cx="3785599" cy="664797"/>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Semi-Annual Channel (SAC) releases</a:t>
            </a:r>
            <a:endParaRPr kumimoji="0" lang="en-US" sz="4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Light"/>
              <a:ea typeface="+mn-ea"/>
              <a:cs typeface="+mn-cs"/>
            </a:endParaRPr>
          </a:p>
        </p:txBody>
      </p:sp>
      <p:sp>
        <p:nvSpPr>
          <p:cNvPr id="33" name="Oval 32">
            <a:extLst>
              <a:ext uri="{FF2B5EF4-FFF2-40B4-BE49-F238E27FC236}">
                <a16:creationId xmlns:a16="http://schemas.microsoft.com/office/drawing/2014/main" id="{E69C9C50-93EC-4ED0-9CB0-27F3801E2D00}"/>
              </a:ext>
            </a:extLst>
          </p:cNvPr>
          <p:cNvSpPr/>
          <p:nvPr/>
        </p:nvSpPr>
        <p:spPr>
          <a:xfrm>
            <a:off x="4706966" y="2127297"/>
            <a:ext cx="313749" cy="313749"/>
          </a:xfrm>
          <a:prstGeom prst="ellipse">
            <a:avLst/>
          </a:prstGeom>
          <a:solidFill>
            <a:srgbClr val="FFFFFF"/>
          </a:solidFill>
          <a:ln w="31750" cap="flat" cmpd="sng" algn="ctr">
            <a:solidFill>
              <a:srgbClr val="00BCF2"/>
            </a:solid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87CCFE87-BB11-43E5-A240-18D2D0503FCE}"/>
              </a:ext>
            </a:extLst>
          </p:cNvPr>
          <p:cNvSpPr txBox="1"/>
          <p:nvPr/>
        </p:nvSpPr>
        <p:spPr>
          <a:xfrm>
            <a:off x="4550293" y="1713880"/>
            <a:ext cx="627095" cy="338554"/>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Semibold"/>
                <a:ea typeface="+mn-ea"/>
                <a:cs typeface="Segoe UI" panose="020B0502040204020203" pitchFamily="34" charset="0"/>
              </a:rPr>
              <a:t>2016</a:t>
            </a:r>
          </a:p>
        </p:txBody>
      </p:sp>
      <p:sp>
        <p:nvSpPr>
          <p:cNvPr id="44" name="TextBox 43">
            <a:extLst>
              <a:ext uri="{FF2B5EF4-FFF2-40B4-BE49-F238E27FC236}">
                <a16:creationId xmlns:a16="http://schemas.microsoft.com/office/drawing/2014/main" id="{49235161-F798-44DD-8E96-EA6BFD303AD0}"/>
              </a:ext>
            </a:extLst>
          </p:cNvPr>
          <p:cNvSpPr txBox="1"/>
          <p:nvPr/>
        </p:nvSpPr>
        <p:spPr>
          <a:xfrm>
            <a:off x="4153549" y="2540294"/>
            <a:ext cx="1420582" cy="313932"/>
          </a:xfrm>
          <a:prstGeom prst="rect">
            <a:avLst/>
          </a:prstGeom>
          <a:noFill/>
        </p:spPr>
        <p:txBody>
          <a:bodyPr wrap="none" rtlCol="0">
            <a:spAutoFit/>
          </a:body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October 2016</a:t>
            </a:r>
          </a:p>
        </p:txBody>
      </p:sp>
      <p:sp>
        <p:nvSpPr>
          <p:cNvPr id="35" name="Oval 34">
            <a:extLst>
              <a:ext uri="{FF2B5EF4-FFF2-40B4-BE49-F238E27FC236}">
                <a16:creationId xmlns:a16="http://schemas.microsoft.com/office/drawing/2014/main" id="{5D469A70-B76E-457A-B38F-ECA0B44E7E6E}"/>
              </a:ext>
            </a:extLst>
          </p:cNvPr>
          <p:cNvSpPr/>
          <p:nvPr/>
        </p:nvSpPr>
        <p:spPr>
          <a:xfrm>
            <a:off x="10796560" y="2127297"/>
            <a:ext cx="313749" cy="313749"/>
          </a:xfrm>
          <a:prstGeom prst="ellipse">
            <a:avLst/>
          </a:prstGeom>
          <a:solidFill>
            <a:srgbClr val="FFFFFF"/>
          </a:solidFill>
          <a:ln w="31750" cap="flat" cmpd="sng" algn="ctr">
            <a:solidFill>
              <a:srgbClr val="00BCF2"/>
            </a:solid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223CB0EC-3523-457B-B582-0FAA71884BD8}"/>
              </a:ext>
            </a:extLst>
          </p:cNvPr>
          <p:cNvSpPr txBox="1"/>
          <p:nvPr/>
        </p:nvSpPr>
        <p:spPr>
          <a:xfrm>
            <a:off x="10648703" y="1689496"/>
            <a:ext cx="609462" cy="338554"/>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Semibold"/>
                <a:ea typeface="+mn-ea"/>
                <a:cs typeface="Segoe UI" panose="020B0502040204020203" pitchFamily="34" charset="0"/>
              </a:rPr>
              <a:t>2019</a:t>
            </a:r>
          </a:p>
        </p:txBody>
      </p:sp>
      <p:sp>
        <p:nvSpPr>
          <p:cNvPr id="45" name="TextBox 44">
            <a:extLst>
              <a:ext uri="{FF2B5EF4-FFF2-40B4-BE49-F238E27FC236}">
                <a16:creationId xmlns:a16="http://schemas.microsoft.com/office/drawing/2014/main" id="{A375FDA0-53B2-4292-A7E1-88E136E18467}"/>
              </a:ext>
            </a:extLst>
          </p:cNvPr>
          <p:cNvSpPr txBox="1"/>
          <p:nvPr/>
        </p:nvSpPr>
        <p:spPr>
          <a:xfrm>
            <a:off x="10330507" y="2515910"/>
            <a:ext cx="1245854" cy="313932"/>
          </a:xfrm>
          <a:prstGeom prst="rect">
            <a:avLst/>
          </a:prstGeom>
          <a:noFill/>
        </p:spPr>
        <p:txBody>
          <a:bodyPr wrap="none" rtlCol="0">
            <a:spAutoFit/>
          </a:bodyPr>
          <a:lstStyle>
            <a:defPPr>
              <a:defRPr lang="en-US"/>
            </a:defPPr>
            <a:lvl1pPr>
              <a:lnSpc>
                <a:spcPct val="90000"/>
              </a:lnSpc>
              <a:spcBef>
                <a:spcPct val="20000"/>
              </a:spcBef>
              <a:buSzPct val="90000"/>
              <a:defRPr sz="1600">
                <a:gradFill>
                  <a:gsLst>
                    <a:gs pos="0">
                      <a:srgbClr val="0D0D0D"/>
                    </a:gs>
                    <a:gs pos="100000">
                      <a:srgbClr val="0D0D0D"/>
                    </a:gs>
                  </a:gsLst>
                </a:gradFill>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Q1 CY 2019</a:t>
            </a:r>
          </a:p>
        </p:txBody>
      </p:sp>
      <p:sp>
        <p:nvSpPr>
          <p:cNvPr id="47" name="Oval 46">
            <a:extLst>
              <a:ext uri="{FF2B5EF4-FFF2-40B4-BE49-F238E27FC236}">
                <a16:creationId xmlns:a16="http://schemas.microsoft.com/office/drawing/2014/main" id="{E15D7EA5-5E14-4BE5-A700-8C721B8EC847}"/>
              </a:ext>
            </a:extLst>
          </p:cNvPr>
          <p:cNvSpPr/>
          <p:nvPr/>
        </p:nvSpPr>
        <p:spPr>
          <a:xfrm>
            <a:off x="8776633" y="4676241"/>
            <a:ext cx="313749" cy="313749"/>
          </a:xfrm>
          <a:prstGeom prst="ellipse">
            <a:avLst/>
          </a:prstGeom>
          <a:solidFill>
            <a:srgbClr val="FFFFFF"/>
          </a:solidFill>
          <a:ln w="31750" cap="flat" cmpd="sng" algn="ctr">
            <a:solidFill>
              <a:srgbClr val="00BCF2"/>
            </a:solid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5444FF4E-CC16-4F23-AF76-C9A1E0F5A165}"/>
              </a:ext>
            </a:extLst>
          </p:cNvPr>
          <p:cNvSpPr txBox="1"/>
          <p:nvPr/>
        </p:nvSpPr>
        <p:spPr>
          <a:xfrm>
            <a:off x="8630379" y="4256587"/>
            <a:ext cx="606256" cy="338554"/>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Semibold"/>
                <a:ea typeface="+mn-ea"/>
                <a:cs typeface="Segoe UI" panose="020B0502040204020203" pitchFamily="34" charset="0"/>
              </a:rPr>
              <a:t>1807</a:t>
            </a:r>
          </a:p>
        </p:txBody>
      </p:sp>
      <p:sp>
        <p:nvSpPr>
          <p:cNvPr id="51" name="TextBox 50">
            <a:extLst>
              <a:ext uri="{FF2B5EF4-FFF2-40B4-BE49-F238E27FC236}">
                <a16:creationId xmlns:a16="http://schemas.microsoft.com/office/drawing/2014/main" id="{7811BEF1-2168-4F33-ACE2-11C3C80DD636}"/>
              </a:ext>
            </a:extLst>
          </p:cNvPr>
          <p:cNvSpPr txBox="1"/>
          <p:nvPr/>
        </p:nvSpPr>
        <p:spPr>
          <a:xfrm>
            <a:off x="8422791" y="5083001"/>
            <a:ext cx="1021433" cy="313932"/>
          </a:xfrm>
          <a:prstGeom prst="rect">
            <a:avLst/>
          </a:prstGeom>
          <a:noFill/>
        </p:spPr>
        <p:txBody>
          <a:bodyPr wrap="none" rtlCol="0">
            <a:spAutoFit/>
          </a:body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July 2018</a:t>
            </a:r>
          </a:p>
        </p:txBody>
      </p:sp>
      <p:sp>
        <p:nvSpPr>
          <p:cNvPr id="56" name="Oval 55">
            <a:extLst>
              <a:ext uri="{FF2B5EF4-FFF2-40B4-BE49-F238E27FC236}">
                <a16:creationId xmlns:a16="http://schemas.microsoft.com/office/drawing/2014/main" id="{9EE5E7A1-A23D-4CF8-8993-6802DEC4F703}"/>
              </a:ext>
            </a:extLst>
          </p:cNvPr>
          <p:cNvSpPr/>
          <p:nvPr/>
        </p:nvSpPr>
        <p:spPr>
          <a:xfrm>
            <a:off x="6742020" y="4676241"/>
            <a:ext cx="313749" cy="313749"/>
          </a:xfrm>
          <a:prstGeom prst="ellipse">
            <a:avLst/>
          </a:prstGeom>
          <a:solidFill>
            <a:srgbClr val="FFFFFF"/>
          </a:solidFill>
          <a:ln w="31750" cap="flat" cmpd="sng" algn="ctr">
            <a:solidFill>
              <a:srgbClr val="00BCF2"/>
            </a:solid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61F1F381-EF95-417E-A54E-735ADBB1F798}"/>
              </a:ext>
            </a:extLst>
          </p:cNvPr>
          <p:cNvSpPr txBox="1"/>
          <p:nvPr/>
        </p:nvSpPr>
        <p:spPr>
          <a:xfrm>
            <a:off x="6609392" y="4256587"/>
            <a:ext cx="579005" cy="338554"/>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Semibold"/>
                <a:ea typeface="+mn-ea"/>
                <a:cs typeface="Segoe UI" panose="020B0502040204020203" pitchFamily="34" charset="0"/>
              </a:rPr>
              <a:t>1801</a:t>
            </a:r>
          </a:p>
        </p:txBody>
      </p:sp>
      <p:sp>
        <p:nvSpPr>
          <p:cNvPr id="58" name="TextBox 57">
            <a:extLst>
              <a:ext uri="{FF2B5EF4-FFF2-40B4-BE49-F238E27FC236}">
                <a16:creationId xmlns:a16="http://schemas.microsoft.com/office/drawing/2014/main" id="{2A0C3236-200E-4278-BB65-BC7F75BEC6D1}"/>
              </a:ext>
            </a:extLst>
          </p:cNvPr>
          <p:cNvSpPr txBox="1"/>
          <p:nvPr/>
        </p:nvSpPr>
        <p:spPr>
          <a:xfrm>
            <a:off x="6157249" y="5083001"/>
            <a:ext cx="1483291" cy="313932"/>
          </a:xfrm>
          <a:prstGeom prst="rect">
            <a:avLst/>
          </a:prstGeom>
          <a:noFill/>
        </p:spPr>
        <p:txBody>
          <a:bodyPr wrap="none" rtlCol="0">
            <a:spAutoFit/>
          </a:body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February 2018</a:t>
            </a:r>
          </a:p>
        </p:txBody>
      </p:sp>
      <p:cxnSp>
        <p:nvCxnSpPr>
          <p:cNvPr id="13" name="Straight Arrow Connector 12">
            <a:extLst>
              <a:ext uri="{FF2B5EF4-FFF2-40B4-BE49-F238E27FC236}">
                <a16:creationId xmlns:a16="http://schemas.microsoft.com/office/drawing/2014/main" id="{7E048574-2884-43AE-B29C-B5561FFAECD1}"/>
              </a:ext>
            </a:extLst>
          </p:cNvPr>
          <p:cNvCxnSpPr>
            <a:cxnSpLocks/>
            <a:stCxn id="33" idx="6"/>
            <a:endCxn id="35" idx="2"/>
          </p:cNvCxnSpPr>
          <p:nvPr/>
        </p:nvCxnSpPr>
        <p:spPr>
          <a:xfrm>
            <a:off x="5020715" y="2284172"/>
            <a:ext cx="5775845" cy="0"/>
          </a:xfrm>
          <a:prstGeom prst="straightConnector1">
            <a:avLst/>
          </a:prstGeom>
          <a:ln w="19050">
            <a:solidFill>
              <a:schemeClr val="accent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964B427-C4AF-4455-BB3E-A4F7653A9BD9}"/>
              </a:ext>
            </a:extLst>
          </p:cNvPr>
          <p:cNvCxnSpPr>
            <a:cxnSpLocks/>
            <a:stCxn id="56" idx="6"/>
            <a:endCxn id="47" idx="2"/>
          </p:cNvCxnSpPr>
          <p:nvPr/>
        </p:nvCxnSpPr>
        <p:spPr>
          <a:xfrm>
            <a:off x="7055769" y="4833116"/>
            <a:ext cx="1720864" cy="0"/>
          </a:xfrm>
          <a:prstGeom prst="straightConnector1">
            <a:avLst/>
          </a:prstGeom>
          <a:ln w="19050">
            <a:solidFill>
              <a:schemeClr val="accent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B54D6E0-1354-4D70-8501-01F04B18B4EA}"/>
              </a:ext>
            </a:extLst>
          </p:cNvPr>
          <p:cNvCxnSpPr>
            <a:cxnSpLocks/>
            <a:stCxn id="47" idx="6"/>
          </p:cNvCxnSpPr>
          <p:nvPr/>
        </p:nvCxnSpPr>
        <p:spPr>
          <a:xfrm flipV="1">
            <a:off x="9090382" y="2854226"/>
            <a:ext cx="1706178" cy="1978890"/>
          </a:xfrm>
          <a:prstGeom prst="straightConnector1">
            <a:avLst/>
          </a:prstGeom>
          <a:ln w="19050">
            <a:solidFill>
              <a:schemeClr val="accent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27615B1-B8F8-4F8F-851F-17747C01C9F4}"/>
              </a:ext>
            </a:extLst>
          </p:cNvPr>
          <p:cNvCxnSpPr>
            <a:cxnSpLocks/>
            <a:stCxn id="44" idx="2"/>
            <a:endCxn id="56" idx="2"/>
          </p:cNvCxnSpPr>
          <p:nvPr/>
        </p:nvCxnSpPr>
        <p:spPr>
          <a:xfrm>
            <a:off x="4863840" y="2854226"/>
            <a:ext cx="1878180" cy="1978890"/>
          </a:xfrm>
          <a:prstGeom prst="straightConnector1">
            <a:avLst/>
          </a:prstGeom>
          <a:ln w="19050">
            <a:solidFill>
              <a:schemeClr val="accent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96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500"/>
                                        <p:tgtEl>
                                          <p:spTgt spid="50"/>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61597-31A5-44A2-8B01-A7F7726AAB3E}"/>
              </a:ext>
            </a:extLst>
          </p:cNvPr>
          <p:cNvSpPr>
            <a:spLocks noGrp="1"/>
          </p:cNvSpPr>
          <p:nvPr>
            <p:ph type="title"/>
          </p:nvPr>
        </p:nvSpPr>
        <p:spPr/>
        <p:txBody>
          <a:bodyPr/>
          <a:lstStyle/>
          <a:p>
            <a:r>
              <a:rPr lang="en-US"/>
              <a:t>Virtual Machine Manager</a:t>
            </a:r>
            <a:endParaRPr lang="en-US" dirty="0"/>
          </a:p>
        </p:txBody>
      </p:sp>
    </p:spTree>
    <p:extLst>
      <p:ext uri="{BB962C8B-B14F-4D97-AF65-F5344CB8AC3E}">
        <p14:creationId xmlns:p14="http://schemas.microsoft.com/office/powerpoint/2010/main" val="180512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5">
            <a:extLst>
              <a:ext uri="{FF2B5EF4-FFF2-40B4-BE49-F238E27FC236}">
                <a16:creationId xmlns:a16="http://schemas.microsoft.com/office/drawing/2014/main" id="{74DCD3A2-2137-495D-807A-992096CB4731}"/>
              </a:ext>
            </a:extLst>
          </p:cNvPr>
          <p:cNvSpPr>
            <a:spLocks noChangeAspect="1"/>
          </p:cNvSpPr>
          <p:nvPr/>
        </p:nvSpPr>
        <p:spPr bwMode="auto">
          <a:xfrm>
            <a:off x="-1" y="1423241"/>
            <a:ext cx="6677025" cy="4837176"/>
          </a:xfrm>
          <a:custGeom>
            <a:avLst/>
            <a:gdLst>
              <a:gd name="T0" fmla="*/ 0 w 4280"/>
              <a:gd name="T1" fmla="*/ 0 h 3174"/>
              <a:gd name="T2" fmla="*/ 3794 w 4280"/>
              <a:gd name="T3" fmla="*/ 0 h 3174"/>
              <a:gd name="T4" fmla="*/ 4280 w 4280"/>
              <a:gd name="T5" fmla="*/ 1587 h 3174"/>
              <a:gd name="T6" fmla="*/ 3794 w 4280"/>
              <a:gd name="T7" fmla="*/ 3174 h 3174"/>
              <a:gd name="T8" fmla="*/ 0 w 4280"/>
              <a:gd name="T9" fmla="*/ 3174 h 3174"/>
            </a:gdLst>
            <a:ahLst/>
            <a:cxnLst>
              <a:cxn ang="0">
                <a:pos x="T0" y="T1"/>
              </a:cxn>
              <a:cxn ang="0">
                <a:pos x="T2" y="T3"/>
              </a:cxn>
              <a:cxn ang="0">
                <a:pos x="T4" y="T5"/>
              </a:cxn>
              <a:cxn ang="0">
                <a:pos x="T6" y="T7"/>
              </a:cxn>
              <a:cxn ang="0">
                <a:pos x="T8" y="T9"/>
              </a:cxn>
            </a:cxnLst>
            <a:rect l="0" t="0" r="r" b="b"/>
            <a:pathLst>
              <a:path w="4280" h="3174">
                <a:moveTo>
                  <a:pt x="0" y="0"/>
                </a:moveTo>
                <a:lnTo>
                  <a:pt x="3794" y="0"/>
                </a:lnTo>
                <a:lnTo>
                  <a:pt x="4280" y="1587"/>
                </a:lnTo>
                <a:lnTo>
                  <a:pt x="3794" y="3174"/>
                </a:lnTo>
                <a:lnTo>
                  <a:pt x="0" y="3174"/>
                </a:lnTo>
              </a:path>
            </a:pathLst>
          </a:custGeom>
          <a:solidFill>
            <a:schemeClr val="bg1">
              <a:lumMod val="95000"/>
            </a:schemeClr>
          </a:solidFill>
          <a:ln w="1905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a:t>VMM 2019</a:t>
            </a:r>
          </a:p>
        </p:txBody>
      </p:sp>
      <p:sp>
        <p:nvSpPr>
          <p:cNvPr id="18" name="TextBox 17"/>
          <p:cNvSpPr txBox="1"/>
          <p:nvPr/>
        </p:nvSpPr>
        <p:spPr>
          <a:xfrm>
            <a:off x="2082560" y="5459059"/>
            <a:ext cx="2049920" cy="3323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400" b="1" i="0" u="none" strike="noStrike" kern="0" cap="none" spc="-5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SDDC</a:t>
            </a:r>
            <a:endParaRPr kumimoji="0" lang="en-US" sz="2400" b="1" i="0" u="none" strike="noStrike" kern="0" cap="none" spc="-50" normalizeH="0" baseline="-2500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sp>
        <p:nvSpPr>
          <p:cNvPr id="21" name="TextBox 20"/>
          <p:cNvSpPr txBox="1"/>
          <p:nvPr/>
        </p:nvSpPr>
        <p:spPr>
          <a:xfrm>
            <a:off x="1441531" y="1782275"/>
            <a:ext cx="3301967" cy="602857"/>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353" b="0" i="0" u="none" strike="noStrike" kern="0" cap="none" spc="-50" normalizeH="0" baseline="0" noProof="0" dirty="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Virtual Machine Manager</a:t>
            </a:r>
            <a:br>
              <a:rPr kumimoji="0" lang="en-US" sz="2353" b="1" i="0" u="none" strike="noStrike" kern="0" cap="none" spc="-5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br>
            <a:r>
              <a:rPr kumimoji="0" lang="en-US" sz="2000" b="0" i="0" u="none" strike="noStrike" kern="0" cap="none" spc="-5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VM and cloud management</a:t>
            </a:r>
            <a:endParaRPr kumimoji="0" lang="en-US" sz="2353" b="1" i="0" u="none" strike="noStrike" kern="0" cap="none" spc="-50" normalizeH="0" baseline="-25000" noProof="0" dirty="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0" name="TextBox 29"/>
          <p:cNvSpPr txBox="1"/>
          <p:nvPr/>
        </p:nvSpPr>
        <p:spPr>
          <a:xfrm>
            <a:off x="7816169" y="1505025"/>
            <a:ext cx="3790614" cy="800219"/>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gradFill>
                  <a:gsLst>
                    <a:gs pos="1250">
                      <a:srgbClr val="0078D4"/>
                    </a:gs>
                    <a:gs pos="100000">
                      <a:srgbClr val="0078D4"/>
                    </a:gs>
                  </a:gsLst>
                  <a:lin ang="5400000" scaled="0"/>
                </a:gradFill>
                <a:effectLst/>
                <a:uLnTx/>
                <a:uFillTx/>
                <a:latin typeface="Segoe UI"/>
                <a:ea typeface="+mn-ea"/>
                <a:cs typeface="Segoe UI" pitchFamily="34" charset="0"/>
              </a:rPr>
              <a:t>Compute</a:t>
            </a:r>
          </a:p>
          <a:p>
            <a:pPr marL="0" marR="0" lvl="0" indent="0" algn="l" defTabSz="914188"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Support V2V migration from VMWare 6.5, Nested Virtualization</a:t>
            </a:r>
          </a:p>
        </p:txBody>
      </p:sp>
      <p:sp>
        <p:nvSpPr>
          <p:cNvPr id="41" name="Freeform 41">
            <a:extLst>
              <a:ext uri="{FF2B5EF4-FFF2-40B4-BE49-F238E27FC236}">
                <a16:creationId xmlns:a16="http://schemas.microsoft.com/office/drawing/2014/main" id="{CE961B84-6171-45FB-8DF6-58E5D3FD2D9F}"/>
              </a:ext>
            </a:extLst>
          </p:cNvPr>
          <p:cNvSpPr>
            <a:spLocks noChangeAspect="1"/>
          </p:cNvSpPr>
          <p:nvPr/>
        </p:nvSpPr>
        <p:spPr bwMode="black">
          <a:xfrm>
            <a:off x="6849093" y="4001609"/>
            <a:ext cx="662022" cy="685800"/>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43" name="Graphic 42">
            <a:extLst>
              <a:ext uri="{FF2B5EF4-FFF2-40B4-BE49-F238E27FC236}">
                <a16:creationId xmlns:a16="http://schemas.microsoft.com/office/drawing/2014/main" id="{192538CA-9C57-4622-85E4-E309053B2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5179" y="1439124"/>
            <a:ext cx="669851" cy="685800"/>
          </a:xfrm>
          <a:prstGeom prst="rect">
            <a:avLst/>
          </a:prstGeom>
        </p:spPr>
      </p:pic>
      <p:pic>
        <p:nvPicPr>
          <p:cNvPr id="44" name="Graphic 43">
            <a:extLst>
              <a:ext uri="{FF2B5EF4-FFF2-40B4-BE49-F238E27FC236}">
                <a16:creationId xmlns:a16="http://schemas.microsoft.com/office/drawing/2014/main" id="{7C0E7475-6A6A-4367-8FAF-49DA2A2A80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6358" y="5344407"/>
            <a:ext cx="507492" cy="685800"/>
          </a:xfrm>
          <a:prstGeom prst="rect">
            <a:avLst/>
          </a:prstGeom>
        </p:spPr>
      </p:pic>
      <p:pic>
        <p:nvPicPr>
          <p:cNvPr id="45" name="Graphic 44">
            <a:extLst>
              <a:ext uri="{FF2B5EF4-FFF2-40B4-BE49-F238E27FC236}">
                <a16:creationId xmlns:a16="http://schemas.microsoft.com/office/drawing/2014/main" id="{5133CC88-4921-4DC8-A2BE-64E303C75B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37204" y="2594066"/>
            <a:ext cx="685800" cy="569068"/>
          </a:xfrm>
          <a:prstGeom prst="rect">
            <a:avLst/>
          </a:prstGeom>
        </p:spPr>
      </p:pic>
      <p:sp>
        <p:nvSpPr>
          <p:cNvPr id="46" name="TextBox 45">
            <a:extLst>
              <a:ext uri="{FF2B5EF4-FFF2-40B4-BE49-F238E27FC236}">
                <a16:creationId xmlns:a16="http://schemas.microsoft.com/office/drawing/2014/main" id="{7593306B-E277-47EE-9325-50ADD18D64DB}"/>
              </a:ext>
            </a:extLst>
          </p:cNvPr>
          <p:cNvSpPr txBox="1"/>
          <p:nvPr/>
        </p:nvSpPr>
        <p:spPr>
          <a:xfrm>
            <a:off x="7816169" y="2478491"/>
            <a:ext cx="3790614" cy="800219"/>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gradFill>
                  <a:gsLst>
                    <a:gs pos="1250">
                      <a:srgbClr val="0078D4"/>
                    </a:gs>
                    <a:gs pos="100000">
                      <a:srgbClr val="0078D4"/>
                    </a:gs>
                  </a:gsLst>
                  <a:lin ang="5400000" scaled="0"/>
                </a:gradFill>
                <a:effectLst/>
                <a:uLnTx/>
                <a:uFillTx/>
                <a:latin typeface="Segoe UI"/>
                <a:ea typeface="+mn-ea"/>
                <a:cs typeface="Segoe UI" pitchFamily="34" charset="0"/>
              </a:rPr>
              <a:t>Storage</a:t>
            </a:r>
          </a:p>
          <a:p>
            <a:pPr marL="0" marR="0" lvl="0" indent="0" algn="l" defTabSz="914188"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Upgrade and patching of S2D clusters, Storage Optimization, Storage Health </a:t>
            </a:r>
          </a:p>
        </p:txBody>
      </p:sp>
      <p:sp>
        <p:nvSpPr>
          <p:cNvPr id="47" name="TextBox 46">
            <a:extLst>
              <a:ext uri="{FF2B5EF4-FFF2-40B4-BE49-F238E27FC236}">
                <a16:creationId xmlns:a16="http://schemas.microsoft.com/office/drawing/2014/main" id="{DF3C58CE-EBFF-451C-93F8-D6B5F3791600}"/>
              </a:ext>
            </a:extLst>
          </p:cNvPr>
          <p:cNvSpPr txBox="1"/>
          <p:nvPr/>
        </p:nvSpPr>
        <p:spPr>
          <a:xfrm>
            <a:off x="7816169" y="3698178"/>
            <a:ext cx="3790614" cy="1292662"/>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gradFill>
                  <a:gsLst>
                    <a:gs pos="1250">
                      <a:srgbClr val="0078D4"/>
                    </a:gs>
                    <a:gs pos="100000">
                      <a:srgbClr val="0078D4"/>
                    </a:gs>
                  </a:gsLst>
                  <a:lin ang="5400000" scaled="0"/>
                </a:gradFill>
                <a:effectLst/>
                <a:uLnTx/>
                <a:uFillTx/>
                <a:latin typeface="Segoe UI"/>
                <a:ea typeface="+mn-ea"/>
                <a:cs typeface="Segoe UI" pitchFamily="34" charset="0"/>
              </a:rPr>
              <a:t>Networking</a:t>
            </a:r>
          </a:p>
          <a:p>
            <a:pPr marL="0" marR="0" lvl="0" indent="0" algn="l" defTabSz="914188"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Physical network (L2) info for </a:t>
            </a:r>
            <a:b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Hyper-V hosts, L3 gateway support, encrypted networks, floating IP for guest clusters</a:t>
            </a:r>
          </a:p>
        </p:txBody>
      </p:sp>
      <p:sp>
        <p:nvSpPr>
          <p:cNvPr id="48" name="TextBox 47">
            <a:extLst>
              <a:ext uri="{FF2B5EF4-FFF2-40B4-BE49-F238E27FC236}">
                <a16:creationId xmlns:a16="http://schemas.microsoft.com/office/drawing/2014/main" id="{099F7891-BE37-4BF0-B5B3-4215752696FA}"/>
              </a:ext>
            </a:extLst>
          </p:cNvPr>
          <p:cNvSpPr txBox="1"/>
          <p:nvPr/>
        </p:nvSpPr>
        <p:spPr>
          <a:xfrm>
            <a:off x="7816169" y="5410308"/>
            <a:ext cx="3790614" cy="553998"/>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gradFill>
                  <a:gsLst>
                    <a:gs pos="1250">
                      <a:srgbClr val="0078D4"/>
                    </a:gs>
                    <a:gs pos="100000">
                      <a:srgbClr val="0078D4"/>
                    </a:gs>
                  </a:gsLst>
                  <a:lin ang="5400000" scaled="0"/>
                </a:gradFill>
                <a:effectLst/>
                <a:uLnTx/>
                <a:uFillTx/>
                <a:latin typeface="Segoe UI"/>
                <a:ea typeface="+mn-ea"/>
                <a:cs typeface="Segoe UI" pitchFamily="34" charset="0"/>
              </a:rPr>
              <a:t>Security</a:t>
            </a:r>
          </a:p>
          <a:p>
            <a:pPr marL="0" marR="0" lvl="0" indent="0" algn="l" defTabSz="914188"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New VM administrator role</a:t>
            </a:r>
          </a:p>
        </p:txBody>
      </p:sp>
      <p:sp>
        <p:nvSpPr>
          <p:cNvPr id="25" name="Rectangle 24">
            <a:extLst>
              <a:ext uri="{FF2B5EF4-FFF2-40B4-BE49-F238E27FC236}">
                <a16:creationId xmlns:a16="http://schemas.microsoft.com/office/drawing/2014/main" id="{FD2017E9-58EC-4CED-B4EA-156CD4EA7CB5}"/>
              </a:ext>
            </a:extLst>
          </p:cNvPr>
          <p:cNvSpPr/>
          <p:nvPr/>
        </p:nvSpPr>
        <p:spPr bwMode="auto">
          <a:xfrm>
            <a:off x="13112296" y="2393235"/>
            <a:ext cx="292058" cy="3916966"/>
          </a:xfrm>
          <a:prstGeom prst="rect">
            <a:avLst/>
          </a:prstGeom>
          <a:noFill/>
          <a:ln w="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53" name="Graphic 52">
            <a:extLst>
              <a:ext uri="{FF2B5EF4-FFF2-40B4-BE49-F238E27FC236}">
                <a16:creationId xmlns:a16="http://schemas.microsoft.com/office/drawing/2014/main" id="{1919F9E5-578E-4376-9A48-4430063F7F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24082" y="2636958"/>
            <a:ext cx="1280160" cy="1005840"/>
          </a:xfrm>
          <a:prstGeom prst="rect">
            <a:avLst/>
          </a:prstGeom>
        </p:spPr>
      </p:pic>
      <p:pic>
        <p:nvPicPr>
          <p:cNvPr id="56" name="Graphic 55">
            <a:extLst>
              <a:ext uri="{FF2B5EF4-FFF2-40B4-BE49-F238E27FC236}">
                <a16:creationId xmlns:a16="http://schemas.microsoft.com/office/drawing/2014/main" id="{DABFD0C7-7E62-4DDC-B9F4-BD0DE786C61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94807" y="4260323"/>
            <a:ext cx="1188720" cy="990600"/>
          </a:xfrm>
          <a:prstGeom prst="rect">
            <a:avLst/>
          </a:prstGeom>
        </p:spPr>
      </p:pic>
      <p:pic>
        <p:nvPicPr>
          <p:cNvPr id="57" name="Graphic 56">
            <a:extLst>
              <a:ext uri="{FF2B5EF4-FFF2-40B4-BE49-F238E27FC236}">
                <a16:creationId xmlns:a16="http://schemas.microsoft.com/office/drawing/2014/main" id="{65A7D854-DF73-47AD-8166-30031F86E9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52959" y="4260323"/>
            <a:ext cx="1188720" cy="990600"/>
          </a:xfrm>
          <a:prstGeom prst="rect">
            <a:avLst/>
          </a:prstGeom>
        </p:spPr>
      </p:pic>
      <p:pic>
        <p:nvPicPr>
          <p:cNvPr id="58" name="Graphic 57">
            <a:extLst>
              <a:ext uri="{FF2B5EF4-FFF2-40B4-BE49-F238E27FC236}">
                <a16:creationId xmlns:a16="http://schemas.microsoft.com/office/drawing/2014/main" id="{7FA6EAFE-1E6E-4A9A-91B4-239A1072E6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1112" y="4260323"/>
            <a:ext cx="1188720" cy="990600"/>
          </a:xfrm>
          <a:prstGeom prst="rect">
            <a:avLst/>
          </a:prstGeom>
        </p:spPr>
      </p:pic>
      <p:sp>
        <p:nvSpPr>
          <p:cNvPr id="64" name="Freeform 6">
            <a:extLst>
              <a:ext uri="{FF2B5EF4-FFF2-40B4-BE49-F238E27FC236}">
                <a16:creationId xmlns:a16="http://schemas.microsoft.com/office/drawing/2014/main" id="{CA29F700-DB2E-42EA-9BDC-548104D4B33F}"/>
              </a:ext>
            </a:extLst>
          </p:cNvPr>
          <p:cNvSpPr>
            <a:spLocks/>
          </p:cNvSpPr>
          <p:nvPr/>
        </p:nvSpPr>
        <p:spPr bwMode="auto">
          <a:xfrm>
            <a:off x="809634" y="3989875"/>
            <a:ext cx="4705388" cy="505925"/>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66" name="Straight Connector 65">
            <a:extLst>
              <a:ext uri="{FF2B5EF4-FFF2-40B4-BE49-F238E27FC236}">
                <a16:creationId xmlns:a16="http://schemas.microsoft.com/office/drawing/2014/main" id="{E685251E-368A-4176-966C-7E4DCFAF3EFD}"/>
              </a:ext>
            </a:extLst>
          </p:cNvPr>
          <p:cNvCxnSpPr>
            <a:cxnSpLocks/>
            <a:stCxn id="53" idx="2"/>
          </p:cNvCxnSpPr>
          <p:nvPr/>
        </p:nvCxnSpPr>
        <p:spPr>
          <a:xfrm>
            <a:off x="3164162" y="3642798"/>
            <a:ext cx="0" cy="34707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1604954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35" presetClass="path" presetSubtype="0" decel="100000" fill="hold" grpId="1" nodeType="withEffect">
                                  <p:stCondLst>
                                    <p:cond delay="0"/>
                                  </p:stCondLst>
                                  <p:childTnLst>
                                    <p:animMotion origin="layout" path="M 1.38778E-17 -1.48148E-6 L -0.00729 -1.48148E-6 " pathEditMode="relative" rAng="0" ptsTypes="AA">
                                      <p:cBhvr>
                                        <p:cTn id="9" dur="500" spd="-100000" fill="hold"/>
                                        <p:tgtEl>
                                          <p:spTgt spid="63"/>
                                        </p:tgtEl>
                                        <p:attrNameLst>
                                          <p:attrName>ppt_x</p:attrName>
                                          <p:attrName>ppt_y</p:attrName>
                                        </p:attrNameLst>
                                      </p:cBhvr>
                                      <p:rCtr x="-365" y="0"/>
                                    </p:animMotion>
                                  </p:childTnLst>
                                </p:cTn>
                              </p:par>
                              <p:par>
                                <p:cTn id="10" presetID="10" presetClass="entr" presetSubtype="0" fill="hold" nodeType="withEffect">
                                  <p:stCondLst>
                                    <p:cond delay="40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35" presetClass="path" presetSubtype="0" decel="100000" fill="hold" nodeType="withEffect">
                                  <p:stCondLst>
                                    <p:cond delay="400"/>
                                  </p:stCondLst>
                                  <p:childTnLst>
                                    <p:animMotion origin="layout" path="M 1.38778E-17 -3.7037E-6 L 1.38778E-17 0.01505 " pathEditMode="relative" rAng="0" ptsTypes="AA">
                                      <p:cBhvr>
                                        <p:cTn id="14" dur="500" spd="-100000" fill="hold"/>
                                        <p:tgtEl>
                                          <p:spTgt spid="43"/>
                                        </p:tgtEl>
                                        <p:attrNameLst>
                                          <p:attrName>ppt_x</p:attrName>
                                          <p:attrName>ppt_y</p:attrName>
                                        </p:attrNameLst>
                                      </p:cBhvr>
                                      <p:rCtr x="0" y="741"/>
                                    </p:animMotion>
                                  </p:childTnLst>
                                </p:cTn>
                              </p:par>
                              <p:par>
                                <p:cTn id="15" presetID="10" presetClass="entr" presetSubtype="0" fill="hold" grpId="0"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grpId="1" nodeType="withEffect">
                                  <p:stCondLst>
                                    <p:cond delay="400"/>
                                  </p:stCondLst>
                                  <p:childTnLst>
                                    <p:animMotion origin="layout" path="M -4.375E-6 2.22222E-6 L 0.00769 2.22222E-6 " pathEditMode="relative" rAng="0" ptsTypes="AA">
                                      <p:cBhvr>
                                        <p:cTn id="19" dur="500" spd="-100000" fill="hold"/>
                                        <p:tgtEl>
                                          <p:spTgt spid="30"/>
                                        </p:tgtEl>
                                        <p:attrNameLst>
                                          <p:attrName>ppt_x</p:attrName>
                                          <p:attrName>ppt_y</p:attrName>
                                        </p:attrNameLst>
                                      </p:cBhvr>
                                      <p:rCtr x="378"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35" presetClass="path" presetSubtype="0" decel="100000" fill="hold" nodeType="withEffect">
                                  <p:stCondLst>
                                    <p:cond delay="0"/>
                                  </p:stCondLst>
                                  <p:childTnLst>
                                    <p:animMotion origin="layout" path="M 1.38778E-17 -3.7037E-6 L 1.38778E-17 0.01505 " pathEditMode="relative" rAng="0" ptsTypes="AA">
                                      <p:cBhvr>
                                        <p:cTn id="26" dur="500" spd="-100000" fill="hold"/>
                                        <p:tgtEl>
                                          <p:spTgt spid="45"/>
                                        </p:tgtEl>
                                        <p:attrNameLst>
                                          <p:attrName>ppt_x</p:attrName>
                                          <p:attrName>ppt_y</p:attrName>
                                        </p:attrNameLst>
                                      </p:cBhvr>
                                      <p:rCtr x="0" y="741"/>
                                    </p:animMotion>
                                  </p:childTnLst>
                                </p:cTn>
                              </p:par>
                              <p:par>
                                <p:cTn id="27" presetID="10"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35" presetClass="path" presetSubtype="0" decel="100000" fill="hold" grpId="1" nodeType="withEffect">
                                  <p:stCondLst>
                                    <p:cond delay="0"/>
                                  </p:stCondLst>
                                  <p:childTnLst>
                                    <p:animMotion origin="layout" path="M 2.77556E-17 -1.48148E-6 L 0.00768 -1.48148E-6 " pathEditMode="relative" rAng="0" ptsTypes="AA">
                                      <p:cBhvr>
                                        <p:cTn id="31" dur="500" spd="-100000" fill="hold"/>
                                        <p:tgtEl>
                                          <p:spTgt spid="46"/>
                                        </p:tgtEl>
                                        <p:attrNameLst>
                                          <p:attrName>ppt_x</p:attrName>
                                          <p:attrName>ppt_y</p:attrName>
                                        </p:attrNameLst>
                                      </p:cBhvr>
                                      <p:rCtr x="378" y="0"/>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35" presetClass="path" presetSubtype="0" decel="100000" fill="hold" grpId="1" nodeType="withEffect">
                                  <p:stCondLst>
                                    <p:cond delay="0"/>
                                  </p:stCondLst>
                                  <p:childTnLst>
                                    <p:animMotion origin="layout" path="M 1.38778E-17 -3.7037E-6 L 1.38778E-17 0.01505 " pathEditMode="relative" rAng="0" ptsTypes="AA">
                                      <p:cBhvr>
                                        <p:cTn id="38" dur="500" spd="-100000" fill="hold"/>
                                        <p:tgtEl>
                                          <p:spTgt spid="41"/>
                                        </p:tgtEl>
                                        <p:attrNameLst>
                                          <p:attrName>ppt_x</p:attrName>
                                          <p:attrName>ppt_y</p:attrName>
                                        </p:attrNameLst>
                                      </p:cBhvr>
                                      <p:rCtr x="0" y="741"/>
                                    </p:animMotion>
                                  </p:childTnLst>
                                </p:cTn>
                              </p:par>
                              <p:par>
                                <p:cTn id="39" presetID="10"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par>
                                <p:cTn id="42" presetID="35" presetClass="path" presetSubtype="0" decel="100000" fill="hold" grpId="1" nodeType="withEffect">
                                  <p:stCondLst>
                                    <p:cond delay="0"/>
                                  </p:stCondLst>
                                  <p:childTnLst>
                                    <p:animMotion origin="layout" path="M 2.77556E-17 -1.48148E-6 L 0.00768 -1.48148E-6 " pathEditMode="relative" rAng="0" ptsTypes="AA">
                                      <p:cBhvr>
                                        <p:cTn id="43" dur="500" spd="-100000" fill="hold"/>
                                        <p:tgtEl>
                                          <p:spTgt spid="47"/>
                                        </p:tgtEl>
                                        <p:attrNameLst>
                                          <p:attrName>ppt_x</p:attrName>
                                          <p:attrName>ppt_y</p:attrName>
                                        </p:attrNameLst>
                                      </p:cBhvr>
                                      <p:rCtr x="378" y="0"/>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35" presetClass="path" presetSubtype="0" decel="100000" fill="hold" nodeType="withEffect">
                                  <p:stCondLst>
                                    <p:cond delay="0"/>
                                  </p:stCondLst>
                                  <p:childTnLst>
                                    <p:animMotion origin="layout" path="M 1.38778E-17 -3.7037E-6 L 1.38778E-17 0.01505 " pathEditMode="relative" rAng="0" ptsTypes="AA">
                                      <p:cBhvr>
                                        <p:cTn id="50" dur="500" spd="-100000" fill="hold"/>
                                        <p:tgtEl>
                                          <p:spTgt spid="44"/>
                                        </p:tgtEl>
                                        <p:attrNameLst>
                                          <p:attrName>ppt_x</p:attrName>
                                          <p:attrName>ppt_y</p:attrName>
                                        </p:attrNameLst>
                                      </p:cBhvr>
                                      <p:rCtr x="0" y="741"/>
                                    </p:animMotion>
                                  </p:childTnLst>
                                </p:cTn>
                              </p:par>
                              <p:par>
                                <p:cTn id="51" presetID="10"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35" presetClass="path" presetSubtype="0" decel="100000" fill="hold" grpId="1" nodeType="withEffect">
                                  <p:stCondLst>
                                    <p:cond delay="0"/>
                                  </p:stCondLst>
                                  <p:childTnLst>
                                    <p:animMotion origin="layout" path="M 2.77556E-17 -1.48148E-6 L 0.00768 -1.48148E-6 " pathEditMode="relative" rAng="0" ptsTypes="AA">
                                      <p:cBhvr>
                                        <p:cTn id="55" dur="500" spd="-100000" fill="hold"/>
                                        <p:tgtEl>
                                          <p:spTgt spid="48"/>
                                        </p:tgtEl>
                                        <p:attrNameLst>
                                          <p:attrName>ppt_x</p:attrName>
                                          <p:attrName>ppt_y</p:attrName>
                                        </p:attrNameLst>
                                      </p:cBhvr>
                                      <p:rCtr x="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30" grpId="0"/>
      <p:bldP spid="30" grpId="1"/>
      <p:bldP spid="41" grpId="0" animBg="1"/>
      <p:bldP spid="41" grpId="1" animBg="1"/>
      <p:bldP spid="46" grpId="0"/>
      <p:bldP spid="46" grpId="1"/>
      <p:bldP spid="47" grpId="0"/>
      <p:bldP spid="47" grpId="1"/>
      <p:bldP spid="48" grpId="0"/>
      <p:bldP spid="4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1BB08B-2C22-47C6-A92B-A0FE7CA4DE56}"/>
              </a:ext>
            </a:extLst>
          </p:cNvPr>
          <p:cNvSpPr>
            <a:spLocks noGrp="1"/>
          </p:cNvSpPr>
          <p:nvPr>
            <p:ph type="title"/>
          </p:nvPr>
        </p:nvSpPr>
        <p:spPr/>
        <p:txBody>
          <a:bodyPr/>
          <a:lstStyle/>
          <a:p>
            <a:r>
              <a:rPr lang="en-US"/>
              <a:t>Storage optimization</a:t>
            </a:r>
            <a:endParaRPr lang="en-US" dirty="0"/>
          </a:p>
        </p:txBody>
      </p:sp>
    </p:spTree>
    <p:extLst>
      <p:ext uri="{BB962C8B-B14F-4D97-AF65-F5344CB8AC3E}">
        <p14:creationId xmlns:p14="http://schemas.microsoft.com/office/powerpoint/2010/main" val="311668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5485F-9CD7-44C0-B932-BFF049B71E07}"/>
              </a:ext>
            </a:extLst>
          </p:cNvPr>
          <p:cNvSpPr>
            <a:spLocks noGrp="1"/>
          </p:cNvSpPr>
          <p:nvPr>
            <p:ph type="title"/>
          </p:nvPr>
        </p:nvSpPr>
        <p:spPr/>
        <p:txBody>
          <a:bodyPr/>
          <a:lstStyle/>
          <a:p>
            <a:r>
              <a:rPr lang="en-US" dirty="0"/>
              <a:t>CSVs run out of space...</a:t>
            </a:r>
          </a:p>
        </p:txBody>
      </p:sp>
      <p:pic>
        <p:nvPicPr>
          <p:cNvPr id="6" name="Graphic 5">
            <a:extLst>
              <a:ext uri="{FF2B5EF4-FFF2-40B4-BE49-F238E27FC236}">
                <a16:creationId xmlns:a16="http://schemas.microsoft.com/office/drawing/2014/main" id="{E54994FC-D2B0-4488-97DB-6D543E29CC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0470" y="1428750"/>
            <a:ext cx="814144" cy="1005840"/>
          </a:xfrm>
          <a:prstGeom prst="rect">
            <a:avLst/>
          </a:prstGeom>
        </p:spPr>
      </p:pic>
      <p:sp>
        <p:nvSpPr>
          <p:cNvPr id="57" name="Freeform 6">
            <a:extLst>
              <a:ext uri="{FF2B5EF4-FFF2-40B4-BE49-F238E27FC236}">
                <a16:creationId xmlns:a16="http://schemas.microsoft.com/office/drawing/2014/main" id="{43ADBD31-AE7A-4D0F-B649-43A2B0ECC0C2}"/>
              </a:ext>
            </a:extLst>
          </p:cNvPr>
          <p:cNvSpPr>
            <a:spLocks/>
          </p:cNvSpPr>
          <p:nvPr/>
        </p:nvSpPr>
        <p:spPr bwMode="auto">
          <a:xfrm>
            <a:off x="3103252" y="2641550"/>
            <a:ext cx="7863694" cy="505925"/>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 name="TextBox 6">
            <a:extLst>
              <a:ext uri="{FF2B5EF4-FFF2-40B4-BE49-F238E27FC236}">
                <a16:creationId xmlns:a16="http://schemas.microsoft.com/office/drawing/2014/main" id="{63BA823F-CADC-466A-BD4B-C0756CA477B1}"/>
              </a:ext>
            </a:extLst>
          </p:cNvPr>
          <p:cNvSpPr txBox="1"/>
          <p:nvPr/>
        </p:nvSpPr>
        <p:spPr>
          <a:xfrm>
            <a:off x="7484614" y="1736935"/>
            <a:ext cx="1080552" cy="455509"/>
          </a:xfrm>
          <a:prstGeom prst="rect">
            <a:avLst/>
          </a:prstGeom>
          <a:noFill/>
        </p:spPr>
        <p:txBody>
          <a:bodyPr wrap="none" lIns="146304" tIns="73152" rIns="146304" bIns="7315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Cluster</a:t>
            </a:r>
          </a:p>
        </p:txBody>
      </p:sp>
      <p:pic>
        <p:nvPicPr>
          <p:cNvPr id="12" name="Graphic 11">
            <a:extLst>
              <a:ext uri="{FF2B5EF4-FFF2-40B4-BE49-F238E27FC236}">
                <a16:creationId xmlns:a16="http://schemas.microsoft.com/office/drawing/2014/main" id="{8ED7B14D-B6D9-462D-A9CA-0CFB55CFB3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23324" y="2895863"/>
            <a:ext cx="914400" cy="864971"/>
          </a:xfrm>
          <a:prstGeom prst="rect">
            <a:avLst/>
          </a:prstGeom>
        </p:spPr>
      </p:pic>
      <p:grpSp>
        <p:nvGrpSpPr>
          <p:cNvPr id="29" name="Clock_MinuteHand">
            <a:extLst>
              <a:ext uri="{FF2B5EF4-FFF2-40B4-BE49-F238E27FC236}">
                <a16:creationId xmlns:a16="http://schemas.microsoft.com/office/drawing/2014/main" id="{5BD8233A-852C-43BB-9EAC-E0B917D732C6}"/>
              </a:ext>
            </a:extLst>
          </p:cNvPr>
          <p:cNvGrpSpPr/>
          <p:nvPr/>
        </p:nvGrpSpPr>
        <p:grpSpPr>
          <a:xfrm>
            <a:off x="624838" y="2895862"/>
            <a:ext cx="1487425" cy="1487425"/>
            <a:chOff x="402925" y="2377221"/>
            <a:chExt cx="814144" cy="814144"/>
          </a:xfrm>
        </p:grpSpPr>
        <p:sp>
          <p:nvSpPr>
            <p:cNvPr id="15" name="Oval 14">
              <a:extLst>
                <a:ext uri="{FF2B5EF4-FFF2-40B4-BE49-F238E27FC236}">
                  <a16:creationId xmlns:a16="http://schemas.microsoft.com/office/drawing/2014/main" id="{5FC79323-C4AD-4D25-8E1E-E47E16E4DF97}"/>
                </a:ext>
              </a:extLst>
            </p:cNvPr>
            <p:cNvSpPr/>
            <p:nvPr/>
          </p:nvSpPr>
          <p:spPr bwMode="auto">
            <a:xfrm>
              <a:off x="402925" y="2377221"/>
              <a:ext cx="814144" cy="814144"/>
            </a:xfrm>
            <a:prstGeom prst="ellipse">
              <a:avLst/>
            </a:prstGeom>
            <a:noFill/>
            <a:ln w="762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0" name="Straight Connector 19">
              <a:extLst>
                <a:ext uri="{FF2B5EF4-FFF2-40B4-BE49-F238E27FC236}">
                  <a16:creationId xmlns:a16="http://schemas.microsoft.com/office/drawing/2014/main" id="{C154DD65-1663-4451-8DC0-760039A59413}"/>
                </a:ext>
              </a:extLst>
            </p:cNvPr>
            <p:cNvCxnSpPr>
              <a:cxnSpLocks/>
            </p:cNvCxnSpPr>
            <p:nvPr/>
          </p:nvCxnSpPr>
          <p:spPr>
            <a:xfrm>
              <a:off x="809997" y="2434590"/>
              <a:ext cx="0" cy="349703"/>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4" name="Clock_HourHand">
            <a:extLst>
              <a:ext uri="{FF2B5EF4-FFF2-40B4-BE49-F238E27FC236}">
                <a16:creationId xmlns:a16="http://schemas.microsoft.com/office/drawing/2014/main" id="{DDE20838-F66E-404C-B6B9-BCAA41E1E9EE}"/>
              </a:ext>
            </a:extLst>
          </p:cNvPr>
          <p:cNvGrpSpPr/>
          <p:nvPr/>
        </p:nvGrpSpPr>
        <p:grpSpPr>
          <a:xfrm>
            <a:off x="624838" y="2895862"/>
            <a:ext cx="1487425" cy="1487425"/>
            <a:chOff x="402925" y="2377221"/>
            <a:chExt cx="814144" cy="814144"/>
          </a:xfrm>
        </p:grpSpPr>
        <p:sp>
          <p:nvSpPr>
            <p:cNvPr id="75" name="Oval 74">
              <a:extLst>
                <a:ext uri="{FF2B5EF4-FFF2-40B4-BE49-F238E27FC236}">
                  <a16:creationId xmlns:a16="http://schemas.microsoft.com/office/drawing/2014/main" id="{DBA1D193-2E9D-4908-A670-C33679216A11}"/>
                </a:ext>
              </a:extLst>
            </p:cNvPr>
            <p:cNvSpPr/>
            <p:nvPr/>
          </p:nvSpPr>
          <p:spPr bwMode="auto">
            <a:xfrm>
              <a:off x="402925" y="2377221"/>
              <a:ext cx="814144" cy="814144"/>
            </a:xfrm>
            <a:prstGeom prst="ellipse">
              <a:avLst/>
            </a:prstGeom>
            <a:noFill/>
            <a:ln w="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76" name="Straight Connector 75">
              <a:extLst>
                <a:ext uri="{FF2B5EF4-FFF2-40B4-BE49-F238E27FC236}">
                  <a16:creationId xmlns:a16="http://schemas.microsoft.com/office/drawing/2014/main" id="{741BBDB7-E2B1-485F-B48D-E23AE99B353C}"/>
                </a:ext>
              </a:extLst>
            </p:cNvPr>
            <p:cNvCxnSpPr>
              <a:cxnSpLocks/>
            </p:cNvCxnSpPr>
            <p:nvPr/>
          </p:nvCxnSpPr>
          <p:spPr>
            <a:xfrm>
              <a:off x="809997" y="2542684"/>
              <a:ext cx="0" cy="241609"/>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55BF6E43-C0A7-463F-BA4C-79A4C4F47C1D}"/>
                </a:ext>
              </a:extLst>
            </p:cNvPr>
            <p:cNvSpPr/>
            <p:nvPr/>
          </p:nvSpPr>
          <p:spPr bwMode="auto">
            <a:xfrm flipH="1">
              <a:off x="763351" y="2737647"/>
              <a:ext cx="93292" cy="93292"/>
            </a:xfrm>
            <a:prstGeom prst="ellipse">
              <a:avLst/>
            </a:prstGeom>
            <a:solidFill>
              <a:schemeClr val="accent1"/>
            </a:solidFill>
            <a:ln w="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pic>
        <p:nvPicPr>
          <p:cNvPr id="97" name="Graphic 96">
            <a:extLst>
              <a:ext uri="{FF2B5EF4-FFF2-40B4-BE49-F238E27FC236}">
                <a16:creationId xmlns:a16="http://schemas.microsoft.com/office/drawing/2014/main" id="{33F6097B-0A0E-4F1A-A839-566F1FBC78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76257" y="4502580"/>
            <a:ext cx="1763151" cy="1463040"/>
          </a:xfrm>
          <a:prstGeom prst="rect">
            <a:avLst/>
          </a:prstGeom>
        </p:spPr>
      </p:pic>
      <p:sp>
        <p:nvSpPr>
          <p:cNvPr id="98" name="TextBox 97">
            <a:extLst>
              <a:ext uri="{FF2B5EF4-FFF2-40B4-BE49-F238E27FC236}">
                <a16:creationId xmlns:a16="http://schemas.microsoft.com/office/drawing/2014/main" id="{E59E1A4E-7161-4947-B40E-223B69CC995C}"/>
              </a:ext>
            </a:extLst>
          </p:cNvPr>
          <p:cNvSpPr txBox="1"/>
          <p:nvPr/>
        </p:nvSpPr>
        <p:spPr>
          <a:xfrm>
            <a:off x="3452458" y="3790590"/>
            <a:ext cx="1998482" cy="70788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1A1A1A"/>
                    </a:gs>
                    <a:gs pos="10000">
                      <a:srgbClr val="1A1A1A"/>
                    </a:gs>
                  </a:gsLst>
                  <a:lin ang="5400000" scaled="0"/>
                </a:gradFill>
                <a:effectLst/>
                <a:uLnTx/>
                <a:uFillTx/>
                <a:latin typeface="Segoe UI"/>
                <a:ea typeface="+mn-ea"/>
                <a:cs typeface="+mn-cs"/>
              </a:rPr>
              <a:t>Free storage space: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gradFill>
                  <a:gsLst>
                    <a:gs pos="5439">
                      <a:srgbClr val="1A1A1A"/>
                    </a:gs>
                    <a:gs pos="10000">
                      <a:srgbClr val="1A1A1A"/>
                    </a:gs>
                  </a:gsLst>
                  <a:lin ang="5400000" scaled="0"/>
                </a:gradFill>
                <a:effectLst/>
                <a:uLnTx/>
                <a:uFillTx/>
                <a:latin typeface="Segoe UI"/>
                <a:ea typeface="+mn-ea"/>
                <a:cs typeface="+mn-cs"/>
              </a:rPr>
              <a:t>10 GB</a:t>
            </a:r>
          </a:p>
        </p:txBody>
      </p:sp>
      <p:pic>
        <p:nvPicPr>
          <p:cNvPr id="103" name="Graphic 102">
            <a:extLst>
              <a:ext uri="{FF2B5EF4-FFF2-40B4-BE49-F238E27FC236}">
                <a16:creationId xmlns:a16="http://schemas.microsoft.com/office/drawing/2014/main" id="{4DC23F31-41C3-4DF9-9D04-694CC9CBEB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9167" y="2895863"/>
            <a:ext cx="914400" cy="864971"/>
          </a:xfrm>
          <a:prstGeom prst="rect">
            <a:avLst/>
          </a:prstGeom>
        </p:spPr>
      </p:pic>
      <p:pic>
        <p:nvPicPr>
          <p:cNvPr id="104" name="Graphic 103">
            <a:extLst>
              <a:ext uri="{FF2B5EF4-FFF2-40B4-BE49-F238E27FC236}">
                <a16:creationId xmlns:a16="http://schemas.microsoft.com/office/drawing/2014/main" id="{8CC28AF0-3654-4D05-8829-F546F86A72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2617" y="4486692"/>
            <a:ext cx="1763151" cy="1463040"/>
          </a:xfrm>
          <a:prstGeom prst="rect">
            <a:avLst/>
          </a:prstGeom>
        </p:spPr>
      </p:pic>
      <p:sp>
        <p:nvSpPr>
          <p:cNvPr id="105" name="TextBox 104">
            <a:extLst>
              <a:ext uri="{FF2B5EF4-FFF2-40B4-BE49-F238E27FC236}">
                <a16:creationId xmlns:a16="http://schemas.microsoft.com/office/drawing/2014/main" id="{8F4E4A36-E514-4C2C-94D4-F25139B7BCE8}"/>
              </a:ext>
            </a:extLst>
          </p:cNvPr>
          <p:cNvSpPr txBox="1"/>
          <p:nvPr/>
        </p:nvSpPr>
        <p:spPr>
          <a:xfrm>
            <a:off x="6098301" y="3790590"/>
            <a:ext cx="1998482" cy="70788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1A1A1A"/>
                    </a:gs>
                    <a:gs pos="10000">
                      <a:srgbClr val="1A1A1A"/>
                    </a:gs>
                  </a:gsLst>
                  <a:lin ang="5400000" scaled="0"/>
                </a:gradFill>
                <a:effectLst/>
                <a:uLnTx/>
                <a:uFillTx/>
                <a:latin typeface="Segoe UI"/>
                <a:ea typeface="+mn-ea"/>
                <a:cs typeface="+mn-cs"/>
              </a:rPr>
              <a:t>Free storage space: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gradFill>
                  <a:gsLst>
                    <a:gs pos="5439">
                      <a:srgbClr val="1A1A1A"/>
                    </a:gs>
                    <a:gs pos="10000">
                      <a:srgbClr val="1A1A1A"/>
                    </a:gs>
                  </a:gsLst>
                  <a:lin ang="5400000" scaled="0"/>
                </a:gradFill>
                <a:effectLst/>
                <a:uLnTx/>
                <a:uFillTx/>
                <a:latin typeface="Segoe UI"/>
                <a:ea typeface="+mn-ea"/>
                <a:cs typeface="+mn-cs"/>
              </a:rPr>
              <a:t>40 GB</a:t>
            </a:r>
          </a:p>
        </p:txBody>
      </p:sp>
      <p:pic>
        <p:nvPicPr>
          <p:cNvPr id="106" name="Graphic 105">
            <a:extLst>
              <a:ext uri="{FF2B5EF4-FFF2-40B4-BE49-F238E27FC236}">
                <a16:creationId xmlns:a16="http://schemas.microsoft.com/office/drawing/2014/main" id="{85637366-1022-45A4-A06C-8F7164935A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15010" y="2895863"/>
            <a:ext cx="914400" cy="864971"/>
          </a:xfrm>
          <a:prstGeom prst="rect">
            <a:avLst/>
          </a:prstGeom>
        </p:spPr>
      </p:pic>
      <p:pic>
        <p:nvPicPr>
          <p:cNvPr id="107" name="Graphic 106">
            <a:extLst>
              <a:ext uri="{FF2B5EF4-FFF2-40B4-BE49-F238E27FC236}">
                <a16:creationId xmlns:a16="http://schemas.microsoft.com/office/drawing/2014/main" id="{F9435E08-AC2F-4CD0-8FE0-943DDB12B8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74453" y="4505352"/>
            <a:ext cx="1763151" cy="1463040"/>
          </a:xfrm>
          <a:prstGeom prst="rect">
            <a:avLst/>
          </a:prstGeom>
        </p:spPr>
      </p:pic>
      <p:sp>
        <p:nvSpPr>
          <p:cNvPr id="108" name="TextBox 107">
            <a:extLst>
              <a:ext uri="{FF2B5EF4-FFF2-40B4-BE49-F238E27FC236}">
                <a16:creationId xmlns:a16="http://schemas.microsoft.com/office/drawing/2014/main" id="{297DC315-5C75-43B7-BE73-3F504AA3BFC3}"/>
              </a:ext>
            </a:extLst>
          </p:cNvPr>
          <p:cNvSpPr txBox="1"/>
          <p:nvPr/>
        </p:nvSpPr>
        <p:spPr>
          <a:xfrm>
            <a:off x="8744144" y="3790590"/>
            <a:ext cx="1998482" cy="70788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1A1A1A"/>
                    </a:gs>
                    <a:gs pos="10000">
                      <a:srgbClr val="1A1A1A"/>
                    </a:gs>
                  </a:gsLst>
                  <a:lin ang="5400000" scaled="0"/>
                </a:gradFill>
                <a:effectLst/>
                <a:uLnTx/>
                <a:uFillTx/>
                <a:latin typeface="Segoe UI"/>
                <a:ea typeface="+mn-ea"/>
                <a:cs typeface="+mn-cs"/>
              </a:rPr>
              <a:t>Free storage space: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gradFill>
                  <a:gsLst>
                    <a:gs pos="5439">
                      <a:srgbClr val="1A1A1A"/>
                    </a:gs>
                    <a:gs pos="10000">
                      <a:srgbClr val="1A1A1A"/>
                    </a:gs>
                  </a:gsLst>
                  <a:lin ang="5400000" scaled="0"/>
                </a:gradFill>
                <a:effectLst/>
                <a:uLnTx/>
                <a:uFillTx/>
                <a:latin typeface="Segoe UI"/>
                <a:ea typeface="+mn-ea"/>
                <a:cs typeface="+mn-cs"/>
              </a:rPr>
              <a:t>20 GB</a:t>
            </a:r>
          </a:p>
        </p:txBody>
      </p:sp>
      <p:pic>
        <p:nvPicPr>
          <p:cNvPr id="36" name="Graphic 35">
            <a:extLst>
              <a:ext uri="{FF2B5EF4-FFF2-40B4-BE49-F238E27FC236}">
                <a16:creationId xmlns:a16="http://schemas.microsoft.com/office/drawing/2014/main" id="{C72C3DCA-062F-4A1B-BB93-7B25E34B3CB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25834" y="4744269"/>
            <a:ext cx="546144" cy="640080"/>
          </a:xfrm>
          <a:prstGeom prst="rect">
            <a:avLst/>
          </a:prstGeom>
        </p:spPr>
      </p:pic>
      <p:sp>
        <p:nvSpPr>
          <p:cNvPr id="110" name="TextBox 109">
            <a:extLst>
              <a:ext uri="{FF2B5EF4-FFF2-40B4-BE49-F238E27FC236}">
                <a16:creationId xmlns:a16="http://schemas.microsoft.com/office/drawing/2014/main" id="{2341B150-4B38-49CE-AC66-BCDAB727F60C}"/>
              </a:ext>
            </a:extLst>
          </p:cNvPr>
          <p:cNvSpPr txBox="1"/>
          <p:nvPr/>
        </p:nvSpPr>
        <p:spPr>
          <a:xfrm>
            <a:off x="4073365" y="5945228"/>
            <a:ext cx="886974" cy="455509"/>
          </a:xfrm>
          <a:prstGeom prst="rect">
            <a:avLst/>
          </a:prstGeom>
          <a:noFill/>
        </p:spPr>
        <p:txBody>
          <a:bodyPr wrap="none" lIns="146304" tIns="73152" rIns="146304" bIns="73152" rtlCol="0">
            <a:spAutoFit/>
          </a:bodyPr>
          <a:lstStyle>
            <a:defPPr>
              <a:defRPr lang="en-US"/>
            </a:defPPr>
            <a:lvl1pPr algn="ctr">
              <a:defRPr sz="20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CSV1</a:t>
            </a:r>
          </a:p>
        </p:txBody>
      </p:sp>
      <p:sp>
        <p:nvSpPr>
          <p:cNvPr id="111" name="TextBox 110">
            <a:extLst>
              <a:ext uri="{FF2B5EF4-FFF2-40B4-BE49-F238E27FC236}">
                <a16:creationId xmlns:a16="http://schemas.microsoft.com/office/drawing/2014/main" id="{49C69F60-42DC-41C4-B31C-1E3ABF977DCE}"/>
              </a:ext>
            </a:extLst>
          </p:cNvPr>
          <p:cNvSpPr txBox="1"/>
          <p:nvPr/>
        </p:nvSpPr>
        <p:spPr>
          <a:xfrm>
            <a:off x="6651852" y="5945226"/>
            <a:ext cx="886974" cy="455509"/>
          </a:xfrm>
          <a:prstGeom prst="rect">
            <a:avLst/>
          </a:prstGeom>
          <a:noFill/>
        </p:spPr>
        <p:txBody>
          <a:bodyPr wrap="none" lIns="146304" tIns="73152" rIns="146304" bIns="73152" rtlCol="0">
            <a:spAutoFit/>
          </a:bodyPr>
          <a:lstStyle>
            <a:defPPr>
              <a:defRPr lang="en-US"/>
            </a:defPPr>
            <a:lvl1pPr algn="ctr">
              <a:defRPr sz="20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CSV2</a:t>
            </a:r>
          </a:p>
        </p:txBody>
      </p:sp>
      <p:sp>
        <p:nvSpPr>
          <p:cNvPr id="112" name="TextBox 111">
            <a:extLst>
              <a:ext uri="{FF2B5EF4-FFF2-40B4-BE49-F238E27FC236}">
                <a16:creationId xmlns:a16="http://schemas.microsoft.com/office/drawing/2014/main" id="{C48D9BC2-301C-4EF3-918F-4E73979A8399}"/>
              </a:ext>
            </a:extLst>
          </p:cNvPr>
          <p:cNvSpPr txBox="1"/>
          <p:nvPr/>
        </p:nvSpPr>
        <p:spPr>
          <a:xfrm>
            <a:off x="9212542" y="5945228"/>
            <a:ext cx="886974" cy="455509"/>
          </a:xfrm>
          <a:prstGeom prst="rect">
            <a:avLst/>
          </a:prstGeom>
          <a:noFill/>
        </p:spPr>
        <p:txBody>
          <a:bodyPr wrap="none" lIns="146304" tIns="73152" rIns="146304" bIns="73152" rtlCol="0">
            <a:spAutoFit/>
          </a:bodyPr>
          <a:lstStyle>
            <a:defPPr>
              <a:defRPr lang="en-US"/>
            </a:defPPr>
            <a:lvl1pPr algn="ctr">
              <a:defRPr sz="20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CSV3</a:t>
            </a:r>
          </a:p>
        </p:txBody>
      </p:sp>
      <p:pic>
        <p:nvPicPr>
          <p:cNvPr id="113" name="Graphic 112">
            <a:extLst>
              <a:ext uri="{FF2B5EF4-FFF2-40B4-BE49-F238E27FC236}">
                <a16:creationId xmlns:a16="http://schemas.microsoft.com/office/drawing/2014/main" id="{543C1FCD-7531-4D4A-BB5D-30324525AE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21394" y="5145576"/>
            <a:ext cx="546144" cy="640080"/>
          </a:xfrm>
          <a:prstGeom prst="rect">
            <a:avLst/>
          </a:prstGeom>
        </p:spPr>
      </p:pic>
      <p:pic>
        <p:nvPicPr>
          <p:cNvPr id="114" name="Graphic 113">
            <a:extLst>
              <a:ext uri="{FF2B5EF4-FFF2-40B4-BE49-F238E27FC236}">
                <a16:creationId xmlns:a16="http://schemas.microsoft.com/office/drawing/2014/main" id="{2A2C26EA-FA55-40DE-BB83-2582C419B1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88427" y="4793355"/>
            <a:ext cx="546144" cy="640080"/>
          </a:xfrm>
          <a:prstGeom prst="rect">
            <a:avLst/>
          </a:prstGeom>
        </p:spPr>
      </p:pic>
      <p:pic>
        <p:nvPicPr>
          <p:cNvPr id="115" name="Graphic 114">
            <a:extLst>
              <a:ext uri="{FF2B5EF4-FFF2-40B4-BE49-F238E27FC236}">
                <a16:creationId xmlns:a16="http://schemas.microsoft.com/office/drawing/2014/main" id="{9D696610-9AA1-49A7-8EB2-B6A98F5FCC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95910" y="5110029"/>
            <a:ext cx="468123" cy="548640"/>
          </a:xfrm>
          <a:prstGeom prst="rect">
            <a:avLst/>
          </a:prstGeom>
        </p:spPr>
      </p:pic>
      <p:pic>
        <p:nvPicPr>
          <p:cNvPr id="116" name="Graphic 115">
            <a:extLst>
              <a:ext uri="{FF2B5EF4-FFF2-40B4-BE49-F238E27FC236}">
                <a16:creationId xmlns:a16="http://schemas.microsoft.com/office/drawing/2014/main" id="{81DEB1D8-E167-4E97-89C4-2EE198532A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49802" y="4586133"/>
            <a:ext cx="624165" cy="731520"/>
          </a:xfrm>
          <a:prstGeom prst="rect">
            <a:avLst/>
          </a:prstGeom>
        </p:spPr>
      </p:pic>
      <p:sp>
        <p:nvSpPr>
          <p:cNvPr id="117" name="check 3" title="Icon of a checkmark with a circle around it">
            <a:extLst>
              <a:ext uri="{FF2B5EF4-FFF2-40B4-BE49-F238E27FC236}">
                <a16:creationId xmlns:a16="http://schemas.microsoft.com/office/drawing/2014/main" id="{680A29DC-A8BD-4208-A4F2-91BE8A9B769F}"/>
              </a:ext>
            </a:extLst>
          </p:cNvPr>
          <p:cNvSpPr>
            <a:spLocks noChangeAspect="1" noEditPoints="1"/>
          </p:cNvSpPr>
          <p:nvPr/>
        </p:nvSpPr>
        <p:spPr bwMode="auto">
          <a:xfrm>
            <a:off x="5021426" y="3390900"/>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4762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illegal" title="Icon of a circle with a diagonal line through it">
            <a:extLst>
              <a:ext uri="{FF2B5EF4-FFF2-40B4-BE49-F238E27FC236}">
                <a16:creationId xmlns:a16="http://schemas.microsoft.com/office/drawing/2014/main" id="{3EA39F95-146C-4441-907F-0A739760748C}"/>
              </a:ext>
            </a:extLst>
          </p:cNvPr>
          <p:cNvSpPr>
            <a:spLocks noChangeAspect="1" noEditPoints="1"/>
          </p:cNvSpPr>
          <p:nvPr/>
        </p:nvSpPr>
        <p:spPr bwMode="auto">
          <a:xfrm>
            <a:off x="5018190" y="3390900"/>
            <a:ext cx="366765" cy="3657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476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check 3" title="Icon of a checkmark with a circle around it">
            <a:extLst>
              <a:ext uri="{FF2B5EF4-FFF2-40B4-BE49-F238E27FC236}">
                <a16:creationId xmlns:a16="http://schemas.microsoft.com/office/drawing/2014/main" id="{61C9F893-9EF9-4B06-A973-42A65265CC57}"/>
              </a:ext>
            </a:extLst>
          </p:cNvPr>
          <p:cNvSpPr>
            <a:spLocks noChangeAspect="1" noEditPoints="1"/>
          </p:cNvSpPr>
          <p:nvPr/>
        </p:nvSpPr>
        <p:spPr bwMode="auto">
          <a:xfrm>
            <a:off x="7664033" y="3390900"/>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4762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check 3" title="Icon of a checkmark with a circle around it">
            <a:extLst>
              <a:ext uri="{FF2B5EF4-FFF2-40B4-BE49-F238E27FC236}">
                <a16:creationId xmlns:a16="http://schemas.microsoft.com/office/drawing/2014/main" id="{53C4E1CD-E98E-4DD7-A93A-BA3F91395E17}"/>
              </a:ext>
            </a:extLst>
          </p:cNvPr>
          <p:cNvSpPr>
            <a:spLocks noChangeAspect="1" noEditPoints="1"/>
          </p:cNvSpPr>
          <p:nvPr/>
        </p:nvSpPr>
        <p:spPr bwMode="auto">
          <a:xfrm>
            <a:off x="10289424" y="3390900"/>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4762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TextBox 120">
            <a:extLst>
              <a:ext uri="{FF2B5EF4-FFF2-40B4-BE49-F238E27FC236}">
                <a16:creationId xmlns:a16="http://schemas.microsoft.com/office/drawing/2014/main" id="{6A62CD12-79FB-40FC-B4C2-F34F77C93BDE}"/>
              </a:ext>
            </a:extLst>
          </p:cNvPr>
          <p:cNvSpPr txBox="1"/>
          <p:nvPr/>
        </p:nvSpPr>
        <p:spPr>
          <a:xfrm>
            <a:off x="3452458" y="3790590"/>
            <a:ext cx="1998482" cy="70788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1A1A1A"/>
                    </a:gs>
                    <a:gs pos="10000">
                      <a:srgbClr val="1A1A1A"/>
                    </a:gs>
                  </a:gsLst>
                  <a:lin ang="5400000" scaled="0"/>
                </a:gradFill>
                <a:effectLst/>
                <a:uLnTx/>
                <a:uFillTx/>
                <a:latin typeface="Segoe UI"/>
                <a:ea typeface="+mn-ea"/>
                <a:cs typeface="+mn-cs"/>
              </a:rPr>
              <a:t>Free storage space: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gradFill>
                  <a:gsLst>
                    <a:gs pos="5439">
                      <a:srgbClr val="1A1A1A"/>
                    </a:gs>
                    <a:gs pos="10000">
                      <a:srgbClr val="1A1A1A"/>
                    </a:gs>
                  </a:gsLst>
                  <a:lin ang="5400000" scaled="0"/>
                </a:gradFill>
                <a:effectLst/>
                <a:uLnTx/>
                <a:uFillTx/>
                <a:latin typeface="Segoe UI"/>
                <a:ea typeface="+mn-ea"/>
                <a:cs typeface="+mn-cs"/>
              </a:rPr>
              <a:t>0 GB</a:t>
            </a:r>
          </a:p>
        </p:txBody>
      </p:sp>
    </p:spTree>
    <p:extLst>
      <p:ext uri="{BB962C8B-B14F-4D97-AF65-F5344CB8AC3E}">
        <p14:creationId xmlns:p14="http://schemas.microsoft.com/office/powerpoint/2010/main" val="1047246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par>
                          <p:cTn id="11" fill="hold">
                            <p:stCondLst>
                              <p:cond delay="500"/>
                            </p:stCondLst>
                            <p:childTnLst>
                              <p:par>
                                <p:cTn id="12" presetID="8" presetClass="emph" presetSubtype="0" fill="hold" nodeType="afterEffect">
                                  <p:stCondLst>
                                    <p:cond delay="0"/>
                                  </p:stCondLst>
                                  <p:childTnLst>
                                    <p:animRot by="21600000">
                                      <p:cBhvr>
                                        <p:cTn id="13" dur="5000" fill="hold"/>
                                        <p:tgtEl>
                                          <p:spTgt spid="74"/>
                                        </p:tgtEl>
                                        <p:attrNameLst>
                                          <p:attrName>r</p:attrName>
                                        </p:attrNameLst>
                                      </p:cBhvr>
                                    </p:animRot>
                                  </p:childTnLst>
                                </p:cTn>
                              </p:par>
                              <p:par>
                                <p:cTn id="14" presetID="8" presetClass="emph" presetSubtype="0" repeatCount="5000" fill="hold" nodeType="withEffect">
                                  <p:stCondLst>
                                    <p:cond delay="0"/>
                                  </p:stCondLst>
                                  <p:childTnLst>
                                    <p:animRot by="21600000">
                                      <p:cBhvr>
                                        <p:cTn id="15" dur="1000" fill="hold"/>
                                        <p:tgtEl>
                                          <p:spTgt spid="29"/>
                                        </p:tgtEl>
                                        <p:attrNameLst>
                                          <p:attrName>r</p:attrName>
                                        </p:attrNameLst>
                                      </p:cBhvr>
                                    </p:animRot>
                                  </p:childTnLst>
                                </p:cTn>
                              </p:par>
                              <p:par>
                                <p:cTn id="16" presetID="10" presetClass="entr" presetSubtype="0" fill="hold" nodeType="withEffect">
                                  <p:stCondLst>
                                    <p:cond delay="500"/>
                                  </p:stCondLst>
                                  <p:childTnLst>
                                    <p:set>
                                      <p:cBhvr>
                                        <p:cTn id="17" dur="1" fill="hold">
                                          <p:stCondLst>
                                            <p:cond delay="0"/>
                                          </p:stCondLst>
                                        </p:cTn>
                                        <p:tgtEl>
                                          <p:spTgt spid="113"/>
                                        </p:tgtEl>
                                        <p:attrNameLst>
                                          <p:attrName>style.visibility</p:attrName>
                                        </p:attrNameLst>
                                      </p:cBhvr>
                                      <p:to>
                                        <p:strVal val="visible"/>
                                      </p:to>
                                    </p:set>
                                    <p:animEffect transition="in" filter="fade">
                                      <p:cBhvr>
                                        <p:cTn id="18" dur="500"/>
                                        <p:tgtEl>
                                          <p:spTgt spid="113"/>
                                        </p:tgtEl>
                                      </p:cBhvr>
                                    </p:animEffect>
                                  </p:childTnLst>
                                </p:cTn>
                              </p:par>
                              <p:par>
                                <p:cTn id="19" presetID="35" presetClass="path" presetSubtype="0" decel="100000" fill="hold" nodeType="withEffect">
                                  <p:stCondLst>
                                    <p:cond delay="500"/>
                                  </p:stCondLst>
                                  <p:childTnLst>
                                    <p:animMotion origin="layout" path="M 8.33333E-7 -7.40741E-7 L 8.33333E-7 0.02616 " pathEditMode="relative" rAng="0" ptsTypes="AA">
                                      <p:cBhvr>
                                        <p:cTn id="20" dur="500" spd="-100000" fill="hold"/>
                                        <p:tgtEl>
                                          <p:spTgt spid="113"/>
                                        </p:tgtEl>
                                        <p:attrNameLst>
                                          <p:attrName>ppt_x</p:attrName>
                                          <p:attrName>ppt_y</p:attrName>
                                        </p:attrNameLst>
                                      </p:cBhvr>
                                      <p:rCtr x="0" y="1296"/>
                                    </p:animMotion>
                                  </p:childTnLst>
                                </p:cTn>
                              </p:par>
                              <p:par>
                                <p:cTn id="21" presetID="6" presetClass="emph" presetSubtype="0" fill="hold" nodeType="withEffect">
                                  <p:stCondLst>
                                    <p:cond delay="1500"/>
                                  </p:stCondLst>
                                  <p:childTnLst>
                                    <p:animScale>
                                      <p:cBhvr>
                                        <p:cTn id="22" dur="1000" fill="hold"/>
                                        <p:tgtEl>
                                          <p:spTgt spid="36"/>
                                        </p:tgtEl>
                                      </p:cBhvr>
                                      <p:by x="150000" y="150000"/>
                                    </p:animScale>
                                  </p:childTnLst>
                                </p:cTn>
                              </p:par>
                              <p:par>
                                <p:cTn id="23" presetID="10" presetClass="exit" presetSubtype="0" fill="hold" grpId="0" nodeType="withEffect">
                                  <p:stCondLst>
                                    <p:cond delay="3000"/>
                                  </p:stCondLst>
                                  <p:childTnLst>
                                    <p:animEffect transition="out" filter="fade">
                                      <p:cBhvr>
                                        <p:cTn id="24" dur="500"/>
                                        <p:tgtEl>
                                          <p:spTgt spid="98"/>
                                        </p:tgtEl>
                                      </p:cBhvr>
                                    </p:animEffect>
                                    <p:set>
                                      <p:cBhvr>
                                        <p:cTn id="25" dur="1" fill="hold">
                                          <p:stCondLst>
                                            <p:cond delay="499"/>
                                          </p:stCondLst>
                                        </p:cTn>
                                        <p:tgtEl>
                                          <p:spTgt spid="98"/>
                                        </p:tgtEl>
                                        <p:attrNameLst>
                                          <p:attrName>style.visibility</p:attrName>
                                        </p:attrNameLst>
                                      </p:cBhvr>
                                      <p:to>
                                        <p:strVal val="hidden"/>
                                      </p:to>
                                    </p:set>
                                  </p:childTnLst>
                                </p:cTn>
                              </p:par>
                              <p:par>
                                <p:cTn id="26" presetID="10" presetClass="entr" presetSubtype="0" fill="hold" grpId="0" nodeType="withEffect">
                                  <p:stCondLst>
                                    <p:cond delay="3000"/>
                                  </p:stCondLst>
                                  <p:childTnLst>
                                    <p:set>
                                      <p:cBhvr>
                                        <p:cTn id="27" dur="1" fill="hold">
                                          <p:stCondLst>
                                            <p:cond delay="0"/>
                                          </p:stCondLst>
                                        </p:cTn>
                                        <p:tgtEl>
                                          <p:spTgt spid="121"/>
                                        </p:tgtEl>
                                        <p:attrNameLst>
                                          <p:attrName>style.visibility</p:attrName>
                                        </p:attrNameLst>
                                      </p:cBhvr>
                                      <p:to>
                                        <p:strVal val="visible"/>
                                      </p:to>
                                    </p:set>
                                    <p:animEffect transition="in" filter="fade">
                                      <p:cBhvr>
                                        <p:cTn id="28" dur="500"/>
                                        <p:tgtEl>
                                          <p:spTgt spid="121"/>
                                        </p:tgtEl>
                                      </p:cBhvr>
                                    </p:animEffect>
                                  </p:childTnLst>
                                </p:cTn>
                              </p:par>
                              <p:par>
                                <p:cTn id="29" presetID="10" presetClass="exit" presetSubtype="0" fill="hold" grpId="0" nodeType="withEffect">
                                  <p:stCondLst>
                                    <p:cond delay="3500"/>
                                  </p:stCondLst>
                                  <p:childTnLst>
                                    <p:animEffect transition="out" filter="fade">
                                      <p:cBhvr>
                                        <p:cTn id="30" dur="500"/>
                                        <p:tgtEl>
                                          <p:spTgt spid="117"/>
                                        </p:tgtEl>
                                      </p:cBhvr>
                                    </p:animEffect>
                                    <p:set>
                                      <p:cBhvr>
                                        <p:cTn id="31" dur="1" fill="hold">
                                          <p:stCondLst>
                                            <p:cond delay="499"/>
                                          </p:stCondLst>
                                        </p:cTn>
                                        <p:tgtEl>
                                          <p:spTgt spid="117"/>
                                        </p:tgtEl>
                                        <p:attrNameLst>
                                          <p:attrName>style.visibility</p:attrName>
                                        </p:attrNameLst>
                                      </p:cBhvr>
                                      <p:to>
                                        <p:strVal val="hidden"/>
                                      </p:to>
                                    </p:set>
                                  </p:childTnLst>
                                </p:cTn>
                              </p:par>
                              <p:par>
                                <p:cTn id="32" presetID="10" presetClass="entr" presetSubtype="0" fill="hold" grpId="0" nodeType="withEffect">
                                  <p:stCondLst>
                                    <p:cond delay="350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17" grpId="0" animBg="1"/>
      <p:bldP spid="118" grpId="0" animBg="1"/>
      <p:bldP spid="1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5485F-9CD7-44C0-B932-BFF049B71E07}"/>
              </a:ext>
            </a:extLst>
          </p:cNvPr>
          <p:cNvSpPr>
            <a:spLocks noGrp="1"/>
          </p:cNvSpPr>
          <p:nvPr>
            <p:ph type="title"/>
          </p:nvPr>
        </p:nvSpPr>
        <p:spPr/>
        <p:txBody>
          <a:bodyPr/>
          <a:lstStyle/>
          <a:p>
            <a:r>
              <a:rPr lang="en-US" dirty="0"/>
              <a:t>Optimizing Storage space</a:t>
            </a:r>
          </a:p>
        </p:txBody>
      </p:sp>
      <p:pic>
        <p:nvPicPr>
          <p:cNvPr id="51" name="Graphic 50">
            <a:extLst>
              <a:ext uri="{FF2B5EF4-FFF2-40B4-BE49-F238E27FC236}">
                <a16:creationId xmlns:a16="http://schemas.microsoft.com/office/drawing/2014/main" id="{EB131A49-18DA-4BDC-A267-B72A3607E2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0470" y="1428750"/>
            <a:ext cx="814144" cy="1005840"/>
          </a:xfrm>
          <a:prstGeom prst="rect">
            <a:avLst/>
          </a:prstGeom>
        </p:spPr>
      </p:pic>
      <p:sp>
        <p:nvSpPr>
          <p:cNvPr id="52" name="Freeform 6">
            <a:extLst>
              <a:ext uri="{FF2B5EF4-FFF2-40B4-BE49-F238E27FC236}">
                <a16:creationId xmlns:a16="http://schemas.microsoft.com/office/drawing/2014/main" id="{60259B0E-838A-467C-A5A8-473863AAB303}"/>
              </a:ext>
            </a:extLst>
          </p:cNvPr>
          <p:cNvSpPr>
            <a:spLocks/>
          </p:cNvSpPr>
          <p:nvPr/>
        </p:nvSpPr>
        <p:spPr bwMode="auto">
          <a:xfrm>
            <a:off x="3103252" y="2641550"/>
            <a:ext cx="7863694" cy="505925"/>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B50A6130-2D72-424B-B5FC-81D211508F7B}"/>
              </a:ext>
            </a:extLst>
          </p:cNvPr>
          <p:cNvSpPr txBox="1"/>
          <p:nvPr/>
        </p:nvSpPr>
        <p:spPr>
          <a:xfrm>
            <a:off x="7484614" y="1736935"/>
            <a:ext cx="1080552" cy="455509"/>
          </a:xfrm>
          <a:prstGeom prst="rect">
            <a:avLst/>
          </a:prstGeom>
          <a:noFill/>
        </p:spPr>
        <p:txBody>
          <a:bodyPr wrap="none" lIns="146304" tIns="73152" rIns="146304" bIns="7315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Cluster</a:t>
            </a:r>
          </a:p>
        </p:txBody>
      </p:sp>
      <p:pic>
        <p:nvPicPr>
          <p:cNvPr id="54" name="Graphic 53">
            <a:extLst>
              <a:ext uri="{FF2B5EF4-FFF2-40B4-BE49-F238E27FC236}">
                <a16:creationId xmlns:a16="http://schemas.microsoft.com/office/drawing/2014/main" id="{ED0CD979-4B9B-4AEE-8FE4-EF492525EA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3324" y="2895863"/>
            <a:ext cx="914400" cy="864971"/>
          </a:xfrm>
          <a:prstGeom prst="rect">
            <a:avLst/>
          </a:prstGeom>
        </p:spPr>
      </p:pic>
      <p:pic>
        <p:nvPicPr>
          <p:cNvPr id="55" name="Graphic 54">
            <a:extLst>
              <a:ext uri="{FF2B5EF4-FFF2-40B4-BE49-F238E27FC236}">
                <a16:creationId xmlns:a16="http://schemas.microsoft.com/office/drawing/2014/main" id="{16E36F4B-0C84-4771-AD27-17F4F1FCBC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76257" y="4502580"/>
            <a:ext cx="1763151" cy="1463040"/>
          </a:xfrm>
          <a:prstGeom prst="rect">
            <a:avLst/>
          </a:prstGeom>
        </p:spPr>
      </p:pic>
      <p:sp>
        <p:nvSpPr>
          <p:cNvPr id="56" name="TextBox 55">
            <a:extLst>
              <a:ext uri="{FF2B5EF4-FFF2-40B4-BE49-F238E27FC236}">
                <a16:creationId xmlns:a16="http://schemas.microsoft.com/office/drawing/2014/main" id="{83B05DCE-B5CE-4C75-A8AE-9CA986BFC84E}"/>
              </a:ext>
            </a:extLst>
          </p:cNvPr>
          <p:cNvSpPr txBox="1"/>
          <p:nvPr/>
        </p:nvSpPr>
        <p:spPr>
          <a:xfrm>
            <a:off x="3452458" y="3790590"/>
            <a:ext cx="1998482" cy="70788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1A1A1A"/>
                    </a:gs>
                    <a:gs pos="10000">
                      <a:srgbClr val="1A1A1A"/>
                    </a:gs>
                  </a:gsLst>
                  <a:lin ang="5400000" scaled="0"/>
                </a:gradFill>
                <a:effectLst/>
                <a:uLnTx/>
                <a:uFillTx/>
                <a:latin typeface="Segoe UI"/>
                <a:ea typeface="+mn-ea"/>
                <a:cs typeface="+mn-cs"/>
              </a:rPr>
              <a:t>Free storage space: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gradFill>
                  <a:gsLst>
                    <a:gs pos="5439">
                      <a:srgbClr val="1A1A1A"/>
                    </a:gs>
                    <a:gs pos="10000">
                      <a:srgbClr val="1A1A1A"/>
                    </a:gs>
                  </a:gsLst>
                  <a:lin ang="5400000" scaled="0"/>
                </a:gradFill>
                <a:effectLst/>
                <a:uLnTx/>
                <a:uFillTx/>
                <a:latin typeface="Segoe UI"/>
                <a:ea typeface="+mn-ea"/>
                <a:cs typeface="+mn-cs"/>
              </a:rPr>
              <a:t>5 GB</a:t>
            </a:r>
          </a:p>
        </p:txBody>
      </p:sp>
      <p:pic>
        <p:nvPicPr>
          <p:cNvPr id="57" name="Graphic 56">
            <a:extLst>
              <a:ext uri="{FF2B5EF4-FFF2-40B4-BE49-F238E27FC236}">
                <a16:creationId xmlns:a16="http://schemas.microsoft.com/office/drawing/2014/main" id="{4347871F-E62E-4046-B68F-FFC05FB3BF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69167" y="2895863"/>
            <a:ext cx="914400" cy="864971"/>
          </a:xfrm>
          <a:prstGeom prst="rect">
            <a:avLst/>
          </a:prstGeom>
        </p:spPr>
      </p:pic>
      <p:pic>
        <p:nvPicPr>
          <p:cNvPr id="58" name="Graphic 57">
            <a:extLst>
              <a:ext uri="{FF2B5EF4-FFF2-40B4-BE49-F238E27FC236}">
                <a16:creationId xmlns:a16="http://schemas.microsoft.com/office/drawing/2014/main" id="{67D930F7-AAD6-451B-AD10-2843486EDD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92617" y="4486692"/>
            <a:ext cx="1763151" cy="1463040"/>
          </a:xfrm>
          <a:prstGeom prst="rect">
            <a:avLst/>
          </a:prstGeom>
        </p:spPr>
      </p:pic>
      <p:sp>
        <p:nvSpPr>
          <p:cNvPr id="60" name="TextBox 59">
            <a:extLst>
              <a:ext uri="{FF2B5EF4-FFF2-40B4-BE49-F238E27FC236}">
                <a16:creationId xmlns:a16="http://schemas.microsoft.com/office/drawing/2014/main" id="{568E5C10-37DD-4937-93DF-D9BFB29FEBEC}"/>
              </a:ext>
            </a:extLst>
          </p:cNvPr>
          <p:cNvSpPr txBox="1"/>
          <p:nvPr/>
        </p:nvSpPr>
        <p:spPr>
          <a:xfrm>
            <a:off x="6098301" y="3790590"/>
            <a:ext cx="1998482" cy="70788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1A1A1A"/>
                    </a:gs>
                    <a:gs pos="10000">
                      <a:srgbClr val="1A1A1A"/>
                    </a:gs>
                  </a:gsLst>
                  <a:lin ang="5400000" scaled="0"/>
                </a:gradFill>
                <a:effectLst/>
                <a:uLnTx/>
                <a:uFillTx/>
                <a:latin typeface="Segoe UI"/>
                <a:ea typeface="+mn-ea"/>
                <a:cs typeface="+mn-cs"/>
              </a:rPr>
              <a:t>Free storage space: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gradFill>
                  <a:gsLst>
                    <a:gs pos="5439">
                      <a:srgbClr val="1A1A1A"/>
                    </a:gs>
                    <a:gs pos="10000">
                      <a:srgbClr val="1A1A1A"/>
                    </a:gs>
                  </a:gsLst>
                  <a:lin ang="5400000" scaled="0"/>
                </a:gradFill>
                <a:effectLst/>
                <a:uLnTx/>
                <a:uFillTx/>
                <a:latin typeface="Segoe UI"/>
                <a:ea typeface="+mn-ea"/>
                <a:cs typeface="+mn-cs"/>
              </a:rPr>
              <a:t>40 GB</a:t>
            </a:r>
          </a:p>
        </p:txBody>
      </p:sp>
      <p:pic>
        <p:nvPicPr>
          <p:cNvPr id="61" name="Graphic 60">
            <a:extLst>
              <a:ext uri="{FF2B5EF4-FFF2-40B4-BE49-F238E27FC236}">
                <a16:creationId xmlns:a16="http://schemas.microsoft.com/office/drawing/2014/main" id="{0A8D6175-9F99-462D-8347-DF4F86BFB6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15010" y="2895863"/>
            <a:ext cx="914400" cy="864971"/>
          </a:xfrm>
          <a:prstGeom prst="rect">
            <a:avLst/>
          </a:prstGeom>
        </p:spPr>
      </p:pic>
      <p:pic>
        <p:nvPicPr>
          <p:cNvPr id="62" name="Graphic 61">
            <a:extLst>
              <a:ext uri="{FF2B5EF4-FFF2-40B4-BE49-F238E27FC236}">
                <a16:creationId xmlns:a16="http://schemas.microsoft.com/office/drawing/2014/main" id="{FC7E80F1-C19A-4422-AD55-CC28D9DDA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74453" y="4505352"/>
            <a:ext cx="1763151" cy="1463040"/>
          </a:xfrm>
          <a:prstGeom prst="rect">
            <a:avLst/>
          </a:prstGeom>
        </p:spPr>
      </p:pic>
      <p:sp>
        <p:nvSpPr>
          <p:cNvPr id="63" name="TextBox 62">
            <a:extLst>
              <a:ext uri="{FF2B5EF4-FFF2-40B4-BE49-F238E27FC236}">
                <a16:creationId xmlns:a16="http://schemas.microsoft.com/office/drawing/2014/main" id="{72116CB6-98F5-4DF5-8652-B0B2CC4124C1}"/>
              </a:ext>
            </a:extLst>
          </p:cNvPr>
          <p:cNvSpPr txBox="1"/>
          <p:nvPr/>
        </p:nvSpPr>
        <p:spPr>
          <a:xfrm>
            <a:off x="8744144" y="3790590"/>
            <a:ext cx="1998482" cy="70788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1A1A1A"/>
                    </a:gs>
                    <a:gs pos="10000">
                      <a:srgbClr val="1A1A1A"/>
                    </a:gs>
                  </a:gsLst>
                  <a:lin ang="5400000" scaled="0"/>
                </a:gradFill>
                <a:effectLst/>
                <a:uLnTx/>
                <a:uFillTx/>
                <a:latin typeface="Segoe UI"/>
                <a:ea typeface="+mn-ea"/>
                <a:cs typeface="+mn-cs"/>
              </a:rPr>
              <a:t>Free storage space: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gradFill>
                  <a:gsLst>
                    <a:gs pos="5439">
                      <a:srgbClr val="1A1A1A"/>
                    </a:gs>
                    <a:gs pos="10000">
                      <a:srgbClr val="1A1A1A"/>
                    </a:gs>
                  </a:gsLst>
                  <a:lin ang="5400000" scaled="0"/>
                </a:gradFill>
                <a:effectLst/>
                <a:uLnTx/>
                <a:uFillTx/>
                <a:latin typeface="Segoe UI"/>
                <a:ea typeface="+mn-ea"/>
                <a:cs typeface="+mn-cs"/>
              </a:rPr>
              <a:t>20 GB</a:t>
            </a:r>
          </a:p>
        </p:txBody>
      </p:sp>
      <p:pic>
        <p:nvPicPr>
          <p:cNvPr id="65" name="Graphic 64">
            <a:extLst>
              <a:ext uri="{FF2B5EF4-FFF2-40B4-BE49-F238E27FC236}">
                <a16:creationId xmlns:a16="http://schemas.microsoft.com/office/drawing/2014/main" id="{20F2D834-B750-4BBA-8AED-DEF08FC2D7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25834" y="4744269"/>
            <a:ext cx="546144" cy="640080"/>
          </a:xfrm>
          <a:prstGeom prst="rect">
            <a:avLst/>
          </a:prstGeom>
        </p:spPr>
      </p:pic>
      <p:sp>
        <p:nvSpPr>
          <p:cNvPr id="66" name="TextBox 65">
            <a:extLst>
              <a:ext uri="{FF2B5EF4-FFF2-40B4-BE49-F238E27FC236}">
                <a16:creationId xmlns:a16="http://schemas.microsoft.com/office/drawing/2014/main" id="{88ECF753-A2A1-44D0-B380-B6221B3B335F}"/>
              </a:ext>
            </a:extLst>
          </p:cNvPr>
          <p:cNvSpPr txBox="1"/>
          <p:nvPr/>
        </p:nvSpPr>
        <p:spPr>
          <a:xfrm>
            <a:off x="4073365" y="5945228"/>
            <a:ext cx="886974" cy="455509"/>
          </a:xfrm>
          <a:prstGeom prst="rect">
            <a:avLst/>
          </a:prstGeom>
          <a:noFill/>
        </p:spPr>
        <p:txBody>
          <a:bodyPr wrap="none" lIns="146304" tIns="73152" rIns="146304" bIns="73152" rtlCol="0">
            <a:spAutoFit/>
          </a:bodyPr>
          <a:lstStyle>
            <a:defPPr>
              <a:defRPr lang="en-US"/>
            </a:defPPr>
            <a:lvl1pPr algn="ctr">
              <a:defRPr sz="20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CSV1</a:t>
            </a:r>
          </a:p>
        </p:txBody>
      </p:sp>
      <p:sp>
        <p:nvSpPr>
          <p:cNvPr id="67" name="TextBox 66">
            <a:extLst>
              <a:ext uri="{FF2B5EF4-FFF2-40B4-BE49-F238E27FC236}">
                <a16:creationId xmlns:a16="http://schemas.microsoft.com/office/drawing/2014/main" id="{111AF060-955A-4FE5-8D05-0555677A33E7}"/>
              </a:ext>
            </a:extLst>
          </p:cNvPr>
          <p:cNvSpPr txBox="1"/>
          <p:nvPr/>
        </p:nvSpPr>
        <p:spPr>
          <a:xfrm>
            <a:off x="6651852" y="5945226"/>
            <a:ext cx="886974" cy="455509"/>
          </a:xfrm>
          <a:prstGeom prst="rect">
            <a:avLst/>
          </a:prstGeom>
          <a:noFill/>
        </p:spPr>
        <p:txBody>
          <a:bodyPr wrap="none" lIns="146304" tIns="73152" rIns="146304" bIns="73152" rtlCol="0">
            <a:spAutoFit/>
          </a:bodyPr>
          <a:lstStyle>
            <a:defPPr>
              <a:defRPr lang="en-US"/>
            </a:defPPr>
            <a:lvl1pPr algn="ctr">
              <a:defRPr sz="20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CSV2</a:t>
            </a:r>
          </a:p>
        </p:txBody>
      </p:sp>
      <p:sp>
        <p:nvSpPr>
          <p:cNvPr id="72" name="TextBox 71">
            <a:extLst>
              <a:ext uri="{FF2B5EF4-FFF2-40B4-BE49-F238E27FC236}">
                <a16:creationId xmlns:a16="http://schemas.microsoft.com/office/drawing/2014/main" id="{0EA3069D-F5F1-4616-A6E8-24DF519758F7}"/>
              </a:ext>
            </a:extLst>
          </p:cNvPr>
          <p:cNvSpPr txBox="1"/>
          <p:nvPr/>
        </p:nvSpPr>
        <p:spPr>
          <a:xfrm>
            <a:off x="9212542" y="5945228"/>
            <a:ext cx="886974" cy="455509"/>
          </a:xfrm>
          <a:prstGeom prst="rect">
            <a:avLst/>
          </a:prstGeom>
          <a:noFill/>
        </p:spPr>
        <p:txBody>
          <a:bodyPr wrap="none" lIns="146304" tIns="73152" rIns="146304" bIns="73152" rtlCol="0">
            <a:spAutoFit/>
          </a:bodyPr>
          <a:lstStyle>
            <a:defPPr>
              <a:defRPr lang="en-US"/>
            </a:defPPr>
            <a:lvl1pPr algn="ctr">
              <a:defRPr sz="20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CSV3</a:t>
            </a:r>
          </a:p>
        </p:txBody>
      </p:sp>
      <p:pic>
        <p:nvPicPr>
          <p:cNvPr id="74" name="Graphic 73">
            <a:extLst>
              <a:ext uri="{FF2B5EF4-FFF2-40B4-BE49-F238E27FC236}">
                <a16:creationId xmlns:a16="http://schemas.microsoft.com/office/drawing/2014/main" id="{3A92EB59-DD81-454B-861E-D25E3AD708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21394" y="5145576"/>
            <a:ext cx="546144" cy="640080"/>
          </a:xfrm>
          <a:prstGeom prst="rect">
            <a:avLst/>
          </a:prstGeom>
        </p:spPr>
      </p:pic>
      <p:pic>
        <p:nvPicPr>
          <p:cNvPr id="75" name="Graphic 74">
            <a:extLst>
              <a:ext uri="{FF2B5EF4-FFF2-40B4-BE49-F238E27FC236}">
                <a16:creationId xmlns:a16="http://schemas.microsoft.com/office/drawing/2014/main" id="{AB4415D4-534B-4E69-8FCA-3367BFFE87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88427" y="4793355"/>
            <a:ext cx="546144" cy="640080"/>
          </a:xfrm>
          <a:prstGeom prst="rect">
            <a:avLst/>
          </a:prstGeom>
        </p:spPr>
      </p:pic>
      <p:pic>
        <p:nvPicPr>
          <p:cNvPr id="76" name="Graphic 75">
            <a:extLst>
              <a:ext uri="{FF2B5EF4-FFF2-40B4-BE49-F238E27FC236}">
                <a16:creationId xmlns:a16="http://schemas.microsoft.com/office/drawing/2014/main" id="{A7B5E75F-9528-49CD-8D9F-A073FB806A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95910" y="5110029"/>
            <a:ext cx="468123" cy="548640"/>
          </a:xfrm>
          <a:prstGeom prst="rect">
            <a:avLst/>
          </a:prstGeom>
        </p:spPr>
      </p:pic>
      <p:pic>
        <p:nvPicPr>
          <p:cNvPr id="78" name="Graphic 77">
            <a:extLst>
              <a:ext uri="{FF2B5EF4-FFF2-40B4-BE49-F238E27FC236}">
                <a16:creationId xmlns:a16="http://schemas.microsoft.com/office/drawing/2014/main" id="{29F23E6C-16E7-43F8-A652-DF51E3AB90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49802" y="4586133"/>
            <a:ext cx="624165" cy="731520"/>
          </a:xfrm>
          <a:prstGeom prst="rect">
            <a:avLst/>
          </a:prstGeom>
        </p:spPr>
      </p:pic>
      <p:sp>
        <p:nvSpPr>
          <p:cNvPr id="95" name="TextBox 94">
            <a:extLst>
              <a:ext uri="{FF2B5EF4-FFF2-40B4-BE49-F238E27FC236}">
                <a16:creationId xmlns:a16="http://schemas.microsoft.com/office/drawing/2014/main" id="{39CBFAC5-3956-4F67-8998-7D94807B8FD1}"/>
              </a:ext>
            </a:extLst>
          </p:cNvPr>
          <p:cNvSpPr txBox="1"/>
          <p:nvPr/>
        </p:nvSpPr>
        <p:spPr>
          <a:xfrm>
            <a:off x="3452458" y="3790590"/>
            <a:ext cx="1998482" cy="70788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1A1A1A"/>
                    </a:gs>
                    <a:gs pos="10000">
                      <a:srgbClr val="1A1A1A"/>
                    </a:gs>
                  </a:gsLst>
                  <a:lin ang="5400000" scaled="0"/>
                </a:gradFill>
                <a:effectLst/>
                <a:uLnTx/>
                <a:uFillTx/>
                <a:latin typeface="Segoe UI"/>
                <a:ea typeface="+mn-ea"/>
                <a:cs typeface="+mn-cs"/>
              </a:rPr>
              <a:t>Free storage space: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gradFill>
                  <a:gsLst>
                    <a:gs pos="5439">
                      <a:srgbClr val="1A1A1A"/>
                    </a:gs>
                    <a:gs pos="10000">
                      <a:srgbClr val="1A1A1A"/>
                    </a:gs>
                  </a:gsLst>
                  <a:lin ang="5400000" scaled="0"/>
                </a:gradFill>
                <a:effectLst/>
                <a:uLnTx/>
                <a:uFillTx/>
                <a:latin typeface="Segoe UI"/>
                <a:ea typeface="+mn-ea"/>
                <a:cs typeface="+mn-cs"/>
              </a:rPr>
              <a:t>25 GB</a:t>
            </a:r>
          </a:p>
        </p:txBody>
      </p:sp>
      <p:sp>
        <p:nvSpPr>
          <p:cNvPr id="97" name="TextBox 96">
            <a:extLst>
              <a:ext uri="{FF2B5EF4-FFF2-40B4-BE49-F238E27FC236}">
                <a16:creationId xmlns:a16="http://schemas.microsoft.com/office/drawing/2014/main" id="{BAEDA2B7-A324-4678-A8AC-B926B80375D4}"/>
              </a:ext>
            </a:extLst>
          </p:cNvPr>
          <p:cNvSpPr txBox="1"/>
          <p:nvPr/>
        </p:nvSpPr>
        <p:spPr>
          <a:xfrm>
            <a:off x="6098301" y="3790590"/>
            <a:ext cx="1998482" cy="70788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1A1A1A"/>
                    </a:gs>
                    <a:gs pos="10000">
                      <a:srgbClr val="1A1A1A"/>
                    </a:gs>
                  </a:gsLst>
                  <a:lin ang="5400000" scaled="0"/>
                </a:gradFill>
                <a:effectLst/>
                <a:uLnTx/>
                <a:uFillTx/>
                <a:latin typeface="Segoe UI"/>
                <a:ea typeface="+mn-ea"/>
                <a:cs typeface="+mn-cs"/>
              </a:rPr>
              <a:t>Free storage space: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gradFill>
                  <a:gsLst>
                    <a:gs pos="5439">
                      <a:srgbClr val="1A1A1A"/>
                    </a:gs>
                    <a:gs pos="10000">
                      <a:srgbClr val="1A1A1A"/>
                    </a:gs>
                  </a:gsLst>
                  <a:lin ang="5400000" scaled="0"/>
                </a:gradFill>
                <a:effectLst/>
                <a:uLnTx/>
                <a:uFillTx/>
                <a:latin typeface="Segoe UI"/>
                <a:ea typeface="+mn-ea"/>
                <a:cs typeface="+mn-cs"/>
              </a:rPr>
              <a:t>20 GB</a:t>
            </a:r>
          </a:p>
        </p:txBody>
      </p:sp>
      <p:sp>
        <p:nvSpPr>
          <p:cNvPr id="108" name="TextBox 107">
            <a:extLst>
              <a:ext uri="{FF2B5EF4-FFF2-40B4-BE49-F238E27FC236}">
                <a16:creationId xmlns:a16="http://schemas.microsoft.com/office/drawing/2014/main" id="{731E01AB-01D9-4B25-A52D-C4FE2FC6E383}"/>
              </a:ext>
            </a:extLst>
          </p:cNvPr>
          <p:cNvSpPr txBox="1"/>
          <p:nvPr/>
        </p:nvSpPr>
        <p:spPr>
          <a:xfrm>
            <a:off x="584200" y="3790590"/>
            <a:ext cx="2344696" cy="1428083"/>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Delegated Admin</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50" normalizeH="0" baseline="0" noProof="0" dirty="0">
                <a:ln w="3175">
                  <a:noFill/>
                </a:ln>
                <a:gradFill>
                  <a:gsLst>
                    <a:gs pos="0">
                      <a:srgbClr val="1A1A1A"/>
                    </a:gs>
                    <a:gs pos="100000">
                      <a:srgbClr val="1A1A1A"/>
                    </a:gs>
                  </a:gsLst>
                  <a:lin ang="5400000" scaled="0"/>
                </a:gradFill>
                <a:effectLst/>
                <a:uLnTx/>
                <a:uFillTx/>
                <a:latin typeface="Segoe UI"/>
                <a:ea typeface="+mn-ea"/>
                <a:cs typeface="Segoe UI" pitchFamily="34" charset="0"/>
              </a:rPr>
              <a:t>Can set free storage </a:t>
            </a:r>
            <a:br>
              <a:rPr kumimoji="0" lang="en-US" sz="1800" b="0" i="0" u="none" strike="noStrike" kern="1200" cap="none" spc="-50" normalizeH="0" baseline="0" noProof="0" dirty="0">
                <a:ln w="3175">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1800" b="0" i="0" u="none" strike="noStrike" kern="1200" cap="none" spc="-50" normalizeH="0" baseline="0" noProof="0" dirty="0">
                <a:ln w="3175">
                  <a:noFill/>
                </a:ln>
                <a:gradFill>
                  <a:gsLst>
                    <a:gs pos="0">
                      <a:srgbClr val="1A1A1A"/>
                    </a:gs>
                    <a:gs pos="100000">
                      <a:srgbClr val="1A1A1A"/>
                    </a:gs>
                  </a:gsLst>
                  <a:lin ang="5400000" scaled="0"/>
                </a:gradFill>
                <a:effectLst/>
                <a:uLnTx/>
                <a:uFillTx/>
                <a:latin typeface="Segoe UI"/>
                <a:ea typeface="+mn-ea"/>
                <a:cs typeface="Segoe UI" pitchFamily="34" charset="0"/>
              </a:rPr>
              <a:t>threshold for VHD migration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50" normalizeH="0" baseline="0" noProof="0" dirty="0">
                <a:ln w="3175">
                  <a:noFill/>
                </a:ln>
                <a:gradFill>
                  <a:gsLst>
                    <a:gs pos="0">
                      <a:srgbClr val="1A1A1A"/>
                    </a:gs>
                    <a:gs pos="100000">
                      <a:srgbClr val="1A1A1A"/>
                    </a:gs>
                  </a:gsLst>
                  <a:lin ang="5400000" scaled="0"/>
                </a:gradFill>
                <a:effectLst/>
                <a:uLnTx/>
                <a:uFillTx/>
                <a:latin typeface="Segoe UI"/>
                <a:ea typeface="+mn-ea"/>
                <a:cs typeface="Segoe UI" pitchFamily="34" charset="0"/>
              </a:rPr>
              <a:t>Example: 5GB</a:t>
            </a:r>
            <a:endParaRPr kumimoji="0" lang="en-US" sz="2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15" name="Graphic 14">
            <a:extLst>
              <a:ext uri="{FF2B5EF4-FFF2-40B4-BE49-F238E27FC236}">
                <a16:creationId xmlns:a16="http://schemas.microsoft.com/office/drawing/2014/main" id="{4864EF48-005C-408B-A7B9-E9D7B94CF5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8263" y="3060700"/>
            <a:ext cx="914400" cy="660400"/>
          </a:xfrm>
          <a:prstGeom prst="rect">
            <a:avLst/>
          </a:prstGeom>
        </p:spPr>
      </p:pic>
    </p:spTree>
    <p:extLst>
      <p:ext uri="{BB962C8B-B14F-4D97-AF65-F5344CB8AC3E}">
        <p14:creationId xmlns:p14="http://schemas.microsoft.com/office/powerpoint/2010/main" val="171172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35" presetClass="path" presetSubtype="0" decel="100000" fill="hold" nodeType="withEffect">
                                  <p:stCondLst>
                                    <p:cond delay="0"/>
                                  </p:stCondLst>
                                  <p:childTnLst>
                                    <p:animMotion origin="layout" path="M 2.70833E-6 -4.44444E-6 L -0.01537 -4.44444E-6 " pathEditMode="relative" rAng="0" ptsTypes="AA">
                                      <p:cBhvr>
                                        <p:cTn id="9" dur="500" spd="-100000" fill="hold"/>
                                        <p:tgtEl>
                                          <p:spTgt spid="15"/>
                                        </p:tgtEl>
                                        <p:attrNameLst>
                                          <p:attrName>ppt_x</p:attrName>
                                          <p:attrName>ppt_y</p:attrName>
                                        </p:attrNameLst>
                                      </p:cBhvr>
                                      <p:rCtr x="-768" y="0"/>
                                    </p:animMotion>
                                  </p:childTnLst>
                                </p:cTn>
                              </p:par>
                              <p:par>
                                <p:cTn id="10" presetID="10" presetClass="entr" presetSubtype="0" fill="hold" grpId="0" nodeType="with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500"/>
                                        <p:tgtEl>
                                          <p:spTgt spid="108"/>
                                        </p:tgtEl>
                                      </p:cBhvr>
                                    </p:animEffect>
                                  </p:childTnLst>
                                </p:cTn>
                              </p:par>
                              <p:par>
                                <p:cTn id="13" presetID="35" presetClass="path" presetSubtype="0" decel="100000" fill="hold" grpId="1" nodeType="withEffect">
                                  <p:stCondLst>
                                    <p:cond delay="0"/>
                                  </p:stCondLst>
                                  <p:childTnLst>
                                    <p:animMotion origin="layout" path="M -4.16667E-7 -2.96296E-6 L -0.01536 -2.96296E-6 " pathEditMode="relative" rAng="0" ptsTypes="AA">
                                      <p:cBhvr>
                                        <p:cTn id="14" dur="500" spd="-100000" fill="hold"/>
                                        <p:tgtEl>
                                          <p:spTgt spid="108"/>
                                        </p:tgtEl>
                                        <p:attrNameLst>
                                          <p:attrName>ppt_x</p:attrName>
                                          <p:attrName>ppt_y</p:attrName>
                                        </p:attrNameLst>
                                      </p:cBhvr>
                                      <p:rCtr x="-768" y="0"/>
                                    </p:animMotion>
                                  </p:child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2.08333E-6 4.07407E-6 C 0.02448 -0.06019 0.08424 -0.08357 0.13034 -0.08496 C 0.1763 -0.09051 0.24375 -0.06875 0.27669 -0.03241 " pathEditMode="relative" rAng="0" ptsTypes="AAA">
                                      <p:cBhvr>
                                        <p:cTn id="18" dur="1000" fill="hold"/>
                                        <p:tgtEl>
                                          <p:spTgt spid="65"/>
                                        </p:tgtEl>
                                        <p:attrNameLst>
                                          <p:attrName>ppt_x</p:attrName>
                                          <p:attrName>ppt_y</p:attrName>
                                        </p:attrNameLst>
                                      </p:cBhvr>
                                      <p:rCtr x="13828" y="-4282"/>
                                    </p:animMotion>
                                  </p:childTnLst>
                                </p:cTn>
                              </p:par>
                              <p:par>
                                <p:cTn id="19" presetID="42" presetClass="path" presetSubtype="0" accel="50000" decel="50000" fill="hold" nodeType="withEffect">
                                  <p:stCondLst>
                                    <p:cond delay="500"/>
                                  </p:stCondLst>
                                  <p:childTnLst>
                                    <p:animMotion origin="layout" path="M 5E-6 4.81481E-6 L -0.00559 0.02569 " pathEditMode="relative" rAng="0" ptsTypes="AA">
                                      <p:cBhvr>
                                        <p:cTn id="20" dur="500" fill="hold"/>
                                        <p:tgtEl>
                                          <p:spTgt spid="76"/>
                                        </p:tgtEl>
                                        <p:attrNameLst>
                                          <p:attrName>ppt_x</p:attrName>
                                          <p:attrName>ppt_y</p:attrName>
                                        </p:attrNameLst>
                                      </p:cBhvr>
                                      <p:rCtr x="-286" y="1273"/>
                                    </p:animMotion>
                                  </p:childTnLst>
                                </p:cTn>
                              </p:par>
                            </p:childTnLst>
                          </p:cTn>
                        </p:par>
                        <p:par>
                          <p:cTn id="21" fill="hold">
                            <p:stCondLst>
                              <p:cond delay="1000"/>
                            </p:stCondLst>
                            <p:childTnLst>
                              <p:par>
                                <p:cTn id="22" presetID="10" presetClass="exit" presetSubtype="0" fill="hold" grpId="0" nodeType="afterEffect">
                                  <p:stCondLst>
                                    <p:cond delay="0"/>
                                  </p:stCondLst>
                                  <p:childTnLst>
                                    <p:animEffect transition="out" filter="fade">
                                      <p:cBhvr>
                                        <p:cTn id="23" dur="500"/>
                                        <p:tgtEl>
                                          <p:spTgt spid="56"/>
                                        </p:tgtEl>
                                      </p:cBhvr>
                                    </p:animEffect>
                                    <p:set>
                                      <p:cBhvr>
                                        <p:cTn id="24" dur="1" fill="hold">
                                          <p:stCondLst>
                                            <p:cond delay="499"/>
                                          </p:stCondLst>
                                        </p:cTn>
                                        <p:tgtEl>
                                          <p:spTgt spid="56"/>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60"/>
                                        </p:tgtEl>
                                      </p:cBhvr>
                                    </p:animEffect>
                                    <p:set>
                                      <p:cBhvr>
                                        <p:cTn id="27" dur="1" fill="hold">
                                          <p:stCondLst>
                                            <p:cond delay="499"/>
                                          </p:stCondLst>
                                        </p:cTn>
                                        <p:tgtEl>
                                          <p:spTgt spid="60"/>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fade">
                                      <p:cBhvr>
                                        <p:cTn id="30" dur="500"/>
                                        <p:tgtEl>
                                          <p:spTgt spid="9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5"/>
                                        </p:tgtEl>
                                        <p:attrNameLst>
                                          <p:attrName>style.visibility</p:attrName>
                                        </p:attrNameLst>
                                      </p:cBhvr>
                                      <p:to>
                                        <p:strVal val="visible"/>
                                      </p:to>
                                    </p:set>
                                    <p:animEffect transition="in" filter="fade">
                                      <p:cBhvr>
                                        <p:cTn id="3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0" grpId="0"/>
      <p:bldP spid="95" grpId="0"/>
      <p:bldP spid="97" grpId="0"/>
      <p:bldP spid="108" grpId="0"/>
      <p:bldP spid="10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D4B9-9FFE-47ED-8E36-DD78EED1D828}"/>
              </a:ext>
            </a:extLst>
          </p:cNvPr>
          <p:cNvSpPr>
            <a:spLocks noGrp="1"/>
          </p:cNvSpPr>
          <p:nvPr>
            <p:ph type="title"/>
          </p:nvPr>
        </p:nvSpPr>
        <p:spPr>
          <a:xfrm>
            <a:off x="585216" y="3033223"/>
            <a:ext cx="6847430" cy="498598"/>
          </a:xfrm>
        </p:spPr>
        <p:txBody>
          <a:bodyPr/>
          <a:lstStyle/>
          <a:p>
            <a:r>
              <a:rPr lang="en-US" dirty="0"/>
              <a:t>Demo—Storage Optimization</a:t>
            </a:r>
          </a:p>
        </p:txBody>
      </p:sp>
    </p:spTree>
    <p:extLst>
      <p:ext uri="{BB962C8B-B14F-4D97-AF65-F5344CB8AC3E}">
        <p14:creationId xmlns:p14="http://schemas.microsoft.com/office/powerpoint/2010/main" val="69930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8">
            <a:extLst>
              <a:ext uri="{FF2B5EF4-FFF2-40B4-BE49-F238E27FC236}">
                <a16:creationId xmlns:a16="http://schemas.microsoft.com/office/drawing/2014/main" id="{93777158-EE0E-438C-A92B-0D91E750D2CE}"/>
              </a:ext>
            </a:extLst>
          </p:cNvPr>
          <p:cNvSpPr txBox="1">
            <a:spLocks/>
          </p:cNvSpPr>
          <p:nvPr/>
        </p:nvSpPr>
        <p:spPr>
          <a:xfrm>
            <a:off x="3182525" y="1634403"/>
            <a:ext cx="5403038" cy="225910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tabLst>
                <a:tab pos="179388" algn="l"/>
              </a:tabLst>
            </a:pPr>
            <a:r>
              <a:rPr lang="de-DE" sz="2000" dirty="0"/>
              <a:t>Senior Consultant @ </a:t>
            </a:r>
            <a:r>
              <a:rPr lang="de-DE" sz="2000" dirty="0" err="1"/>
              <a:t>GTClobal</a:t>
            </a:r>
            <a:endParaRPr lang="de-DE" sz="2000" dirty="0"/>
          </a:p>
          <a:p>
            <a:pPr marL="0" indent="0">
              <a:buNone/>
              <a:tabLst>
                <a:tab pos="179388" algn="l"/>
              </a:tabLst>
            </a:pPr>
            <a:r>
              <a:rPr lang="de-DE" sz="2000" dirty="0"/>
              <a:t>Blog: </a:t>
            </a:r>
            <a:r>
              <a:rPr lang="de-DE" sz="2000" dirty="0">
                <a:solidFill>
                  <a:schemeClr val="tx1"/>
                </a:solidFill>
                <a:hlinkClick r:id="rId3">
                  <a:extLst>
                    <a:ext uri="{A12FA001-AC4F-418D-AE19-62706E023703}">
                      <ahyp:hlinkClr xmlns:ahyp="http://schemas.microsoft.com/office/drawing/2018/hyperlinkcolor" val="tx"/>
                    </a:ext>
                  </a:extLst>
                </a:hlinkClick>
              </a:rPr>
              <a:t>https://jtpedersen.com</a:t>
            </a:r>
            <a:endParaRPr lang="de-DE" sz="2000" dirty="0">
              <a:solidFill>
                <a:schemeClr val="tx1"/>
              </a:solidFill>
            </a:endParaRPr>
          </a:p>
          <a:p>
            <a:pPr marL="0" indent="0">
              <a:buNone/>
              <a:tabLst>
                <a:tab pos="179388" algn="l"/>
              </a:tabLst>
            </a:pPr>
            <a:r>
              <a:rPr lang="de-DE" sz="2000" dirty="0"/>
              <a:t>Twitter: @</a:t>
            </a:r>
            <a:r>
              <a:rPr lang="de-DE" sz="2000" dirty="0" err="1"/>
              <a:t>jantorep</a:t>
            </a:r>
            <a:endParaRPr lang="de-DE" sz="2000" dirty="0"/>
          </a:p>
          <a:p>
            <a:pPr marL="0" indent="0">
              <a:buNone/>
              <a:tabLst>
                <a:tab pos="179388" algn="l"/>
              </a:tabLst>
            </a:pPr>
            <a:endParaRPr lang="de-DE" sz="2000" dirty="0"/>
          </a:p>
          <a:p>
            <a:pPr marL="0" indent="0">
              <a:buNone/>
              <a:tabLst>
                <a:tab pos="179388" algn="l"/>
              </a:tabLst>
            </a:pPr>
            <a:r>
              <a:rPr lang="de-DE" sz="2000" dirty="0"/>
              <a:t>Speaker and Organizer </a:t>
            </a:r>
            <a:r>
              <a:rPr lang="de-DE" sz="2000" dirty="0" err="1"/>
              <a:t>for</a:t>
            </a:r>
            <a:r>
              <a:rPr lang="de-DE" sz="2000" dirty="0"/>
              <a:t> SCUG.no</a:t>
            </a:r>
          </a:p>
        </p:txBody>
      </p:sp>
      <p:sp>
        <p:nvSpPr>
          <p:cNvPr id="6" name="Content Placeholder 9">
            <a:extLst>
              <a:ext uri="{FF2B5EF4-FFF2-40B4-BE49-F238E27FC236}">
                <a16:creationId xmlns:a16="http://schemas.microsoft.com/office/drawing/2014/main" id="{023BB2A0-676C-44BF-9BE1-8E0A89423CF7}"/>
              </a:ext>
            </a:extLst>
          </p:cNvPr>
          <p:cNvSpPr txBox="1">
            <a:spLocks/>
          </p:cNvSpPr>
          <p:nvPr/>
        </p:nvSpPr>
        <p:spPr>
          <a:xfrm>
            <a:off x="3182525" y="3830524"/>
            <a:ext cx="4750154" cy="21406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da-DK" sz="2400" dirty="0"/>
              <a:t>Azure Stack HCI S2D</a:t>
            </a:r>
          </a:p>
          <a:p>
            <a:r>
              <a:rPr lang="en-US" altLang="da-DK" sz="2400" dirty="0"/>
              <a:t>System Center</a:t>
            </a:r>
          </a:p>
          <a:p>
            <a:r>
              <a:rPr lang="en-US" altLang="da-DK" sz="2400" dirty="0"/>
              <a:t>Software-defined Datacenter</a:t>
            </a:r>
          </a:p>
          <a:p>
            <a:r>
              <a:rPr lang="en-US" altLang="da-DK" sz="2400" dirty="0"/>
              <a:t>Azure</a:t>
            </a:r>
          </a:p>
          <a:p>
            <a:r>
              <a:rPr lang="en-US" altLang="da-DK" sz="2400" dirty="0"/>
              <a:t>Azure Stack</a:t>
            </a:r>
          </a:p>
        </p:txBody>
      </p:sp>
      <p:sp>
        <p:nvSpPr>
          <p:cNvPr id="9" name="Content Placeholder 12">
            <a:extLst>
              <a:ext uri="{FF2B5EF4-FFF2-40B4-BE49-F238E27FC236}">
                <a16:creationId xmlns:a16="http://schemas.microsoft.com/office/drawing/2014/main" id="{95562497-8317-454B-861F-4DE6F431F82D}"/>
              </a:ext>
            </a:extLst>
          </p:cNvPr>
          <p:cNvSpPr txBox="1">
            <a:spLocks/>
          </p:cNvSpPr>
          <p:nvPr/>
        </p:nvSpPr>
        <p:spPr>
          <a:xfrm>
            <a:off x="3787481" y="2973100"/>
            <a:ext cx="4018271"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da-DK"/>
              <a:t> </a:t>
            </a:r>
            <a:endParaRPr lang="da-DK" dirty="0"/>
          </a:p>
        </p:txBody>
      </p:sp>
      <p:pic>
        <p:nvPicPr>
          <p:cNvPr id="10" name="Content Placeholder 13">
            <a:extLst>
              <a:ext uri="{FF2B5EF4-FFF2-40B4-BE49-F238E27FC236}">
                <a16:creationId xmlns:a16="http://schemas.microsoft.com/office/drawing/2014/main" id="{367584D9-53F3-4E93-816B-BDF40B74A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077" y="3429000"/>
            <a:ext cx="2368550" cy="1902735"/>
          </a:xfrm>
          <a:prstGeom prst="rect">
            <a:avLst/>
          </a:prstGeom>
        </p:spPr>
      </p:pic>
      <p:pic>
        <p:nvPicPr>
          <p:cNvPr id="11" name="Content Placeholder 23">
            <a:extLst>
              <a:ext uri="{FF2B5EF4-FFF2-40B4-BE49-F238E27FC236}">
                <a16:creationId xmlns:a16="http://schemas.microsoft.com/office/drawing/2014/main" id="{4C631D0A-BEE8-4345-974F-48520DEE1D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95652" y="3429000"/>
            <a:ext cx="4018271" cy="2355850"/>
          </a:xfrm>
          <a:prstGeom prst="rect">
            <a:avLst/>
          </a:prstGeom>
        </p:spPr>
      </p:pic>
      <p:sp>
        <p:nvSpPr>
          <p:cNvPr id="12" name="Title 3">
            <a:extLst>
              <a:ext uri="{FF2B5EF4-FFF2-40B4-BE49-F238E27FC236}">
                <a16:creationId xmlns:a16="http://schemas.microsoft.com/office/drawing/2014/main" id="{C285BAF1-CD9F-4654-A104-DDA09AFF15F3}"/>
              </a:ext>
            </a:extLst>
          </p:cNvPr>
          <p:cNvSpPr txBox="1">
            <a:spLocks/>
          </p:cNvSpPr>
          <p:nvPr/>
        </p:nvSpPr>
        <p:spPr>
          <a:xfrm>
            <a:off x="3182525" y="645637"/>
            <a:ext cx="462322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de-DE" dirty="0"/>
              <a:t>Jan-Tore Pedersen</a:t>
            </a:r>
            <a:endParaRPr lang="da-DK" dirty="0"/>
          </a:p>
        </p:txBody>
      </p:sp>
    </p:spTree>
    <p:extLst>
      <p:ext uri="{BB962C8B-B14F-4D97-AF65-F5344CB8AC3E}">
        <p14:creationId xmlns:p14="http://schemas.microsoft.com/office/powerpoint/2010/main" val="844813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2AB23-ABF8-4EEE-B22C-5A2719CABD1F}"/>
              </a:ext>
            </a:extLst>
          </p:cNvPr>
          <p:cNvSpPr>
            <a:spLocks noGrp="1"/>
          </p:cNvSpPr>
          <p:nvPr>
            <p:ph type="title"/>
          </p:nvPr>
        </p:nvSpPr>
        <p:spPr/>
        <p:txBody>
          <a:bodyPr/>
          <a:lstStyle/>
          <a:p>
            <a:r>
              <a:rPr lang="en-US"/>
              <a:t>Storage Health </a:t>
            </a:r>
            <a:r>
              <a:rPr lang="en-US" dirty="0"/>
              <a:t>in VMM</a:t>
            </a:r>
          </a:p>
        </p:txBody>
      </p:sp>
    </p:spTree>
    <p:extLst>
      <p:ext uri="{BB962C8B-B14F-4D97-AF65-F5344CB8AC3E}">
        <p14:creationId xmlns:p14="http://schemas.microsoft.com/office/powerpoint/2010/main" val="185798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1D118-29A6-4A32-B2F1-3B07106C54E0}"/>
              </a:ext>
            </a:extLst>
          </p:cNvPr>
          <p:cNvSpPr>
            <a:spLocks noGrp="1"/>
          </p:cNvSpPr>
          <p:nvPr>
            <p:ph type="title"/>
          </p:nvPr>
        </p:nvSpPr>
        <p:spPr/>
        <p:txBody>
          <a:bodyPr/>
          <a:lstStyle/>
          <a:p>
            <a:r>
              <a:rPr lang="en-US" dirty="0"/>
              <a:t>Storage health and operational status</a:t>
            </a:r>
          </a:p>
        </p:txBody>
      </p:sp>
      <p:sp>
        <p:nvSpPr>
          <p:cNvPr id="10" name="Rectangle 9">
            <a:extLst>
              <a:ext uri="{FF2B5EF4-FFF2-40B4-BE49-F238E27FC236}">
                <a16:creationId xmlns:a16="http://schemas.microsoft.com/office/drawing/2014/main" id="{137D744C-7D66-435B-8B83-025D04DC7EA9}"/>
              </a:ext>
            </a:extLst>
          </p:cNvPr>
          <p:cNvSpPr/>
          <p:nvPr/>
        </p:nvSpPr>
        <p:spPr bwMode="auto">
          <a:xfrm>
            <a:off x="3357662" y="1724896"/>
            <a:ext cx="2704802" cy="30670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AA0AAC0C-85D2-4F48-99F2-9700FD6B3BDD}"/>
              </a:ext>
            </a:extLst>
          </p:cNvPr>
          <p:cNvSpPr/>
          <p:nvPr/>
        </p:nvSpPr>
        <p:spPr bwMode="auto">
          <a:xfrm>
            <a:off x="6131124" y="1724896"/>
            <a:ext cx="2704802" cy="30670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A950B143-E300-450A-9215-ECCCE2D76849}"/>
              </a:ext>
            </a:extLst>
          </p:cNvPr>
          <p:cNvSpPr/>
          <p:nvPr/>
        </p:nvSpPr>
        <p:spPr bwMode="auto">
          <a:xfrm>
            <a:off x="8904586" y="1724896"/>
            <a:ext cx="2704802" cy="30670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D5AD74FB-7C27-4F63-A7C0-C27B644758D4}"/>
              </a:ext>
            </a:extLst>
          </p:cNvPr>
          <p:cNvSpPr/>
          <p:nvPr/>
        </p:nvSpPr>
        <p:spPr bwMode="auto">
          <a:xfrm>
            <a:off x="584200" y="1724896"/>
            <a:ext cx="2704802" cy="306705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9" name="TextBox 58">
            <a:extLst>
              <a:ext uri="{FF2B5EF4-FFF2-40B4-BE49-F238E27FC236}">
                <a16:creationId xmlns:a16="http://schemas.microsoft.com/office/drawing/2014/main" id="{DC5B337C-E886-4B63-BCC5-15327A6F5759}"/>
              </a:ext>
            </a:extLst>
          </p:cNvPr>
          <p:cNvSpPr txBox="1"/>
          <p:nvPr/>
        </p:nvSpPr>
        <p:spPr>
          <a:xfrm>
            <a:off x="742880" y="4041563"/>
            <a:ext cx="2359550"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Health &amp; Operational Status</a:t>
            </a:r>
          </a:p>
        </p:txBody>
      </p:sp>
      <p:sp>
        <p:nvSpPr>
          <p:cNvPr id="60" name="TextBox 59">
            <a:extLst>
              <a:ext uri="{FF2B5EF4-FFF2-40B4-BE49-F238E27FC236}">
                <a16:creationId xmlns:a16="http://schemas.microsoft.com/office/drawing/2014/main" id="{01B02DDF-E4A1-4DF2-8C4C-2AB9B68E07CD}"/>
              </a:ext>
            </a:extLst>
          </p:cNvPr>
          <p:cNvSpPr txBox="1"/>
          <p:nvPr/>
        </p:nvSpPr>
        <p:spPr>
          <a:xfrm>
            <a:off x="3530288" y="4349339"/>
            <a:ext cx="2359550"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Storage Pool</a:t>
            </a:r>
          </a:p>
        </p:txBody>
      </p:sp>
      <p:sp>
        <p:nvSpPr>
          <p:cNvPr id="61" name="TextBox 60">
            <a:extLst>
              <a:ext uri="{FF2B5EF4-FFF2-40B4-BE49-F238E27FC236}">
                <a16:creationId xmlns:a16="http://schemas.microsoft.com/office/drawing/2014/main" id="{BB49EF7E-3107-40C3-B4B3-C90D3476D4F4}"/>
              </a:ext>
            </a:extLst>
          </p:cNvPr>
          <p:cNvSpPr txBox="1"/>
          <p:nvPr/>
        </p:nvSpPr>
        <p:spPr>
          <a:xfrm>
            <a:off x="6303750" y="4349339"/>
            <a:ext cx="2359550"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LUN</a:t>
            </a:r>
          </a:p>
        </p:txBody>
      </p:sp>
      <p:sp>
        <p:nvSpPr>
          <p:cNvPr id="62" name="TextBox 61">
            <a:extLst>
              <a:ext uri="{FF2B5EF4-FFF2-40B4-BE49-F238E27FC236}">
                <a16:creationId xmlns:a16="http://schemas.microsoft.com/office/drawing/2014/main" id="{EA6F49B5-CB39-4642-A492-46E46070519D}"/>
              </a:ext>
            </a:extLst>
          </p:cNvPr>
          <p:cNvSpPr txBox="1"/>
          <p:nvPr/>
        </p:nvSpPr>
        <p:spPr>
          <a:xfrm>
            <a:off x="9077212" y="4349339"/>
            <a:ext cx="2359550"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Physical Disk</a:t>
            </a:r>
          </a:p>
        </p:txBody>
      </p:sp>
      <p:sp>
        <p:nvSpPr>
          <p:cNvPr id="69" name="Rectangle 68">
            <a:extLst>
              <a:ext uri="{FF2B5EF4-FFF2-40B4-BE49-F238E27FC236}">
                <a16:creationId xmlns:a16="http://schemas.microsoft.com/office/drawing/2014/main" id="{E671A180-0965-4AF7-924F-B8B124FEFB59}"/>
              </a:ext>
            </a:extLst>
          </p:cNvPr>
          <p:cNvSpPr/>
          <p:nvPr/>
        </p:nvSpPr>
        <p:spPr>
          <a:xfrm>
            <a:off x="1121229" y="5214569"/>
            <a:ext cx="9949542" cy="46166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Storage health and operational states provide insights to troubleshoot</a:t>
            </a:r>
          </a:p>
        </p:txBody>
      </p:sp>
      <p:pic>
        <p:nvPicPr>
          <p:cNvPr id="4" name="Graphic 3">
            <a:extLst>
              <a:ext uri="{FF2B5EF4-FFF2-40B4-BE49-F238E27FC236}">
                <a16:creationId xmlns:a16="http://schemas.microsoft.com/office/drawing/2014/main" id="{D6B5DEC6-0FC3-4E9E-8375-001706E8BD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7855" y="2493672"/>
            <a:ext cx="1397352" cy="1188720"/>
          </a:xfrm>
          <a:prstGeom prst="rect">
            <a:avLst/>
          </a:prstGeom>
        </p:spPr>
      </p:pic>
      <p:grpSp>
        <p:nvGrpSpPr>
          <p:cNvPr id="6" name="Group 25">
            <a:extLst>
              <a:ext uri="{FF2B5EF4-FFF2-40B4-BE49-F238E27FC236}">
                <a16:creationId xmlns:a16="http://schemas.microsoft.com/office/drawing/2014/main" id="{90D91D6B-CD8C-4B28-AAE4-07F483B4E5A5}"/>
              </a:ext>
            </a:extLst>
          </p:cNvPr>
          <p:cNvGrpSpPr/>
          <p:nvPr/>
        </p:nvGrpSpPr>
        <p:grpSpPr>
          <a:xfrm>
            <a:off x="3609858" y="2184595"/>
            <a:ext cx="2178346" cy="1806875"/>
            <a:chOff x="3572089" y="2025650"/>
            <a:chExt cx="3851409" cy="3194634"/>
          </a:xfrm>
        </p:grpSpPr>
        <p:pic>
          <p:nvPicPr>
            <p:cNvPr id="72" name="Graphic 71">
              <a:extLst>
                <a:ext uri="{FF2B5EF4-FFF2-40B4-BE49-F238E27FC236}">
                  <a16:creationId xmlns:a16="http://schemas.microsoft.com/office/drawing/2014/main" id="{82B78D3A-0CC7-46D1-9F15-C32D951135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72089" y="2025650"/>
              <a:ext cx="1763151" cy="1463040"/>
            </a:xfrm>
            <a:prstGeom prst="rect">
              <a:avLst/>
            </a:prstGeom>
          </p:spPr>
        </p:pic>
        <p:pic>
          <p:nvPicPr>
            <p:cNvPr id="73" name="Graphic 72">
              <a:extLst>
                <a:ext uri="{FF2B5EF4-FFF2-40B4-BE49-F238E27FC236}">
                  <a16:creationId xmlns:a16="http://schemas.microsoft.com/office/drawing/2014/main" id="{A98AD060-6DB8-46C0-98F5-97802A64E7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0347" y="2025650"/>
              <a:ext cx="1763151" cy="1463040"/>
            </a:xfrm>
            <a:prstGeom prst="rect">
              <a:avLst/>
            </a:prstGeom>
          </p:spPr>
        </p:pic>
        <p:pic>
          <p:nvPicPr>
            <p:cNvPr id="74" name="Graphic 73">
              <a:extLst>
                <a:ext uri="{FF2B5EF4-FFF2-40B4-BE49-F238E27FC236}">
                  <a16:creationId xmlns:a16="http://schemas.microsoft.com/office/drawing/2014/main" id="{F43FCBE9-06F2-41B0-8DD6-346191D591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72089" y="3757244"/>
              <a:ext cx="1763151" cy="1463040"/>
            </a:xfrm>
            <a:prstGeom prst="rect">
              <a:avLst/>
            </a:prstGeom>
          </p:spPr>
        </p:pic>
        <p:pic>
          <p:nvPicPr>
            <p:cNvPr id="75" name="Graphic 74">
              <a:extLst>
                <a:ext uri="{FF2B5EF4-FFF2-40B4-BE49-F238E27FC236}">
                  <a16:creationId xmlns:a16="http://schemas.microsoft.com/office/drawing/2014/main" id="{F5EFE072-217E-43F7-9C84-4DA6EFE922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0347" y="3757244"/>
              <a:ext cx="1763151" cy="1463040"/>
            </a:xfrm>
            <a:prstGeom prst="rect">
              <a:avLst/>
            </a:prstGeom>
          </p:spPr>
        </p:pic>
      </p:grpSp>
      <p:sp>
        <p:nvSpPr>
          <p:cNvPr id="8" name="HDD">
            <a:extLst>
              <a:ext uri="{FF2B5EF4-FFF2-40B4-BE49-F238E27FC236}">
                <a16:creationId xmlns:a16="http://schemas.microsoft.com/office/drawing/2014/main" id="{A471BB43-A624-4C97-B4A6-7F84430AB6F5}"/>
              </a:ext>
            </a:extLst>
          </p:cNvPr>
          <p:cNvSpPr/>
          <p:nvPr/>
        </p:nvSpPr>
        <p:spPr>
          <a:xfrm>
            <a:off x="10277205" y="2004249"/>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HDD">
            <a:extLst>
              <a:ext uri="{FF2B5EF4-FFF2-40B4-BE49-F238E27FC236}">
                <a16:creationId xmlns:a16="http://schemas.microsoft.com/office/drawing/2014/main" id="{79C67FF1-A7A0-471B-9B7A-8DB6EADE76C7}"/>
              </a:ext>
            </a:extLst>
          </p:cNvPr>
          <p:cNvSpPr/>
          <p:nvPr/>
        </p:nvSpPr>
        <p:spPr>
          <a:xfrm>
            <a:off x="10744514" y="2004249"/>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HDD">
            <a:extLst>
              <a:ext uri="{FF2B5EF4-FFF2-40B4-BE49-F238E27FC236}">
                <a16:creationId xmlns:a16="http://schemas.microsoft.com/office/drawing/2014/main" id="{FD014ABA-5E1B-4EA5-B87B-4074331E2E85}"/>
              </a:ext>
            </a:extLst>
          </p:cNvPr>
          <p:cNvSpPr/>
          <p:nvPr/>
        </p:nvSpPr>
        <p:spPr>
          <a:xfrm>
            <a:off x="9342587" y="2004249"/>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8" name="HDD">
            <a:extLst>
              <a:ext uri="{FF2B5EF4-FFF2-40B4-BE49-F238E27FC236}">
                <a16:creationId xmlns:a16="http://schemas.microsoft.com/office/drawing/2014/main" id="{EA770ED1-ED51-4FF5-97B0-F13ED71A0CEF}"/>
              </a:ext>
            </a:extLst>
          </p:cNvPr>
          <p:cNvSpPr/>
          <p:nvPr/>
        </p:nvSpPr>
        <p:spPr>
          <a:xfrm>
            <a:off x="9809896" y="2004249"/>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0" name="HDD">
            <a:extLst>
              <a:ext uri="{FF2B5EF4-FFF2-40B4-BE49-F238E27FC236}">
                <a16:creationId xmlns:a16="http://schemas.microsoft.com/office/drawing/2014/main" id="{826697E0-DA8D-4CA6-AD0E-68336DEC9BD1}"/>
              </a:ext>
            </a:extLst>
          </p:cNvPr>
          <p:cNvSpPr/>
          <p:nvPr/>
        </p:nvSpPr>
        <p:spPr>
          <a:xfrm>
            <a:off x="10277205" y="2560103"/>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1" name="HDD">
            <a:extLst>
              <a:ext uri="{FF2B5EF4-FFF2-40B4-BE49-F238E27FC236}">
                <a16:creationId xmlns:a16="http://schemas.microsoft.com/office/drawing/2014/main" id="{284CDFF9-DB1C-4F8D-93C3-EF4EA605B4DC}"/>
              </a:ext>
            </a:extLst>
          </p:cNvPr>
          <p:cNvSpPr/>
          <p:nvPr/>
        </p:nvSpPr>
        <p:spPr>
          <a:xfrm>
            <a:off x="10744514" y="2560103"/>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HDD">
            <a:extLst>
              <a:ext uri="{FF2B5EF4-FFF2-40B4-BE49-F238E27FC236}">
                <a16:creationId xmlns:a16="http://schemas.microsoft.com/office/drawing/2014/main" id="{F3C00247-4C73-471E-816B-9B9442DE32B4}"/>
              </a:ext>
            </a:extLst>
          </p:cNvPr>
          <p:cNvSpPr/>
          <p:nvPr/>
        </p:nvSpPr>
        <p:spPr>
          <a:xfrm>
            <a:off x="9342587" y="2560103"/>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3" name="HDD">
            <a:extLst>
              <a:ext uri="{FF2B5EF4-FFF2-40B4-BE49-F238E27FC236}">
                <a16:creationId xmlns:a16="http://schemas.microsoft.com/office/drawing/2014/main" id="{DED7BE10-9B93-47DF-8ABA-05F2AED58B5E}"/>
              </a:ext>
            </a:extLst>
          </p:cNvPr>
          <p:cNvSpPr/>
          <p:nvPr/>
        </p:nvSpPr>
        <p:spPr>
          <a:xfrm>
            <a:off x="9809896" y="2560103"/>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5" name="HDD">
            <a:extLst>
              <a:ext uri="{FF2B5EF4-FFF2-40B4-BE49-F238E27FC236}">
                <a16:creationId xmlns:a16="http://schemas.microsoft.com/office/drawing/2014/main" id="{64EED1FA-A672-4302-9032-535F73CED804}"/>
              </a:ext>
            </a:extLst>
          </p:cNvPr>
          <p:cNvSpPr/>
          <p:nvPr/>
        </p:nvSpPr>
        <p:spPr>
          <a:xfrm>
            <a:off x="10277205" y="3115957"/>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HDD">
            <a:extLst>
              <a:ext uri="{FF2B5EF4-FFF2-40B4-BE49-F238E27FC236}">
                <a16:creationId xmlns:a16="http://schemas.microsoft.com/office/drawing/2014/main" id="{57B26435-BF60-45E6-AB77-E25908E4E633}"/>
              </a:ext>
            </a:extLst>
          </p:cNvPr>
          <p:cNvSpPr/>
          <p:nvPr/>
        </p:nvSpPr>
        <p:spPr>
          <a:xfrm>
            <a:off x="10744514" y="3115957"/>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HDD">
            <a:extLst>
              <a:ext uri="{FF2B5EF4-FFF2-40B4-BE49-F238E27FC236}">
                <a16:creationId xmlns:a16="http://schemas.microsoft.com/office/drawing/2014/main" id="{E4052D39-9E7B-4D15-B743-FF59BD48C0D9}"/>
              </a:ext>
            </a:extLst>
          </p:cNvPr>
          <p:cNvSpPr/>
          <p:nvPr/>
        </p:nvSpPr>
        <p:spPr>
          <a:xfrm>
            <a:off x="9342587" y="3115957"/>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HDD">
            <a:extLst>
              <a:ext uri="{FF2B5EF4-FFF2-40B4-BE49-F238E27FC236}">
                <a16:creationId xmlns:a16="http://schemas.microsoft.com/office/drawing/2014/main" id="{8B0565FC-AFAA-4CFC-83EB-A9C36B4CCA40}"/>
              </a:ext>
            </a:extLst>
          </p:cNvPr>
          <p:cNvSpPr/>
          <p:nvPr/>
        </p:nvSpPr>
        <p:spPr>
          <a:xfrm>
            <a:off x="9809896" y="3115957"/>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HDD">
            <a:extLst>
              <a:ext uri="{FF2B5EF4-FFF2-40B4-BE49-F238E27FC236}">
                <a16:creationId xmlns:a16="http://schemas.microsoft.com/office/drawing/2014/main" id="{B37BC245-CE25-46A5-A554-A5FB9CABBFD5}"/>
              </a:ext>
            </a:extLst>
          </p:cNvPr>
          <p:cNvSpPr/>
          <p:nvPr/>
        </p:nvSpPr>
        <p:spPr>
          <a:xfrm>
            <a:off x="10277205" y="3671812"/>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HDD">
            <a:extLst>
              <a:ext uri="{FF2B5EF4-FFF2-40B4-BE49-F238E27FC236}">
                <a16:creationId xmlns:a16="http://schemas.microsoft.com/office/drawing/2014/main" id="{29720F5A-317F-40F5-B9C3-7F40C222688E}"/>
              </a:ext>
            </a:extLst>
          </p:cNvPr>
          <p:cNvSpPr/>
          <p:nvPr/>
        </p:nvSpPr>
        <p:spPr>
          <a:xfrm>
            <a:off x="10744514" y="3671812"/>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HDD">
            <a:extLst>
              <a:ext uri="{FF2B5EF4-FFF2-40B4-BE49-F238E27FC236}">
                <a16:creationId xmlns:a16="http://schemas.microsoft.com/office/drawing/2014/main" id="{9DAA7C1F-60B6-4578-A519-A6A35F070293}"/>
              </a:ext>
            </a:extLst>
          </p:cNvPr>
          <p:cNvSpPr/>
          <p:nvPr/>
        </p:nvSpPr>
        <p:spPr>
          <a:xfrm>
            <a:off x="9342587" y="3671812"/>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HDD">
            <a:extLst>
              <a:ext uri="{FF2B5EF4-FFF2-40B4-BE49-F238E27FC236}">
                <a16:creationId xmlns:a16="http://schemas.microsoft.com/office/drawing/2014/main" id="{0741EB11-3891-4DE9-A212-18C0B4DA9334}"/>
              </a:ext>
            </a:extLst>
          </p:cNvPr>
          <p:cNvSpPr/>
          <p:nvPr/>
        </p:nvSpPr>
        <p:spPr>
          <a:xfrm>
            <a:off x="9809896" y="3671812"/>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48" name="Group 35">
            <a:extLst>
              <a:ext uri="{FF2B5EF4-FFF2-40B4-BE49-F238E27FC236}">
                <a16:creationId xmlns:a16="http://schemas.microsoft.com/office/drawing/2014/main" id="{3E7C1FBB-9285-4575-8640-313BF7A8655F}"/>
              </a:ext>
            </a:extLst>
          </p:cNvPr>
          <p:cNvGrpSpPr/>
          <p:nvPr/>
        </p:nvGrpSpPr>
        <p:grpSpPr>
          <a:xfrm>
            <a:off x="6284301" y="2361765"/>
            <a:ext cx="2398448" cy="1508384"/>
            <a:chOff x="5930390" y="2269314"/>
            <a:chExt cx="2755195" cy="1732742"/>
          </a:xfrm>
        </p:grpSpPr>
        <p:pic>
          <p:nvPicPr>
            <p:cNvPr id="47" name="Graphic 46">
              <a:extLst>
                <a:ext uri="{FF2B5EF4-FFF2-40B4-BE49-F238E27FC236}">
                  <a16:creationId xmlns:a16="http://schemas.microsoft.com/office/drawing/2014/main" id="{683A1EAB-8DFD-4A74-957D-86B8BBA577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3914" y="2269314"/>
              <a:ext cx="1321671" cy="1732742"/>
            </a:xfrm>
            <a:prstGeom prst="rect">
              <a:avLst/>
            </a:prstGeom>
          </p:spPr>
        </p:pic>
        <p:pic>
          <p:nvPicPr>
            <p:cNvPr id="94" name="Graphic 93">
              <a:extLst>
                <a:ext uri="{FF2B5EF4-FFF2-40B4-BE49-F238E27FC236}">
                  <a16:creationId xmlns:a16="http://schemas.microsoft.com/office/drawing/2014/main" id="{CA5B668A-65F9-4FA4-8A2A-ABD0BF6BFB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30390" y="2269314"/>
              <a:ext cx="1321671" cy="1732742"/>
            </a:xfrm>
            <a:prstGeom prst="rect">
              <a:avLst/>
            </a:prstGeom>
          </p:spPr>
        </p:pic>
      </p:grpSp>
      <p:pic>
        <p:nvPicPr>
          <p:cNvPr id="52" name="Graphic 51">
            <a:extLst>
              <a:ext uri="{FF2B5EF4-FFF2-40B4-BE49-F238E27FC236}">
                <a16:creationId xmlns:a16="http://schemas.microsoft.com/office/drawing/2014/main" id="{20768057-D493-429F-BB26-E9AF549EBB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68505" y="3494014"/>
            <a:ext cx="917067" cy="797450"/>
          </a:xfrm>
          <a:prstGeom prst="rect">
            <a:avLst/>
          </a:prstGeom>
        </p:spPr>
      </p:pic>
      <p:pic>
        <p:nvPicPr>
          <p:cNvPr id="96" name="Graphic 95">
            <a:extLst>
              <a:ext uri="{FF2B5EF4-FFF2-40B4-BE49-F238E27FC236}">
                <a16:creationId xmlns:a16="http://schemas.microsoft.com/office/drawing/2014/main" id="{0DF4BF4B-F0A8-4455-AB2D-973420767D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46233" y="3312294"/>
            <a:ext cx="917067" cy="797450"/>
          </a:xfrm>
          <a:prstGeom prst="rect">
            <a:avLst/>
          </a:prstGeom>
        </p:spPr>
      </p:pic>
    </p:spTree>
    <p:extLst>
      <p:ext uri="{BB962C8B-B14F-4D97-AF65-F5344CB8AC3E}">
        <p14:creationId xmlns:p14="http://schemas.microsoft.com/office/powerpoint/2010/main" val="3343671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childTnLst>
                                </p:cTn>
                              </p:par>
                              <p:par>
                                <p:cTn id="9" presetID="6" presetClass="emph" presetSubtype="0" decel="100000" autoRev="1" fill="hold" nodeType="withEffect">
                                  <p:stCondLst>
                                    <p:cond delay="500"/>
                                  </p:stCondLst>
                                  <p:childTnLst>
                                    <p:animScale>
                                      <p:cBhvr>
                                        <p:cTn id="10" dur="100" fill="hold"/>
                                        <p:tgtEl>
                                          <p:spTgt spid="52"/>
                                        </p:tgtEl>
                                      </p:cBhvr>
                                      <p:by x="110000" y="110000"/>
                                    </p:animScale>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anim calcmode="lin" valueType="num">
                                      <p:cBhvr>
                                        <p:cTn id="15" dur="500" fill="hold"/>
                                        <p:tgtEl>
                                          <p:spTgt spid="96"/>
                                        </p:tgtEl>
                                        <p:attrNameLst>
                                          <p:attrName>ppt_w</p:attrName>
                                        </p:attrNameLst>
                                      </p:cBhvr>
                                      <p:tavLst>
                                        <p:tav tm="0">
                                          <p:val>
                                            <p:fltVal val="0"/>
                                          </p:val>
                                        </p:tav>
                                        <p:tav tm="100000">
                                          <p:val>
                                            <p:strVal val="#ppt_w"/>
                                          </p:val>
                                        </p:tav>
                                      </p:tavLst>
                                    </p:anim>
                                    <p:anim calcmode="lin" valueType="num">
                                      <p:cBhvr>
                                        <p:cTn id="16" dur="500" fill="hold"/>
                                        <p:tgtEl>
                                          <p:spTgt spid="96"/>
                                        </p:tgtEl>
                                        <p:attrNameLst>
                                          <p:attrName>ppt_h</p:attrName>
                                        </p:attrNameLst>
                                      </p:cBhvr>
                                      <p:tavLst>
                                        <p:tav tm="0">
                                          <p:val>
                                            <p:fltVal val="0"/>
                                          </p:val>
                                        </p:tav>
                                        <p:tav tm="100000">
                                          <p:val>
                                            <p:strVal val="#ppt_h"/>
                                          </p:val>
                                        </p:tav>
                                      </p:tavLst>
                                    </p:anim>
                                  </p:childTnLst>
                                </p:cTn>
                              </p:par>
                              <p:par>
                                <p:cTn id="17" presetID="6" presetClass="emph" presetSubtype="0" decel="100000" autoRev="1" fill="hold" nodeType="withEffect">
                                  <p:stCondLst>
                                    <p:cond delay="500"/>
                                  </p:stCondLst>
                                  <p:childTnLst>
                                    <p:animScale>
                                      <p:cBhvr>
                                        <p:cTn id="18" dur="100" fill="hold"/>
                                        <p:tgtEl>
                                          <p:spTgt spid="96"/>
                                        </p:tgtEl>
                                      </p:cBhvr>
                                      <p:by x="110000" y="110000"/>
                                    </p:animScale>
                                  </p:childTnLst>
                                </p:cTn>
                              </p:par>
                              <p:par>
                                <p:cTn id="19" presetID="1" presetClass="emph" presetSubtype="2" fill="hold" nodeType="withEffect">
                                  <p:stCondLst>
                                    <p:cond delay="500"/>
                                  </p:stCondLst>
                                  <p:childTnLst>
                                    <p:animClr clrSpc="rgb" dir="cw">
                                      <p:cBhvr>
                                        <p:cTn id="20" dur="500" fill="hold"/>
                                        <p:tgtEl>
                                          <p:spTgt spid="77"/>
                                        </p:tgtEl>
                                        <p:attrNameLst>
                                          <p:attrName>fillcolor</p:attrName>
                                        </p:attrNameLst>
                                      </p:cBhvr>
                                      <p:to>
                                        <a:srgbClr val="F37521"/>
                                      </p:to>
                                    </p:animClr>
                                    <p:set>
                                      <p:cBhvr>
                                        <p:cTn id="21" dur="500" fill="hold"/>
                                        <p:tgtEl>
                                          <p:spTgt spid="77"/>
                                        </p:tgtEl>
                                        <p:attrNameLst>
                                          <p:attrName>fill.type</p:attrName>
                                        </p:attrNameLst>
                                      </p:cBhvr>
                                      <p:to>
                                        <p:strVal val="solid"/>
                                      </p:to>
                                    </p:set>
                                    <p:set>
                                      <p:cBhvr>
                                        <p:cTn id="22" dur="500" fill="hold"/>
                                        <p:tgtEl>
                                          <p:spTgt spid="77"/>
                                        </p:tgtEl>
                                        <p:attrNameLst>
                                          <p:attrName>fill.on</p:attrName>
                                        </p:attrNameLst>
                                      </p:cBhvr>
                                      <p:to>
                                        <p:strVal val="true"/>
                                      </p:to>
                                    </p:set>
                                  </p:childTnLst>
                                </p:cTn>
                              </p:par>
                              <p:par>
                                <p:cTn id="23" presetID="1" presetClass="emph" presetSubtype="2" fill="hold" nodeType="withEffect">
                                  <p:stCondLst>
                                    <p:cond delay="500"/>
                                  </p:stCondLst>
                                  <p:childTnLst>
                                    <p:animClr clrSpc="rgb" dir="cw">
                                      <p:cBhvr>
                                        <p:cTn id="24" dur="500" fill="hold"/>
                                        <p:tgtEl>
                                          <p:spTgt spid="83"/>
                                        </p:tgtEl>
                                        <p:attrNameLst>
                                          <p:attrName>fillcolor</p:attrName>
                                        </p:attrNameLst>
                                      </p:cBhvr>
                                      <p:to>
                                        <a:srgbClr val="F37521"/>
                                      </p:to>
                                    </p:animClr>
                                    <p:set>
                                      <p:cBhvr>
                                        <p:cTn id="25" dur="500" fill="hold"/>
                                        <p:tgtEl>
                                          <p:spTgt spid="83"/>
                                        </p:tgtEl>
                                        <p:attrNameLst>
                                          <p:attrName>fill.type</p:attrName>
                                        </p:attrNameLst>
                                      </p:cBhvr>
                                      <p:to>
                                        <p:strVal val="solid"/>
                                      </p:to>
                                    </p:set>
                                    <p:set>
                                      <p:cBhvr>
                                        <p:cTn id="26" dur="500" fill="hold"/>
                                        <p:tgtEl>
                                          <p:spTgt spid="83"/>
                                        </p:tgtEl>
                                        <p:attrNameLst>
                                          <p:attrName>fill.on</p:attrName>
                                        </p:attrNameLst>
                                      </p:cBhvr>
                                      <p:to>
                                        <p:strVal val="true"/>
                                      </p:to>
                                    </p:set>
                                  </p:childTnLst>
                                </p:cTn>
                              </p:par>
                              <p:par>
                                <p:cTn id="27" presetID="1" presetClass="emph" presetSubtype="2" fill="hold" nodeType="withEffect">
                                  <p:stCondLst>
                                    <p:cond delay="500"/>
                                  </p:stCondLst>
                                  <p:childTnLst>
                                    <p:animClr clrSpc="rgb" dir="cw">
                                      <p:cBhvr>
                                        <p:cTn id="28" dur="500" fill="hold"/>
                                        <p:tgtEl>
                                          <p:spTgt spid="91"/>
                                        </p:tgtEl>
                                        <p:attrNameLst>
                                          <p:attrName>fillcolor</p:attrName>
                                        </p:attrNameLst>
                                      </p:cBhvr>
                                      <p:to>
                                        <a:srgbClr val="F37521"/>
                                      </p:to>
                                    </p:animClr>
                                    <p:set>
                                      <p:cBhvr>
                                        <p:cTn id="29" dur="500" fill="hold"/>
                                        <p:tgtEl>
                                          <p:spTgt spid="91"/>
                                        </p:tgtEl>
                                        <p:attrNameLst>
                                          <p:attrName>fill.type</p:attrName>
                                        </p:attrNameLst>
                                      </p:cBhvr>
                                      <p:to>
                                        <p:strVal val="solid"/>
                                      </p:to>
                                    </p:set>
                                    <p:set>
                                      <p:cBhvr>
                                        <p:cTn id="30" dur="500" fill="hold"/>
                                        <p:tgtEl>
                                          <p:spTgt spid="9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6769-D54F-4562-8EB7-E17EBDB562E2}"/>
              </a:ext>
            </a:extLst>
          </p:cNvPr>
          <p:cNvSpPr>
            <a:spLocks noGrp="1"/>
          </p:cNvSpPr>
          <p:nvPr>
            <p:ph type="title"/>
          </p:nvPr>
        </p:nvSpPr>
        <p:spPr/>
        <p:txBody>
          <a:bodyPr/>
          <a:lstStyle/>
          <a:p>
            <a:r>
              <a:rPr lang="en-US" dirty="0"/>
              <a:t>Demo—</a:t>
            </a:r>
            <a:r>
              <a:rPr lang="en-US"/>
              <a:t>Storage Health</a:t>
            </a:r>
            <a:endParaRPr lang="en-US" dirty="0"/>
          </a:p>
        </p:txBody>
      </p:sp>
      <p:sp>
        <p:nvSpPr>
          <p:cNvPr id="3" name="Text Placeholder 2">
            <a:extLst>
              <a:ext uri="{FF2B5EF4-FFF2-40B4-BE49-F238E27FC236}">
                <a16:creationId xmlns:a16="http://schemas.microsoft.com/office/drawing/2014/main" id="{7924A9B8-5EB7-4A0C-B51B-AD7239F8E71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0266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row: U-Turn 13">
            <a:extLst>
              <a:ext uri="{FF2B5EF4-FFF2-40B4-BE49-F238E27FC236}">
                <a16:creationId xmlns:a16="http://schemas.microsoft.com/office/drawing/2014/main" id="{0839AC10-21F6-429B-8A50-BC78B66F29E5}"/>
              </a:ext>
            </a:extLst>
          </p:cNvPr>
          <p:cNvSpPr/>
          <p:nvPr/>
        </p:nvSpPr>
        <p:spPr bwMode="auto">
          <a:xfrm flipH="1">
            <a:off x="4750760" y="1976978"/>
            <a:ext cx="1103734" cy="760605"/>
          </a:xfrm>
          <a:prstGeom prst="uturnArrow">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p:cNvSpPr/>
          <p:nvPr/>
        </p:nvSpPr>
        <p:spPr bwMode="auto">
          <a:xfrm>
            <a:off x="993699" y="1779002"/>
            <a:ext cx="1838015" cy="32773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89642" bIns="89642"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50" normalizeH="0" baseline="0" noProof="0" dirty="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S2D Cluster</a:t>
            </a:r>
          </a:p>
        </p:txBody>
      </p:sp>
      <p:sp>
        <p:nvSpPr>
          <p:cNvPr id="17" name="Title 16"/>
          <p:cNvSpPr>
            <a:spLocks noGrp="1"/>
          </p:cNvSpPr>
          <p:nvPr>
            <p:ph type="title"/>
          </p:nvPr>
        </p:nvSpPr>
        <p:spPr/>
        <p:txBody>
          <a:bodyPr/>
          <a:lstStyle/>
          <a:p>
            <a:r>
              <a:rPr lang="en-US" dirty="0"/>
              <a:t>Upgrading storage spaces direct cluster</a:t>
            </a:r>
          </a:p>
        </p:txBody>
      </p:sp>
      <p:sp>
        <p:nvSpPr>
          <p:cNvPr id="3" name="TextBox 2"/>
          <p:cNvSpPr txBox="1"/>
          <p:nvPr/>
        </p:nvSpPr>
        <p:spPr>
          <a:xfrm>
            <a:off x="2387983" y="4770041"/>
            <a:ext cx="2939317" cy="951377"/>
          </a:xfrm>
          <a:prstGeom prst="rect">
            <a:avLst/>
          </a:prstGeom>
          <a:noFill/>
        </p:spPr>
        <p:txBody>
          <a:bodyPr wrap="none" lIns="179285" tIns="143428" rIns="179285" bIns="143428" rtlCol="0">
            <a:spAutoFit/>
          </a:bodyPr>
          <a:lstStyle/>
          <a:p>
            <a:pPr marL="0" marR="0" lvl="0" indent="0" algn="ctr" defTabSz="932742"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50" normalizeH="0" baseline="0" noProof="0" dirty="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Cluster</a:t>
            </a:r>
          </a:p>
          <a:p>
            <a:pPr marL="0" marR="0" lvl="0" indent="0" algn="ctr" defTabSz="932742"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50" normalizeH="0" baseline="0" noProof="0" dirty="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Functional Level = 2016</a:t>
            </a:r>
          </a:p>
        </p:txBody>
      </p:sp>
      <p:sp>
        <p:nvSpPr>
          <p:cNvPr id="18" name="Rectangle 17"/>
          <p:cNvSpPr/>
          <p:nvPr/>
        </p:nvSpPr>
        <p:spPr bwMode="auto">
          <a:xfrm>
            <a:off x="982884" y="2581642"/>
            <a:ext cx="1254995" cy="1687131"/>
          </a:xfrm>
          <a:prstGeom prst="rect">
            <a:avLst/>
          </a:prstGeom>
          <a:solidFill>
            <a:srgbClr val="00188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 2016</a:t>
            </a:r>
          </a:p>
        </p:txBody>
      </p:sp>
      <p:sp>
        <p:nvSpPr>
          <p:cNvPr id="21" name="Rectangle 20"/>
          <p:cNvSpPr/>
          <p:nvPr/>
        </p:nvSpPr>
        <p:spPr bwMode="auto">
          <a:xfrm>
            <a:off x="2478090" y="2581643"/>
            <a:ext cx="1254995" cy="1687131"/>
          </a:xfrm>
          <a:prstGeom prst="rect">
            <a:avLst/>
          </a:prstGeom>
          <a:solidFill>
            <a:srgbClr val="00188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 2016</a:t>
            </a:r>
          </a:p>
        </p:txBody>
      </p:sp>
      <p:sp>
        <p:nvSpPr>
          <p:cNvPr id="24" name="Rectangle 23"/>
          <p:cNvSpPr/>
          <p:nvPr/>
        </p:nvSpPr>
        <p:spPr bwMode="auto">
          <a:xfrm>
            <a:off x="3973296" y="2581643"/>
            <a:ext cx="1254995" cy="1687131"/>
          </a:xfrm>
          <a:prstGeom prst="rect">
            <a:avLst/>
          </a:prstGeom>
          <a:solidFill>
            <a:srgbClr val="00188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 2016</a:t>
            </a:r>
          </a:p>
        </p:txBody>
      </p:sp>
      <p:sp>
        <p:nvSpPr>
          <p:cNvPr id="8" name="Rectangle 7"/>
          <p:cNvSpPr/>
          <p:nvPr/>
        </p:nvSpPr>
        <p:spPr bwMode="auto">
          <a:xfrm>
            <a:off x="9217898" y="4348406"/>
            <a:ext cx="1887203" cy="25311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5439">
                      <a:srgbClr val="1A1A1A"/>
                    </a:gs>
                    <a:gs pos="10000">
                      <a:srgbClr val="1A1A1A"/>
                    </a:gs>
                  </a:gsLst>
                  <a:lin ang="5400000" scaled="0"/>
                </a:gradFill>
                <a:effectLst/>
                <a:uLnTx/>
                <a:uFillTx/>
                <a:latin typeface="Segoe UI"/>
                <a:ea typeface="+mn-ea"/>
                <a:cs typeface="+mn-cs"/>
              </a:rPr>
              <a:t>Clean OS installation</a:t>
            </a:r>
          </a:p>
        </p:txBody>
      </p:sp>
      <p:sp>
        <p:nvSpPr>
          <p:cNvPr id="27" name="Rectangle 26"/>
          <p:cNvSpPr/>
          <p:nvPr/>
        </p:nvSpPr>
        <p:spPr bwMode="auto">
          <a:xfrm>
            <a:off x="5468502" y="2581643"/>
            <a:ext cx="1254995" cy="1687131"/>
          </a:xfrm>
          <a:prstGeom prst="rect">
            <a:avLst/>
          </a:prstGeom>
          <a:solidFill>
            <a:srgbClr val="00188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 2016</a:t>
            </a:r>
          </a:p>
        </p:txBody>
      </p:sp>
      <p:sp>
        <p:nvSpPr>
          <p:cNvPr id="4" name="Rectangle 3"/>
          <p:cNvSpPr/>
          <p:nvPr/>
        </p:nvSpPr>
        <p:spPr bwMode="auto">
          <a:xfrm>
            <a:off x="5465395" y="2577936"/>
            <a:ext cx="1267003" cy="1676769"/>
          </a:xfrm>
          <a:prstGeom prst="rect">
            <a:avLst/>
          </a:prstGeom>
          <a:noFill/>
          <a:ln w="76200">
            <a:solidFill>
              <a:schemeClr val="accent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2" name="Right Brace 91">
            <a:extLst>
              <a:ext uri="{FF2B5EF4-FFF2-40B4-BE49-F238E27FC236}">
                <a16:creationId xmlns:a16="http://schemas.microsoft.com/office/drawing/2014/main" id="{DE1F0CC1-3A43-4214-9F84-B49E89F7139A}"/>
              </a:ext>
            </a:extLst>
          </p:cNvPr>
          <p:cNvSpPr/>
          <p:nvPr/>
        </p:nvSpPr>
        <p:spPr>
          <a:xfrm rot="5400000">
            <a:off x="3635030" y="1698423"/>
            <a:ext cx="445222" cy="5749514"/>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 name="Rectangle 37"/>
          <p:cNvSpPr/>
          <p:nvPr/>
        </p:nvSpPr>
        <p:spPr bwMode="auto">
          <a:xfrm>
            <a:off x="9534002" y="2567574"/>
            <a:ext cx="1254995" cy="1687131"/>
          </a:xfrm>
          <a:prstGeom prst="rect">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 2019</a:t>
            </a:r>
          </a:p>
        </p:txBody>
      </p:sp>
      <p:pic>
        <p:nvPicPr>
          <p:cNvPr id="28" name="Graphic 27">
            <a:extLst>
              <a:ext uri="{FF2B5EF4-FFF2-40B4-BE49-F238E27FC236}">
                <a16:creationId xmlns:a16="http://schemas.microsoft.com/office/drawing/2014/main" id="{C272895A-03E8-44F3-9910-60442D9390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0337" y="2947049"/>
            <a:ext cx="548640" cy="707571"/>
          </a:xfrm>
          <a:prstGeom prst="rect">
            <a:avLst/>
          </a:prstGeom>
        </p:spPr>
      </p:pic>
      <p:pic>
        <p:nvPicPr>
          <p:cNvPr id="29" name="Graphic 28">
            <a:extLst>
              <a:ext uri="{FF2B5EF4-FFF2-40B4-BE49-F238E27FC236}">
                <a16:creationId xmlns:a16="http://schemas.microsoft.com/office/drawing/2014/main" id="{67F299C5-4B36-4FB3-B562-E8FB5D560F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3607" y="2947049"/>
            <a:ext cx="548640" cy="707571"/>
          </a:xfrm>
          <a:prstGeom prst="rect">
            <a:avLst/>
          </a:prstGeom>
        </p:spPr>
      </p:pic>
      <p:pic>
        <p:nvPicPr>
          <p:cNvPr id="30" name="Graphic 29">
            <a:extLst>
              <a:ext uri="{FF2B5EF4-FFF2-40B4-BE49-F238E27FC236}">
                <a16:creationId xmlns:a16="http://schemas.microsoft.com/office/drawing/2014/main" id="{35020F09-8EEA-4052-B3E5-CC1966A05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7177" y="2947049"/>
            <a:ext cx="548640" cy="707571"/>
          </a:xfrm>
          <a:prstGeom prst="rect">
            <a:avLst/>
          </a:prstGeom>
        </p:spPr>
      </p:pic>
      <p:pic>
        <p:nvPicPr>
          <p:cNvPr id="31" name="Graphic 30">
            <a:extLst>
              <a:ext uri="{FF2B5EF4-FFF2-40B4-BE49-F238E27FC236}">
                <a16:creationId xmlns:a16="http://schemas.microsoft.com/office/drawing/2014/main" id="{358C4893-DFB4-4B2E-94E2-0101B721C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6406" y="2947049"/>
            <a:ext cx="548640" cy="707571"/>
          </a:xfrm>
          <a:prstGeom prst="rect">
            <a:avLst/>
          </a:prstGeom>
        </p:spPr>
      </p:pic>
      <p:pic>
        <p:nvPicPr>
          <p:cNvPr id="32" name="Graphic 31">
            <a:extLst>
              <a:ext uri="{FF2B5EF4-FFF2-40B4-BE49-F238E27FC236}">
                <a16:creationId xmlns:a16="http://schemas.microsoft.com/office/drawing/2014/main" id="{A25F8E15-D7F4-4D1D-B4B6-7D649648CE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74313" y="2947049"/>
            <a:ext cx="548640" cy="707571"/>
          </a:xfrm>
          <a:prstGeom prst="rect">
            <a:avLst/>
          </a:prstGeom>
        </p:spPr>
      </p:pic>
      <p:sp>
        <p:nvSpPr>
          <p:cNvPr id="56" name="Left-Right Arrow 34">
            <a:extLst>
              <a:ext uri="{FF2B5EF4-FFF2-40B4-BE49-F238E27FC236}">
                <a16:creationId xmlns:a16="http://schemas.microsoft.com/office/drawing/2014/main" id="{7134E2B1-395E-4344-BE78-01DB4B25B3C3}"/>
              </a:ext>
            </a:extLst>
          </p:cNvPr>
          <p:cNvSpPr/>
          <p:nvPr/>
        </p:nvSpPr>
        <p:spPr bwMode="auto">
          <a:xfrm>
            <a:off x="4937623" y="3505553"/>
            <a:ext cx="818440" cy="349077"/>
          </a:xfrm>
          <a:prstGeom prst="lef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Left-Right Arrow 34">
            <a:extLst>
              <a:ext uri="{FF2B5EF4-FFF2-40B4-BE49-F238E27FC236}">
                <a16:creationId xmlns:a16="http://schemas.microsoft.com/office/drawing/2014/main" id="{ED08D05C-751E-4220-8C54-5874704D0E93}"/>
              </a:ext>
            </a:extLst>
          </p:cNvPr>
          <p:cNvSpPr/>
          <p:nvPr/>
        </p:nvSpPr>
        <p:spPr bwMode="auto">
          <a:xfrm>
            <a:off x="3448421" y="3505553"/>
            <a:ext cx="818440" cy="349077"/>
          </a:xfrm>
          <a:prstGeom prst="lef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Left-Right Arrow 34">
            <a:extLst>
              <a:ext uri="{FF2B5EF4-FFF2-40B4-BE49-F238E27FC236}">
                <a16:creationId xmlns:a16="http://schemas.microsoft.com/office/drawing/2014/main" id="{82D72891-806C-40DA-9554-90ADE6142140}"/>
              </a:ext>
            </a:extLst>
          </p:cNvPr>
          <p:cNvSpPr/>
          <p:nvPr/>
        </p:nvSpPr>
        <p:spPr bwMode="auto">
          <a:xfrm>
            <a:off x="1937329" y="3505553"/>
            <a:ext cx="818440" cy="349077"/>
          </a:xfrm>
          <a:prstGeom prst="lef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09879193-8DED-4246-B68A-07926A77FD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0680" y="1907121"/>
            <a:ext cx="640080" cy="605480"/>
          </a:xfrm>
          <a:prstGeom prst="rect">
            <a:avLst/>
          </a:prstGeom>
        </p:spPr>
      </p:pic>
    </p:spTree>
    <p:extLst>
      <p:ext uri="{BB962C8B-B14F-4D97-AF65-F5344CB8AC3E}">
        <p14:creationId xmlns:p14="http://schemas.microsoft.com/office/powerpoint/2010/main" val="124039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64" presetClass="path" presetSubtype="0" decel="100000" fill="hold" nodeType="withEffect">
                                  <p:stCondLst>
                                    <p:cond delay="0"/>
                                  </p:stCondLst>
                                  <p:childTnLst>
                                    <p:animMotion origin="layout" path="M -1.45833E-6 0.07523 L -1.45833E-6 -2.22222E-6 " pathEditMode="relative" rAng="0" ptsTypes="AA">
                                      <p:cBhvr>
                                        <p:cTn id="14" dur="500" fill="hold"/>
                                        <p:tgtEl>
                                          <p:spTgt spid="33"/>
                                        </p:tgtEl>
                                        <p:attrNameLst>
                                          <p:attrName>ppt_x</p:attrName>
                                          <p:attrName>ppt_y</p:attrName>
                                        </p:attrNameLst>
                                      </p:cBhvr>
                                      <p:rCtr x="0" y="-3773"/>
                                    </p:animMotion>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64" presetClass="path" presetSubtype="0" decel="100000" fill="hold" grpId="1" nodeType="withEffect">
                                  <p:stCondLst>
                                    <p:cond delay="0"/>
                                  </p:stCondLst>
                                  <p:childTnLst>
                                    <p:animMotion origin="layout" path="M 4.16667E-6 0.07523 L 4.16667E-6 1.48148E-6 " pathEditMode="relative" rAng="0" ptsTypes="AA">
                                      <p:cBhvr>
                                        <p:cTn id="19" dur="500" fill="hold"/>
                                        <p:tgtEl>
                                          <p:spTgt spid="14"/>
                                        </p:tgtEl>
                                        <p:attrNameLst>
                                          <p:attrName>ppt_x</p:attrName>
                                          <p:attrName>ppt_y</p:attrName>
                                        </p:attrNameLst>
                                      </p:cBhvr>
                                      <p:rCtr x="0" y="-3773"/>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56"/>
                                        </p:tgtEl>
                                      </p:cBhvr>
                                    </p:animEffect>
                                    <p:set>
                                      <p:cBhvr>
                                        <p:cTn id="24" dur="1" fill="hold">
                                          <p:stCondLst>
                                            <p:cond delay="499"/>
                                          </p:stCondLst>
                                        </p:cTn>
                                        <p:tgtEl>
                                          <p:spTgt spid="56"/>
                                        </p:tgtEl>
                                        <p:attrNameLst>
                                          <p:attrName>style.visibility</p:attrName>
                                        </p:attrNameLst>
                                      </p:cBhvr>
                                      <p:to>
                                        <p:strVal val="hidden"/>
                                      </p:to>
                                    </p:set>
                                  </p:childTnLst>
                                </p:cTn>
                              </p:par>
                              <p:par>
                                <p:cTn id="25" presetID="10" presetClass="exit" presetSubtype="0" fill="hold" grpId="2" nodeType="withEffect">
                                  <p:stCondLst>
                                    <p:cond delay="0"/>
                                  </p:stCondLst>
                                  <p:childTnLst>
                                    <p:animEffect transition="out" filter="fad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childTnLst>
                          </p:cTn>
                        </p:par>
                        <p:par>
                          <p:cTn id="31" fill="hold">
                            <p:stCondLst>
                              <p:cond delay="500"/>
                            </p:stCondLst>
                            <p:childTnLst>
                              <p:par>
                                <p:cTn id="32" presetID="63" presetClass="path" presetSubtype="0" decel="100000" fill="hold" grpId="0" nodeType="afterEffect">
                                  <p:stCondLst>
                                    <p:cond delay="0"/>
                                  </p:stCondLst>
                                  <p:childTnLst>
                                    <p:animMotion origin="layout" path="M 0 4.44444E-6 L 0.33346 4.44444E-6 " pathEditMode="relative" rAng="0" ptsTypes="AA">
                                      <p:cBhvr>
                                        <p:cTn id="33" dur="1750" fill="hold"/>
                                        <p:tgtEl>
                                          <p:spTgt spid="27"/>
                                        </p:tgtEl>
                                        <p:attrNameLst>
                                          <p:attrName>ppt_x</p:attrName>
                                          <p:attrName>ppt_y</p:attrName>
                                        </p:attrNameLst>
                                      </p:cBhvr>
                                      <p:rCtr x="16667" y="0"/>
                                    </p:animMotion>
                                  </p:childTnLst>
                                </p:cTn>
                              </p:par>
                              <p:par>
                                <p:cTn id="34" presetID="63" presetClass="path" presetSubtype="0" decel="100000" fill="hold" nodeType="withEffect">
                                  <p:stCondLst>
                                    <p:cond delay="0"/>
                                  </p:stCondLst>
                                  <p:childTnLst>
                                    <p:animMotion origin="layout" path="M 1.45833E-6 0 L 0.33346 0 " pathEditMode="relative" rAng="0" ptsTypes="AA">
                                      <p:cBhvr>
                                        <p:cTn id="35" dur="1750" fill="hold"/>
                                        <p:tgtEl>
                                          <p:spTgt spid="28"/>
                                        </p:tgtEl>
                                        <p:attrNameLst>
                                          <p:attrName>ppt_x</p:attrName>
                                          <p:attrName>ppt_y</p:attrName>
                                        </p:attrNameLst>
                                      </p:cBhvr>
                                      <p:rCtr x="16667" y="0"/>
                                    </p:animMotion>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7"/>
                                        </p:tgtEl>
                                      </p:cBhvr>
                                    </p:animEffect>
                                    <p:set>
                                      <p:cBhvr>
                                        <p:cTn id="40" dur="1" fill="hold">
                                          <p:stCondLst>
                                            <p:cond delay="499"/>
                                          </p:stCondLst>
                                        </p:cTn>
                                        <p:tgtEl>
                                          <p:spTgt spid="27"/>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par>
                                <p:cTn id="51" presetID="10" presetClass="exit" presetSubtype="0" fill="hold" nodeType="withEffect">
                                  <p:stCondLst>
                                    <p:cond delay="0"/>
                                  </p:stCondLst>
                                  <p:childTnLst>
                                    <p:animEffect transition="out" filter="fade">
                                      <p:cBhvr>
                                        <p:cTn id="52" dur="500"/>
                                        <p:tgtEl>
                                          <p:spTgt spid="28"/>
                                        </p:tgtEl>
                                      </p:cBhvr>
                                    </p:animEffect>
                                    <p:set>
                                      <p:cBhvr>
                                        <p:cTn id="53"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8" grpId="0"/>
      <p:bldP spid="27" grpId="0" animBg="1"/>
      <p:bldP spid="27" grpId="1" animBg="1"/>
      <p:bldP spid="4" grpId="0" animBg="1"/>
      <p:bldP spid="4" grpId="1" animBg="1"/>
      <p:bldP spid="38" grpId="0" animBg="1"/>
      <p:bldP spid="5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Upgrading storage spaces direct cluster</a:t>
            </a:r>
          </a:p>
        </p:txBody>
      </p:sp>
      <p:sp>
        <p:nvSpPr>
          <p:cNvPr id="88" name="Rectangle 87">
            <a:extLst>
              <a:ext uri="{FF2B5EF4-FFF2-40B4-BE49-F238E27FC236}">
                <a16:creationId xmlns:a16="http://schemas.microsoft.com/office/drawing/2014/main" id="{1C1B1F48-A151-4E57-BCD8-5022301ECCBE}"/>
              </a:ext>
            </a:extLst>
          </p:cNvPr>
          <p:cNvSpPr/>
          <p:nvPr/>
        </p:nvSpPr>
        <p:spPr bwMode="auto">
          <a:xfrm>
            <a:off x="996807" y="1779002"/>
            <a:ext cx="1838015" cy="32773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89642" bIns="89642"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50" normalizeH="0" baseline="0" noProof="0" dirty="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S2D Cluster</a:t>
            </a:r>
          </a:p>
        </p:txBody>
      </p:sp>
      <p:sp>
        <p:nvSpPr>
          <p:cNvPr id="89" name="TextBox 88">
            <a:extLst>
              <a:ext uri="{FF2B5EF4-FFF2-40B4-BE49-F238E27FC236}">
                <a16:creationId xmlns:a16="http://schemas.microsoft.com/office/drawing/2014/main" id="{AC3D8A59-9C89-4B9F-9461-A9931AB8A03B}"/>
              </a:ext>
            </a:extLst>
          </p:cNvPr>
          <p:cNvSpPr txBox="1"/>
          <p:nvPr/>
        </p:nvSpPr>
        <p:spPr>
          <a:xfrm>
            <a:off x="2391091" y="4770041"/>
            <a:ext cx="2939317" cy="951377"/>
          </a:xfrm>
          <a:prstGeom prst="rect">
            <a:avLst/>
          </a:prstGeom>
          <a:noFill/>
        </p:spPr>
        <p:txBody>
          <a:bodyPr wrap="none" lIns="179285" tIns="143428" rIns="179285" bIns="143428" rtlCol="0">
            <a:spAutoFit/>
          </a:bodyPr>
          <a:lstStyle/>
          <a:p>
            <a:pPr marL="0" marR="0" lvl="0" indent="0" algn="ctr" defTabSz="932742"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50" normalizeH="0" baseline="0" noProof="0" dirty="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Cluster</a:t>
            </a:r>
          </a:p>
          <a:p>
            <a:pPr marL="0" marR="0" lvl="0" indent="0" algn="ctr" defTabSz="932742"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50" normalizeH="0" baseline="0" noProof="0" dirty="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Functional Level = 2016</a:t>
            </a:r>
          </a:p>
        </p:txBody>
      </p:sp>
      <p:sp>
        <p:nvSpPr>
          <p:cNvPr id="90" name="Rectangle 89">
            <a:extLst>
              <a:ext uri="{FF2B5EF4-FFF2-40B4-BE49-F238E27FC236}">
                <a16:creationId xmlns:a16="http://schemas.microsoft.com/office/drawing/2014/main" id="{FB754163-E0E4-4C23-BB51-E39C2EBA962A}"/>
              </a:ext>
            </a:extLst>
          </p:cNvPr>
          <p:cNvSpPr/>
          <p:nvPr/>
        </p:nvSpPr>
        <p:spPr bwMode="auto">
          <a:xfrm>
            <a:off x="985992" y="2581642"/>
            <a:ext cx="1254995" cy="1687131"/>
          </a:xfrm>
          <a:prstGeom prst="rect">
            <a:avLst/>
          </a:prstGeom>
          <a:solidFill>
            <a:srgbClr val="00188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 2016</a:t>
            </a:r>
          </a:p>
        </p:txBody>
      </p:sp>
      <p:sp>
        <p:nvSpPr>
          <p:cNvPr id="91" name="Rectangle 90">
            <a:extLst>
              <a:ext uri="{FF2B5EF4-FFF2-40B4-BE49-F238E27FC236}">
                <a16:creationId xmlns:a16="http://schemas.microsoft.com/office/drawing/2014/main" id="{396C9F33-AA73-4FB7-BAB3-8236DFADAFA0}"/>
              </a:ext>
            </a:extLst>
          </p:cNvPr>
          <p:cNvSpPr/>
          <p:nvPr/>
        </p:nvSpPr>
        <p:spPr bwMode="auto">
          <a:xfrm>
            <a:off x="2481198" y="2581643"/>
            <a:ext cx="1254995" cy="1687131"/>
          </a:xfrm>
          <a:prstGeom prst="rect">
            <a:avLst/>
          </a:prstGeom>
          <a:solidFill>
            <a:srgbClr val="00188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 2016</a:t>
            </a:r>
          </a:p>
        </p:txBody>
      </p:sp>
      <p:sp>
        <p:nvSpPr>
          <p:cNvPr id="92" name="Rectangle 91">
            <a:extLst>
              <a:ext uri="{FF2B5EF4-FFF2-40B4-BE49-F238E27FC236}">
                <a16:creationId xmlns:a16="http://schemas.microsoft.com/office/drawing/2014/main" id="{285D5885-B9C9-4F98-A422-5C4BC5CC6386}"/>
              </a:ext>
            </a:extLst>
          </p:cNvPr>
          <p:cNvSpPr/>
          <p:nvPr/>
        </p:nvSpPr>
        <p:spPr bwMode="auto">
          <a:xfrm>
            <a:off x="3976404" y="2581643"/>
            <a:ext cx="1254995" cy="1687131"/>
          </a:xfrm>
          <a:prstGeom prst="rect">
            <a:avLst/>
          </a:prstGeom>
          <a:solidFill>
            <a:srgbClr val="00188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 2016</a:t>
            </a:r>
          </a:p>
        </p:txBody>
      </p:sp>
      <p:sp>
        <p:nvSpPr>
          <p:cNvPr id="100" name="Right Brace 99">
            <a:extLst>
              <a:ext uri="{FF2B5EF4-FFF2-40B4-BE49-F238E27FC236}">
                <a16:creationId xmlns:a16="http://schemas.microsoft.com/office/drawing/2014/main" id="{F8C70C4E-3B08-4EA5-96CC-D0A4B35FCA45}"/>
              </a:ext>
            </a:extLst>
          </p:cNvPr>
          <p:cNvSpPr/>
          <p:nvPr/>
        </p:nvSpPr>
        <p:spPr>
          <a:xfrm rot="5400000">
            <a:off x="3638138" y="1698423"/>
            <a:ext cx="445222" cy="5749514"/>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Left-Right Arrow 34">
            <a:extLst>
              <a:ext uri="{FF2B5EF4-FFF2-40B4-BE49-F238E27FC236}">
                <a16:creationId xmlns:a16="http://schemas.microsoft.com/office/drawing/2014/main" id="{E4342E71-EB3A-4090-BF30-D0BA855C74F3}"/>
              </a:ext>
            </a:extLst>
          </p:cNvPr>
          <p:cNvSpPr/>
          <p:nvPr/>
        </p:nvSpPr>
        <p:spPr bwMode="auto">
          <a:xfrm>
            <a:off x="3451529" y="3505553"/>
            <a:ext cx="818440" cy="349077"/>
          </a:xfrm>
          <a:prstGeom prst="lef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Left-Right Arrow 34">
            <a:extLst>
              <a:ext uri="{FF2B5EF4-FFF2-40B4-BE49-F238E27FC236}">
                <a16:creationId xmlns:a16="http://schemas.microsoft.com/office/drawing/2014/main" id="{7A9E6919-29A0-4353-9B21-16404AAA26BD}"/>
              </a:ext>
            </a:extLst>
          </p:cNvPr>
          <p:cNvSpPr/>
          <p:nvPr/>
        </p:nvSpPr>
        <p:spPr bwMode="auto">
          <a:xfrm>
            <a:off x="1940437" y="3505553"/>
            <a:ext cx="818440" cy="349077"/>
          </a:xfrm>
          <a:prstGeom prst="lef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39F298FF-5B8B-4AC2-9650-B26FD03F7B7B}"/>
              </a:ext>
            </a:extLst>
          </p:cNvPr>
          <p:cNvSpPr/>
          <p:nvPr/>
        </p:nvSpPr>
        <p:spPr bwMode="auto">
          <a:xfrm>
            <a:off x="9537110" y="2567574"/>
            <a:ext cx="1254995" cy="1687131"/>
          </a:xfrm>
          <a:prstGeom prst="rect">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 2019</a:t>
            </a:r>
          </a:p>
        </p:txBody>
      </p:sp>
      <p:sp>
        <p:nvSpPr>
          <p:cNvPr id="101" name="Left-Right Arrow 34">
            <a:extLst>
              <a:ext uri="{FF2B5EF4-FFF2-40B4-BE49-F238E27FC236}">
                <a16:creationId xmlns:a16="http://schemas.microsoft.com/office/drawing/2014/main" id="{AB8BF776-2FB4-48F0-9AD6-25397A5E3B02}"/>
              </a:ext>
            </a:extLst>
          </p:cNvPr>
          <p:cNvSpPr/>
          <p:nvPr/>
        </p:nvSpPr>
        <p:spPr bwMode="auto">
          <a:xfrm>
            <a:off x="4940731" y="3505553"/>
            <a:ext cx="818440" cy="349077"/>
          </a:xfrm>
          <a:prstGeom prst="lef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Graphic 18">
            <a:extLst>
              <a:ext uri="{FF2B5EF4-FFF2-40B4-BE49-F238E27FC236}">
                <a16:creationId xmlns:a16="http://schemas.microsoft.com/office/drawing/2014/main" id="{D3621746-5AD5-4BA5-ABFD-A11E02788E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3607" y="2947049"/>
            <a:ext cx="548640" cy="707571"/>
          </a:xfrm>
          <a:prstGeom prst="rect">
            <a:avLst/>
          </a:prstGeom>
        </p:spPr>
      </p:pic>
      <p:pic>
        <p:nvPicPr>
          <p:cNvPr id="20" name="Graphic 19">
            <a:extLst>
              <a:ext uri="{FF2B5EF4-FFF2-40B4-BE49-F238E27FC236}">
                <a16:creationId xmlns:a16="http://schemas.microsoft.com/office/drawing/2014/main" id="{0331D8B6-38B2-4EED-841B-FA8C17CA3F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7177" y="2947049"/>
            <a:ext cx="548640" cy="707571"/>
          </a:xfrm>
          <a:prstGeom prst="rect">
            <a:avLst/>
          </a:prstGeom>
        </p:spPr>
      </p:pic>
      <p:pic>
        <p:nvPicPr>
          <p:cNvPr id="21" name="Graphic 20">
            <a:extLst>
              <a:ext uri="{FF2B5EF4-FFF2-40B4-BE49-F238E27FC236}">
                <a16:creationId xmlns:a16="http://schemas.microsoft.com/office/drawing/2014/main" id="{E25FB26C-ADCA-43F5-8E18-A659A0016F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6406" y="2947049"/>
            <a:ext cx="548640" cy="707571"/>
          </a:xfrm>
          <a:prstGeom prst="rect">
            <a:avLst/>
          </a:prstGeom>
        </p:spPr>
      </p:pic>
      <p:pic>
        <p:nvPicPr>
          <p:cNvPr id="22" name="Graphic 21">
            <a:extLst>
              <a:ext uri="{FF2B5EF4-FFF2-40B4-BE49-F238E27FC236}">
                <a16:creationId xmlns:a16="http://schemas.microsoft.com/office/drawing/2014/main" id="{BE17BE75-9A85-42A3-9D50-83FFED7487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74313" y="2947049"/>
            <a:ext cx="548640" cy="707571"/>
          </a:xfrm>
          <a:prstGeom prst="rect">
            <a:avLst/>
          </a:prstGeom>
        </p:spPr>
      </p:pic>
    </p:spTree>
    <p:extLst>
      <p:ext uri="{BB962C8B-B14F-4D97-AF65-F5344CB8AC3E}">
        <p14:creationId xmlns:p14="http://schemas.microsoft.com/office/powerpoint/2010/main" val="10367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decel="100000" fill="hold" grpId="0" nodeType="clickEffect">
                                  <p:stCondLst>
                                    <p:cond delay="0"/>
                                  </p:stCondLst>
                                  <p:childTnLst>
                                    <p:animMotion origin="layout" path="M -3.95833E-6 -2.22222E-6 L -0.33268 -2.22222E-6 " pathEditMode="relative" rAng="0" ptsTypes="AA">
                                      <p:cBhvr>
                                        <p:cTn id="6" dur="1750" fill="hold"/>
                                        <p:tgtEl>
                                          <p:spTgt spid="105"/>
                                        </p:tgtEl>
                                        <p:attrNameLst>
                                          <p:attrName>ppt_x</p:attrName>
                                          <p:attrName>ppt_y</p:attrName>
                                        </p:attrNameLst>
                                      </p:cBhvr>
                                      <p:rCtr x="-16641" y="0"/>
                                    </p:animMotion>
                                  </p:childTnLst>
                                </p:cTn>
                              </p:par>
                              <p:par>
                                <p:cTn id="7" presetID="35" presetClass="path" presetSubtype="0" decel="100000" fill="hold" nodeType="withEffect">
                                  <p:stCondLst>
                                    <p:cond delay="0"/>
                                  </p:stCondLst>
                                  <p:childTnLst>
                                    <p:animMotion origin="layout" path="M -1.875E-6 0 L -0.33268 0 " pathEditMode="relative" rAng="0" ptsTypes="AA">
                                      <p:cBhvr>
                                        <p:cTn id="8" dur="1750" fill="hold"/>
                                        <p:tgtEl>
                                          <p:spTgt spid="22"/>
                                        </p:tgtEl>
                                        <p:attrNameLst>
                                          <p:attrName>ppt_x</p:attrName>
                                          <p:attrName>ppt_y</p:attrName>
                                        </p:attrNameLst>
                                      </p:cBhvr>
                                      <p:rCtr x="-16641" y="0"/>
                                    </p:animMotion>
                                  </p:childTnLst>
                                </p:cTn>
                              </p:par>
                              <p:par>
                                <p:cTn id="9" presetID="10" presetClass="entr" presetSubtype="0" fill="hold" grpId="0" nodeType="withEffect">
                                  <p:stCondLst>
                                    <p:cond delay="10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Upgrading storage spaces direct cluster</a:t>
            </a:r>
          </a:p>
        </p:txBody>
      </p:sp>
      <p:sp>
        <p:nvSpPr>
          <p:cNvPr id="72" name="Rectangle 71">
            <a:extLst>
              <a:ext uri="{FF2B5EF4-FFF2-40B4-BE49-F238E27FC236}">
                <a16:creationId xmlns:a16="http://schemas.microsoft.com/office/drawing/2014/main" id="{464B1679-BB89-40AF-A96B-9FE13CA14DE0}"/>
              </a:ext>
            </a:extLst>
          </p:cNvPr>
          <p:cNvSpPr/>
          <p:nvPr/>
        </p:nvSpPr>
        <p:spPr bwMode="auto">
          <a:xfrm>
            <a:off x="996807" y="1779002"/>
            <a:ext cx="1838015" cy="32773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89642" bIns="89642"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50" normalizeH="0" baseline="0" noProof="0" dirty="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S2D Cluster</a:t>
            </a:r>
          </a:p>
        </p:txBody>
      </p:sp>
      <p:sp>
        <p:nvSpPr>
          <p:cNvPr id="73" name="TextBox 72">
            <a:extLst>
              <a:ext uri="{FF2B5EF4-FFF2-40B4-BE49-F238E27FC236}">
                <a16:creationId xmlns:a16="http://schemas.microsoft.com/office/drawing/2014/main" id="{C4CCF6EB-D36C-472B-9FFA-742E63810BC1}"/>
              </a:ext>
            </a:extLst>
          </p:cNvPr>
          <p:cNvSpPr txBox="1"/>
          <p:nvPr/>
        </p:nvSpPr>
        <p:spPr>
          <a:xfrm>
            <a:off x="2391091" y="4770041"/>
            <a:ext cx="2939317" cy="951377"/>
          </a:xfrm>
          <a:prstGeom prst="rect">
            <a:avLst/>
          </a:prstGeom>
          <a:noFill/>
        </p:spPr>
        <p:txBody>
          <a:bodyPr wrap="none" lIns="179285" tIns="143428" rIns="179285" bIns="143428" rtlCol="0">
            <a:spAutoFit/>
          </a:bodyPr>
          <a:lstStyle/>
          <a:p>
            <a:pPr marL="0" marR="0" lvl="0" indent="0" algn="ctr" defTabSz="932742"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50" normalizeH="0" baseline="0" noProof="0" dirty="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Cluster</a:t>
            </a:r>
          </a:p>
          <a:p>
            <a:pPr marL="0" marR="0" lvl="0" indent="0" algn="ctr" defTabSz="932742"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50" normalizeH="0" baseline="0" noProof="0" dirty="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Functional Level = 2019</a:t>
            </a:r>
          </a:p>
        </p:txBody>
      </p:sp>
      <p:sp>
        <p:nvSpPr>
          <p:cNvPr id="74" name="Rectangle 73">
            <a:extLst>
              <a:ext uri="{FF2B5EF4-FFF2-40B4-BE49-F238E27FC236}">
                <a16:creationId xmlns:a16="http://schemas.microsoft.com/office/drawing/2014/main" id="{58BA5FD3-F12C-483D-B7CA-FC2E36FE7D97}"/>
              </a:ext>
            </a:extLst>
          </p:cNvPr>
          <p:cNvSpPr/>
          <p:nvPr/>
        </p:nvSpPr>
        <p:spPr bwMode="auto">
          <a:xfrm>
            <a:off x="985992" y="2581642"/>
            <a:ext cx="1254995" cy="1687131"/>
          </a:xfrm>
          <a:prstGeom prst="rect">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WS 2019</a:t>
            </a:r>
          </a:p>
        </p:txBody>
      </p:sp>
      <p:sp>
        <p:nvSpPr>
          <p:cNvPr id="75" name="Rectangle 74">
            <a:extLst>
              <a:ext uri="{FF2B5EF4-FFF2-40B4-BE49-F238E27FC236}">
                <a16:creationId xmlns:a16="http://schemas.microsoft.com/office/drawing/2014/main" id="{42003F43-EB8B-4825-9F81-CD72206DB58D}"/>
              </a:ext>
            </a:extLst>
          </p:cNvPr>
          <p:cNvSpPr/>
          <p:nvPr/>
        </p:nvSpPr>
        <p:spPr bwMode="auto">
          <a:xfrm>
            <a:off x="2481198" y="2581643"/>
            <a:ext cx="1254995" cy="1687131"/>
          </a:xfrm>
          <a:prstGeom prst="rect">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WS 2019</a:t>
            </a:r>
          </a:p>
        </p:txBody>
      </p:sp>
      <p:sp>
        <p:nvSpPr>
          <p:cNvPr id="76" name="Rectangle 75">
            <a:extLst>
              <a:ext uri="{FF2B5EF4-FFF2-40B4-BE49-F238E27FC236}">
                <a16:creationId xmlns:a16="http://schemas.microsoft.com/office/drawing/2014/main" id="{90EE0864-A70C-41EB-AB87-FE74EA255A2B}"/>
              </a:ext>
            </a:extLst>
          </p:cNvPr>
          <p:cNvSpPr/>
          <p:nvPr/>
        </p:nvSpPr>
        <p:spPr bwMode="auto">
          <a:xfrm>
            <a:off x="3976404" y="2581643"/>
            <a:ext cx="1254995" cy="1687131"/>
          </a:xfrm>
          <a:prstGeom prst="rect">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WS 2019</a:t>
            </a:r>
          </a:p>
        </p:txBody>
      </p:sp>
      <p:sp>
        <p:nvSpPr>
          <p:cNvPr id="80" name="Right Brace 79">
            <a:extLst>
              <a:ext uri="{FF2B5EF4-FFF2-40B4-BE49-F238E27FC236}">
                <a16:creationId xmlns:a16="http://schemas.microsoft.com/office/drawing/2014/main" id="{0A0AA750-8E75-4D69-9303-8473F48CA1A6}"/>
              </a:ext>
            </a:extLst>
          </p:cNvPr>
          <p:cNvSpPr/>
          <p:nvPr/>
        </p:nvSpPr>
        <p:spPr>
          <a:xfrm rot="5400000">
            <a:off x="3638138" y="1698423"/>
            <a:ext cx="445222" cy="5749514"/>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1" name="Left-Right Arrow 34">
            <a:extLst>
              <a:ext uri="{FF2B5EF4-FFF2-40B4-BE49-F238E27FC236}">
                <a16:creationId xmlns:a16="http://schemas.microsoft.com/office/drawing/2014/main" id="{A41DC325-15EA-4366-BE96-006C3369BC6A}"/>
              </a:ext>
            </a:extLst>
          </p:cNvPr>
          <p:cNvSpPr/>
          <p:nvPr/>
        </p:nvSpPr>
        <p:spPr bwMode="auto">
          <a:xfrm>
            <a:off x="3451529" y="3505553"/>
            <a:ext cx="818440" cy="349077"/>
          </a:xfrm>
          <a:prstGeom prst="lef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Left-Right Arrow 34">
            <a:extLst>
              <a:ext uri="{FF2B5EF4-FFF2-40B4-BE49-F238E27FC236}">
                <a16:creationId xmlns:a16="http://schemas.microsoft.com/office/drawing/2014/main" id="{81CD7877-7981-4116-8E44-25FBA8E09C6B}"/>
              </a:ext>
            </a:extLst>
          </p:cNvPr>
          <p:cNvSpPr/>
          <p:nvPr/>
        </p:nvSpPr>
        <p:spPr bwMode="auto">
          <a:xfrm>
            <a:off x="1940437" y="3505553"/>
            <a:ext cx="818440" cy="349077"/>
          </a:xfrm>
          <a:prstGeom prst="lef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17ACB983-966D-450F-9C16-CC834552E64A}"/>
              </a:ext>
            </a:extLst>
          </p:cNvPr>
          <p:cNvSpPr/>
          <p:nvPr/>
        </p:nvSpPr>
        <p:spPr bwMode="auto">
          <a:xfrm>
            <a:off x="5471610" y="2567574"/>
            <a:ext cx="1254995" cy="1687131"/>
          </a:xfrm>
          <a:prstGeom prst="rect">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 2019</a:t>
            </a:r>
          </a:p>
        </p:txBody>
      </p:sp>
      <p:sp>
        <p:nvSpPr>
          <p:cNvPr id="85" name="Left-Right Arrow 34">
            <a:extLst>
              <a:ext uri="{FF2B5EF4-FFF2-40B4-BE49-F238E27FC236}">
                <a16:creationId xmlns:a16="http://schemas.microsoft.com/office/drawing/2014/main" id="{63A75669-DCA4-4DB5-9F02-9D722AB56BE6}"/>
              </a:ext>
            </a:extLst>
          </p:cNvPr>
          <p:cNvSpPr/>
          <p:nvPr/>
        </p:nvSpPr>
        <p:spPr bwMode="auto">
          <a:xfrm>
            <a:off x="4940731" y="3505553"/>
            <a:ext cx="818440" cy="349077"/>
          </a:xfrm>
          <a:prstGeom prst="lef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0CBFB757-1A8E-45C3-AD4C-1DB41B180D9E}"/>
              </a:ext>
            </a:extLst>
          </p:cNvPr>
          <p:cNvSpPr txBox="1"/>
          <p:nvPr/>
        </p:nvSpPr>
        <p:spPr>
          <a:xfrm>
            <a:off x="7856801" y="2544090"/>
            <a:ext cx="3708002" cy="276999"/>
          </a:xfrm>
          <a:prstGeom prst="rect">
            <a:avLst/>
          </a:prstGeom>
          <a:noFill/>
        </p:spPr>
        <p:txBody>
          <a:bodyPr wrap="square" lIns="0" tIns="0" rIns="0" bIns="0" rtlCol="0">
            <a:spAutoFit/>
          </a:bodyPr>
          <a:lstStyle/>
          <a:p>
            <a:pPr marL="0" marR="0" lvl="0" indent="0" algn="l" defTabSz="932742"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50" normalizeH="0" baseline="0" noProof="0" dirty="0">
                <a:ln w="3175">
                  <a:noFill/>
                </a:ln>
                <a:gradFill>
                  <a:gsLst>
                    <a:gs pos="1250">
                      <a:srgbClr val="0078D4"/>
                    </a:gs>
                    <a:gs pos="100000">
                      <a:srgbClr val="0078D4"/>
                    </a:gs>
                  </a:gsLst>
                  <a:lin ang="5400000" scaled="0"/>
                </a:gradFill>
                <a:effectLst/>
                <a:uLnTx/>
                <a:uFillTx/>
                <a:latin typeface="Segoe UI"/>
                <a:ea typeface="+mn-ea"/>
                <a:cs typeface="Segoe UI" pitchFamily="34" charset="0"/>
              </a:rPr>
              <a:t>Effortless</a:t>
            </a:r>
          </a:p>
        </p:txBody>
      </p:sp>
      <p:sp>
        <p:nvSpPr>
          <p:cNvPr id="87" name="TextBox 86">
            <a:extLst>
              <a:ext uri="{FF2B5EF4-FFF2-40B4-BE49-F238E27FC236}">
                <a16:creationId xmlns:a16="http://schemas.microsoft.com/office/drawing/2014/main" id="{25977F8A-780D-4B5E-845B-1E72959E0BF5}"/>
              </a:ext>
            </a:extLst>
          </p:cNvPr>
          <p:cNvSpPr txBox="1"/>
          <p:nvPr/>
        </p:nvSpPr>
        <p:spPr>
          <a:xfrm>
            <a:off x="7856801" y="3751371"/>
            <a:ext cx="3588812" cy="276999"/>
          </a:xfrm>
          <a:prstGeom prst="rect">
            <a:avLst/>
          </a:prstGeom>
          <a:noFill/>
        </p:spPr>
        <p:txBody>
          <a:bodyPr wrap="square" lIns="0" tIns="0" rIns="0" bIns="0" rtlCol="0">
            <a:spAutoFit/>
          </a:bodyPr>
          <a:lstStyle/>
          <a:p>
            <a:pPr marL="0" marR="0" lvl="0" indent="0" algn="l" defTabSz="932742"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50" normalizeH="0" baseline="0" noProof="0" dirty="0">
                <a:ln w="3175">
                  <a:noFill/>
                </a:ln>
                <a:gradFill>
                  <a:gsLst>
                    <a:gs pos="1250">
                      <a:srgbClr val="0078D4"/>
                    </a:gs>
                    <a:gs pos="100000">
                      <a:srgbClr val="0078D4"/>
                    </a:gs>
                  </a:gsLst>
                  <a:lin ang="5400000" scaled="0"/>
                </a:gradFill>
                <a:effectLst/>
                <a:uLnTx/>
                <a:uFillTx/>
                <a:latin typeface="Segoe UI"/>
                <a:ea typeface="+mn-ea"/>
                <a:cs typeface="Segoe UI" pitchFamily="34" charset="0"/>
              </a:rPr>
              <a:t>Seamless</a:t>
            </a:r>
          </a:p>
        </p:txBody>
      </p:sp>
      <p:sp>
        <p:nvSpPr>
          <p:cNvPr id="88" name="TextBox 87">
            <a:extLst>
              <a:ext uri="{FF2B5EF4-FFF2-40B4-BE49-F238E27FC236}">
                <a16:creationId xmlns:a16="http://schemas.microsoft.com/office/drawing/2014/main" id="{1BFA48CB-5F51-4528-8C90-45D84A6EAAD1}"/>
              </a:ext>
            </a:extLst>
          </p:cNvPr>
          <p:cNvSpPr txBox="1"/>
          <p:nvPr/>
        </p:nvSpPr>
        <p:spPr>
          <a:xfrm>
            <a:off x="7856094" y="2903600"/>
            <a:ext cx="3270594" cy="443198"/>
          </a:xfrm>
          <a:prstGeom prst="rect">
            <a:avLst/>
          </a:prstGeom>
          <a:noFill/>
        </p:spPr>
        <p:txBody>
          <a:bodyPr wrap="square" lIns="0" tIns="0" rIns="0" bIns="0" rtlCol="0">
            <a:spAutoFit/>
          </a:bodyPr>
          <a:lstStyle/>
          <a:p>
            <a:pPr marL="0" marR="0" lvl="0" indent="0" algn="l" defTabSz="914188"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VMM orchestrates the </a:t>
            </a:r>
            <a:b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entire workflow</a:t>
            </a:r>
          </a:p>
        </p:txBody>
      </p:sp>
      <p:sp>
        <p:nvSpPr>
          <p:cNvPr id="89" name="TextBox 88">
            <a:extLst>
              <a:ext uri="{FF2B5EF4-FFF2-40B4-BE49-F238E27FC236}">
                <a16:creationId xmlns:a16="http://schemas.microsoft.com/office/drawing/2014/main" id="{771889A0-D479-480A-9479-EC1F466C6FE7}"/>
              </a:ext>
            </a:extLst>
          </p:cNvPr>
          <p:cNvSpPr txBox="1"/>
          <p:nvPr/>
        </p:nvSpPr>
        <p:spPr>
          <a:xfrm>
            <a:off x="7853568" y="4077237"/>
            <a:ext cx="3273119" cy="221599"/>
          </a:xfrm>
          <a:prstGeom prst="rect">
            <a:avLst/>
          </a:prstGeom>
          <a:noFill/>
        </p:spPr>
        <p:txBody>
          <a:bodyPr wrap="square" lIns="0" tIns="0" rIns="0" bIns="0" rtlCol="0">
            <a:spAutoFit/>
          </a:bodyPr>
          <a:lstStyle/>
          <a:p>
            <a:pPr marL="0" marR="0" lvl="0" indent="0" algn="l" defTabSz="914188"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Zero downtime for workloads</a:t>
            </a:r>
          </a:p>
        </p:txBody>
      </p:sp>
      <p:pic>
        <p:nvPicPr>
          <p:cNvPr id="22" name="Graphic 21">
            <a:extLst>
              <a:ext uri="{FF2B5EF4-FFF2-40B4-BE49-F238E27FC236}">
                <a16:creationId xmlns:a16="http://schemas.microsoft.com/office/drawing/2014/main" id="{71C05EAE-453B-4C73-BC6D-AE1E3E1717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0337" y="2947049"/>
            <a:ext cx="548640" cy="707571"/>
          </a:xfrm>
          <a:prstGeom prst="rect">
            <a:avLst/>
          </a:prstGeom>
        </p:spPr>
      </p:pic>
      <p:pic>
        <p:nvPicPr>
          <p:cNvPr id="23" name="Graphic 22">
            <a:extLst>
              <a:ext uri="{FF2B5EF4-FFF2-40B4-BE49-F238E27FC236}">
                <a16:creationId xmlns:a16="http://schemas.microsoft.com/office/drawing/2014/main" id="{3D65C8BC-EEC5-4995-9AC2-35F37E783B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3607" y="2947049"/>
            <a:ext cx="548640" cy="707571"/>
          </a:xfrm>
          <a:prstGeom prst="rect">
            <a:avLst/>
          </a:prstGeom>
        </p:spPr>
      </p:pic>
      <p:pic>
        <p:nvPicPr>
          <p:cNvPr id="24" name="Graphic 23">
            <a:extLst>
              <a:ext uri="{FF2B5EF4-FFF2-40B4-BE49-F238E27FC236}">
                <a16:creationId xmlns:a16="http://schemas.microsoft.com/office/drawing/2014/main" id="{07FCD779-C34C-4F24-9A3A-5EF212866B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7177" y="2947049"/>
            <a:ext cx="548640" cy="707571"/>
          </a:xfrm>
          <a:prstGeom prst="rect">
            <a:avLst/>
          </a:prstGeom>
        </p:spPr>
      </p:pic>
      <p:pic>
        <p:nvPicPr>
          <p:cNvPr id="25" name="Graphic 24">
            <a:extLst>
              <a:ext uri="{FF2B5EF4-FFF2-40B4-BE49-F238E27FC236}">
                <a16:creationId xmlns:a16="http://schemas.microsoft.com/office/drawing/2014/main" id="{DDA433C6-A468-4A03-8BE3-9AB0DF80E7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6406" y="2947049"/>
            <a:ext cx="548640" cy="707571"/>
          </a:xfrm>
          <a:prstGeom prst="rect">
            <a:avLst/>
          </a:prstGeom>
        </p:spPr>
      </p:pic>
    </p:spTree>
    <p:extLst>
      <p:ext uri="{BB962C8B-B14F-4D97-AF65-F5344CB8AC3E}">
        <p14:creationId xmlns:p14="http://schemas.microsoft.com/office/powerpoint/2010/main" val="251401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42" presetClass="path" presetSubtype="0" decel="100000" fill="hold" grpId="1" nodeType="withEffect">
                                  <p:stCondLst>
                                    <p:cond delay="0"/>
                                  </p:stCondLst>
                                  <p:childTnLst>
                                    <p:animMotion origin="layout" path="M -2.08333E-7 -4.81481E-6 L -2.08333E-7 0.05903 " pathEditMode="relative" rAng="0" ptsTypes="AA">
                                      <p:cBhvr>
                                        <p:cTn id="9" dur="500" spd="-100000" fill="hold"/>
                                        <p:tgtEl>
                                          <p:spTgt spid="86"/>
                                        </p:tgtEl>
                                        <p:attrNameLst>
                                          <p:attrName>ppt_x</p:attrName>
                                          <p:attrName>ppt_y</p:attrName>
                                        </p:attrNameLst>
                                      </p:cBhvr>
                                      <p:rCtr x="0" y="2940"/>
                                    </p:animMotion>
                                  </p:childTnLst>
                                </p:cTn>
                              </p:par>
                              <p:par>
                                <p:cTn id="10" presetID="10" presetClass="entr" presetSubtype="0" fill="hold" grpId="0" nodeType="with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par>
                                <p:cTn id="13" presetID="42" presetClass="path" presetSubtype="0" decel="100000" fill="hold" grpId="1" nodeType="withEffect">
                                  <p:stCondLst>
                                    <p:cond delay="0"/>
                                  </p:stCondLst>
                                  <p:childTnLst>
                                    <p:animMotion origin="layout" path="M -2.08333E-7 -4.81481E-6 L -2.08333E-7 0.05903 " pathEditMode="relative" rAng="0" ptsTypes="AA">
                                      <p:cBhvr>
                                        <p:cTn id="14" dur="500" spd="-100000" fill="hold"/>
                                        <p:tgtEl>
                                          <p:spTgt spid="88"/>
                                        </p:tgtEl>
                                        <p:attrNameLst>
                                          <p:attrName>ppt_x</p:attrName>
                                          <p:attrName>ppt_y</p:attrName>
                                        </p:attrNameLst>
                                      </p:cBhvr>
                                      <p:rCtr x="0" y="2940"/>
                                    </p:animMotion>
                                  </p:childTnLst>
                                </p:cTn>
                              </p:par>
                              <p:par>
                                <p:cTn id="15" presetID="10" presetClass="entr" presetSubtype="0" fill="hold" grpId="0" nodeType="with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42" presetClass="path" presetSubtype="0" decel="100000" fill="hold" grpId="1" nodeType="withEffect">
                                  <p:stCondLst>
                                    <p:cond delay="0"/>
                                  </p:stCondLst>
                                  <p:childTnLst>
                                    <p:animMotion origin="layout" path="M -2.08333E-7 -4.81481E-6 L -2.08333E-7 0.05903 " pathEditMode="relative" rAng="0" ptsTypes="AA">
                                      <p:cBhvr>
                                        <p:cTn id="19" dur="500" spd="-100000" fill="hold"/>
                                        <p:tgtEl>
                                          <p:spTgt spid="87"/>
                                        </p:tgtEl>
                                        <p:attrNameLst>
                                          <p:attrName>ppt_x</p:attrName>
                                          <p:attrName>ppt_y</p:attrName>
                                        </p:attrNameLst>
                                      </p:cBhvr>
                                      <p:rCtr x="0" y="2940"/>
                                    </p:animMotion>
                                  </p:childTnLst>
                                </p:cTn>
                              </p:par>
                              <p:par>
                                <p:cTn id="20" presetID="10" presetClass="entr" presetSubtype="0" fill="hold" grpId="0"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42" presetClass="path" presetSubtype="0" decel="100000" fill="hold" grpId="1" nodeType="withEffect">
                                  <p:stCondLst>
                                    <p:cond delay="0"/>
                                  </p:stCondLst>
                                  <p:childTnLst>
                                    <p:animMotion origin="layout" path="M -2.08333E-7 -4.81481E-6 L -2.08333E-7 0.05903 " pathEditMode="relative" rAng="0" ptsTypes="AA">
                                      <p:cBhvr>
                                        <p:cTn id="24" dur="500" spd="-100000" fill="hold"/>
                                        <p:tgtEl>
                                          <p:spTgt spid="89"/>
                                        </p:tgtEl>
                                        <p:attrNameLst>
                                          <p:attrName>ppt_x</p:attrName>
                                          <p:attrName>ppt_y</p:attrName>
                                        </p:attrNameLst>
                                      </p:cBhvr>
                                      <p:rCtr x="0" y="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6" grpId="1"/>
      <p:bldP spid="87" grpId="0"/>
      <p:bldP spid="87" grpId="1"/>
      <p:bldP spid="88" grpId="0"/>
      <p:bldP spid="88" grpId="1"/>
      <p:bldP spid="89" grpId="0"/>
      <p:bldP spid="89"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49491-1F2C-45A8-8FDB-2F0BE3E0EE29}"/>
              </a:ext>
            </a:extLst>
          </p:cNvPr>
          <p:cNvSpPr>
            <a:spLocks noGrp="1"/>
          </p:cNvSpPr>
          <p:nvPr>
            <p:ph type="title"/>
          </p:nvPr>
        </p:nvSpPr>
        <p:spPr/>
        <p:txBody>
          <a:bodyPr/>
          <a:lstStyle/>
          <a:p>
            <a:r>
              <a:rPr lang="en-US" dirty="0"/>
              <a:t>VM Admin role</a:t>
            </a:r>
          </a:p>
        </p:txBody>
      </p:sp>
    </p:spTree>
    <p:extLst>
      <p:ext uri="{BB962C8B-B14F-4D97-AF65-F5344CB8AC3E}">
        <p14:creationId xmlns:p14="http://schemas.microsoft.com/office/powerpoint/2010/main" val="44014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FB3DA-606A-4FC3-B2B4-1822623161FB}"/>
              </a:ext>
            </a:extLst>
          </p:cNvPr>
          <p:cNvSpPr>
            <a:spLocks noGrp="1"/>
          </p:cNvSpPr>
          <p:nvPr>
            <p:ph type="title"/>
          </p:nvPr>
        </p:nvSpPr>
        <p:spPr>
          <a:xfrm>
            <a:off x="588263" y="414670"/>
            <a:ext cx="11018520" cy="553998"/>
          </a:xfrm>
        </p:spPr>
        <p:txBody>
          <a:bodyPr/>
          <a:lstStyle/>
          <a:p>
            <a:r>
              <a:rPr lang="en-US"/>
              <a:t>VMM Roles</a:t>
            </a:r>
          </a:p>
        </p:txBody>
      </p:sp>
      <p:grpSp>
        <p:nvGrpSpPr>
          <p:cNvPr id="15" name="Group 219">
            <a:extLst>
              <a:ext uri="{FF2B5EF4-FFF2-40B4-BE49-F238E27FC236}">
                <a16:creationId xmlns:a16="http://schemas.microsoft.com/office/drawing/2014/main" id="{0855FBFE-EB4E-4C05-90DA-5DD4677C1C2D}"/>
              </a:ext>
            </a:extLst>
          </p:cNvPr>
          <p:cNvGrpSpPr/>
          <p:nvPr/>
        </p:nvGrpSpPr>
        <p:grpSpPr>
          <a:xfrm>
            <a:off x="770491" y="1428750"/>
            <a:ext cx="3110985" cy="4525506"/>
            <a:chOff x="770491" y="1428750"/>
            <a:chExt cx="3110985" cy="4525506"/>
          </a:xfrm>
        </p:grpSpPr>
        <p:pic>
          <p:nvPicPr>
            <p:cNvPr id="104" name="Graphic 103">
              <a:extLst>
                <a:ext uri="{FF2B5EF4-FFF2-40B4-BE49-F238E27FC236}">
                  <a16:creationId xmlns:a16="http://schemas.microsoft.com/office/drawing/2014/main" id="{D6173553-DF8A-46B4-9D46-C8F337EDA9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1574" y="1428750"/>
              <a:ext cx="914400" cy="660400"/>
            </a:xfrm>
            <a:prstGeom prst="rect">
              <a:avLst/>
            </a:prstGeom>
          </p:spPr>
        </p:pic>
        <p:sp>
          <p:nvSpPr>
            <p:cNvPr id="6" name="TextBox 221">
              <a:extLst>
                <a:ext uri="{FF2B5EF4-FFF2-40B4-BE49-F238E27FC236}">
                  <a16:creationId xmlns:a16="http://schemas.microsoft.com/office/drawing/2014/main" id="{5C9257D7-B59D-4816-BB35-4E6B4DB68DCF}"/>
                </a:ext>
              </a:extLst>
            </p:cNvPr>
            <p:cNvSpPr txBox="1"/>
            <p:nvPr/>
          </p:nvSpPr>
          <p:spPr>
            <a:xfrm>
              <a:off x="957113" y="2049446"/>
              <a:ext cx="2763321" cy="424732"/>
            </a:xfrm>
            <a:prstGeom prst="rect">
              <a:avLst/>
            </a:prstGeom>
            <a:noFill/>
          </p:spPr>
          <p:txBody>
            <a:bodyPr wrap="none" lIns="146304" tIns="73152" rIns="146304" bIns="7315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Fabric/Delegated Admin</a:t>
              </a:r>
            </a:p>
          </p:txBody>
        </p:sp>
        <p:pic>
          <p:nvPicPr>
            <p:cNvPr id="117" name="Graphic 116">
              <a:extLst>
                <a:ext uri="{FF2B5EF4-FFF2-40B4-BE49-F238E27FC236}">
                  <a16:creationId xmlns:a16="http://schemas.microsoft.com/office/drawing/2014/main" id="{9E253B5C-DA43-47B2-8D07-BB26058BEC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1973" y="3225426"/>
              <a:ext cx="676657" cy="640080"/>
            </a:xfrm>
            <a:prstGeom prst="rect">
              <a:avLst/>
            </a:prstGeom>
          </p:spPr>
        </p:pic>
        <p:sp>
          <p:nvSpPr>
            <p:cNvPr id="118" name="Freeform 41">
              <a:extLst>
                <a:ext uri="{FF2B5EF4-FFF2-40B4-BE49-F238E27FC236}">
                  <a16:creationId xmlns:a16="http://schemas.microsoft.com/office/drawing/2014/main" id="{767FF3B1-BE7D-4D74-B77A-B610FBBA2B79}"/>
                </a:ext>
              </a:extLst>
            </p:cNvPr>
            <p:cNvSpPr>
              <a:spLocks noChangeAspect="1"/>
            </p:cNvSpPr>
            <p:nvPr/>
          </p:nvSpPr>
          <p:spPr bwMode="black">
            <a:xfrm>
              <a:off x="2013697" y="4925500"/>
              <a:ext cx="617887" cy="640080"/>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19" name="Graphic 118">
              <a:extLst>
                <a:ext uri="{FF2B5EF4-FFF2-40B4-BE49-F238E27FC236}">
                  <a16:creationId xmlns:a16="http://schemas.microsoft.com/office/drawing/2014/main" id="{BE910B54-8B7F-405F-908C-E53393E6FB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4380" y="4925500"/>
              <a:ext cx="625194" cy="640080"/>
            </a:xfrm>
            <a:prstGeom prst="rect">
              <a:avLst/>
            </a:prstGeom>
          </p:spPr>
        </p:pic>
        <p:pic>
          <p:nvPicPr>
            <p:cNvPr id="120" name="Graphic 119">
              <a:extLst>
                <a:ext uri="{FF2B5EF4-FFF2-40B4-BE49-F238E27FC236}">
                  <a16:creationId xmlns:a16="http://schemas.microsoft.com/office/drawing/2014/main" id="{327FE052-665D-40DF-97E5-F3B4192BB9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1453" y="4918529"/>
              <a:ext cx="771379" cy="640080"/>
            </a:xfrm>
            <a:prstGeom prst="rect">
              <a:avLst/>
            </a:prstGeom>
          </p:spPr>
        </p:pic>
        <p:sp>
          <p:nvSpPr>
            <p:cNvPr id="121" name="TextBox 226">
              <a:extLst>
                <a:ext uri="{FF2B5EF4-FFF2-40B4-BE49-F238E27FC236}">
                  <a16:creationId xmlns:a16="http://schemas.microsoft.com/office/drawing/2014/main" id="{B912C29D-8E36-4A63-9DA7-2B4BC893749A}"/>
                </a:ext>
              </a:extLst>
            </p:cNvPr>
            <p:cNvSpPr txBox="1"/>
            <p:nvPr/>
          </p:nvSpPr>
          <p:spPr>
            <a:xfrm>
              <a:off x="796989" y="5591080"/>
              <a:ext cx="1026627" cy="363176"/>
            </a:xfrm>
            <a:prstGeom prst="rect">
              <a:avLst/>
            </a:prstGeom>
            <a:noFill/>
          </p:spPr>
          <p:txBody>
            <a:bodyPr wrap="none" lIns="146304" tIns="73152" rIns="146304" bIns="7315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Compute</a:t>
              </a:r>
            </a:p>
          </p:txBody>
        </p:sp>
        <p:sp>
          <p:nvSpPr>
            <p:cNvPr id="122" name="TextBox 227">
              <a:extLst>
                <a:ext uri="{FF2B5EF4-FFF2-40B4-BE49-F238E27FC236}">
                  <a16:creationId xmlns:a16="http://schemas.microsoft.com/office/drawing/2014/main" id="{320D7337-DA94-42AD-9491-1850CF811C31}"/>
                </a:ext>
              </a:extLst>
            </p:cNvPr>
            <p:cNvSpPr txBox="1"/>
            <p:nvPr/>
          </p:nvSpPr>
          <p:spPr>
            <a:xfrm>
              <a:off x="1852263" y="5591080"/>
              <a:ext cx="973022" cy="363176"/>
            </a:xfrm>
            <a:prstGeom prst="rect">
              <a:avLst/>
            </a:prstGeom>
            <a:noFill/>
          </p:spPr>
          <p:txBody>
            <a:bodyPr wrap="none" lIns="146304" tIns="73152" rIns="146304" bIns="7315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Network</a:t>
              </a:r>
            </a:p>
          </p:txBody>
        </p:sp>
        <p:sp>
          <p:nvSpPr>
            <p:cNvPr id="123" name="TextBox 228">
              <a:extLst>
                <a:ext uri="{FF2B5EF4-FFF2-40B4-BE49-F238E27FC236}">
                  <a16:creationId xmlns:a16="http://schemas.microsoft.com/office/drawing/2014/main" id="{81B1682D-5D1C-4A5E-A635-C80E4EB61964}"/>
                </a:ext>
              </a:extLst>
            </p:cNvPr>
            <p:cNvSpPr txBox="1"/>
            <p:nvPr/>
          </p:nvSpPr>
          <p:spPr>
            <a:xfrm>
              <a:off x="2914524" y="5591080"/>
              <a:ext cx="905441" cy="363176"/>
            </a:xfrm>
            <a:prstGeom prst="rect">
              <a:avLst/>
            </a:prstGeom>
            <a:noFill/>
          </p:spPr>
          <p:txBody>
            <a:bodyPr wrap="none" lIns="146304" tIns="73152" rIns="146304" bIns="7315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Storage</a:t>
              </a:r>
            </a:p>
          </p:txBody>
        </p:sp>
        <p:pic>
          <p:nvPicPr>
            <p:cNvPr id="125" name="Graphic 124">
              <a:extLst>
                <a:ext uri="{FF2B5EF4-FFF2-40B4-BE49-F238E27FC236}">
                  <a16:creationId xmlns:a16="http://schemas.microsoft.com/office/drawing/2014/main" id="{00335101-9DB6-437E-B9EC-C16E9E67F8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5786" y="3225426"/>
              <a:ext cx="676657" cy="640080"/>
            </a:xfrm>
            <a:prstGeom prst="rect">
              <a:avLst/>
            </a:prstGeom>
          </p:spPr>
        </p:pic>
        <p:pic>
          <p:nvPicPr>
            <p:cNvPr id="126" name="Graphic 125">
              <a:extLst>
                <a:ext uri="{FF2B5EF4-FFF2-40B4-BE49-F238E27FC236}">
                  <a16:creationId xmlns:a16="http://schemas.microsoft.com/office/drawing/2014/main" id="{C17A0C19-60FD-4058-A962-7D5D7E3459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34470" y="3225426"/>
              <a:ext cx="676657" cy="640080"/>
            </a:xfrm>
            <a:prstGeom prst="rect">
              <a:avLst/>
            </a:prstGeom>
          </p:spPr>
        </p:pic>
        <p:sp>
          <p:nvSpPr>
            <p:cNvPr id="134" name="check 3" title="Icon of a checkmark with a circle around it">
              <a:extLst>
                <a:ext uri="{FF2B5EF4-FFF2-40B4-BE49-F238E27FC236}">
                  <a16:creationId xmlns:a16="http://schemas.microsoft.com/office/drawing/2014/main" id="{52991198-14C0-4DC0-A71F-24C84981A108}"/>
                </a:ext>
              </a:extLst>
            </p:cNvPr>
            <p:cNvSpPr>
              <a:spLocks noChangeAspect="1" noEditPoints="1"/>
            </p:cNvSpPr>
            <p:nvPr/>
          </p:nvSpPr>
          <p:spPr bwMode="auto">
            <a:xfrm>
              <a:off x="2142036" y="2533363"/>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4762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6">
              <a:extLst>
                <a:ext uri="{FF2B5EF4-FFF2-40B4-BE49-F238E27FC236}">
                  <a16:creationId xmlns:a16="http://schemas.microsoft.com/office/drawing/2014/main" id="{6DF471CD-D966-468E-8282-F014358DB3A0}"/>
                </a:ext>
              </a:extLst>
            </p:cNvPr>
            <p:cNvSpPr>
              <a:spLocks/>
            </p:cNvSpPr>
            <p:nvPr/>
          </p:nvSpPr>
          <p:spPr bwMode="auto">
            <a:xfrm>
              <a:off x="770491" y="3049364"/>
              <a:ext cx="3110985" cy="400704"/>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6">
              <a:extLst>
                <a:ext uri="{FF2B5EF4-FFF2-40B4-BE49-F238E27FC236}">
                  <a16:creationId xmlns:a16="http://schemas.microsoft.com/office/drawing/2014/main" id="{3D690850-B64B-49B5-9E1E-045487EDCDC2}"/>
                </a:ext>
              </a:extLst>
            </p:cNvPr>
            <p:cNvSpPr>
              <a:spLocks/>
            </p:cNvSpPr>
            <p:nvPr/>
          </p:nvSpPr>
          <p:spPr bwMode="auto">
            <a:xfrm>
              <a:off x="770491" y="4745989"/>
              <a:ext cx="3110985" cy="400704"/>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check 3" title="Icon of a checkmark with a circle around it">
              <a:extLst>
                <a:ext uri="{FF2B5EF4-FFF2-40B4-BE49-F238E27FC236}">
                  <a16:creationId xmlns:a16="http://schemas.microsoft.com/office/drawing/2014/main" id="{3B8FDE5E-5ABF-4BAB-8C75-045B26576B0D}"/>
                </a:ext>
              </a:extLst>
            </p:cNvPr>
            <p:cNvSpPr>
              <a:spLocks noChangeAspect="1" noEditPoints="1"/>
            </p:cNvSpPr>
            <p:nvPr/>
          </p:nvSpPr>
          <p:spPr bwMode="auto">
            <a:xfrm>
              <a:off x="2142036" y="423190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4762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7" name="Group 251">
            <a:extLst>
              <a:ext uri="{FF2B5EF4-FFF2-40B4-BE49-F238E27FC236}">
                <a16:creationId xmlns:a16="http://schemas.microsoft.com/office/drawing/2014/main" id="{9DB00934-549F-49AB-9581-68230F9A9C0A}"/>
              </a:ext>
            </a:extLst>
          </p:cNvPr>
          <p:cNvGrpSpPr/>
          <p:nvPr/>
        </p:nvGrpSpPr>
        <p:grpSpPr>
          <a:xfrm>
            <a:off x="8274960" y="1428750"/>
            <a:ext cx="3110985" cy="4525506"/>
            <a:chOff x="8274960" y="1428750"/>
            <a:chExt cx="3110985" cy="4525506"/>
          </a:xfrm>
        </p:grpSpPr>
        <p:pic>
          <p:nvPicPr>
            <p:cNvPr id="115" name="Graphic 114">
              <a:extLst>
                <a:ext uri="{FF2B5EF4-FFF2-40B4-BE49-F238E27FC236}">
                  <a16:creationId xmlns:a16="http://schemas.microsoft.com/office/drawing/2014/main" id="{0D6B8F8A-E71B-46B2-B3BE-614DB4A8DC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08816" y="1428750"/>
              <a:ext cx="914400" cy="660400"/>
            </a:xfrm>
            <a:prstGeom prst="rect">
              <a:avLst/>
            </a:prstGeom>
          </p:spPr>
        </p:pic>
        <p:sp>
          <p:nvSpPr>
            <p:cNvPr id="116" name="TextBox 253">
              <a:extLst>
                <a:ext uri="{FF2B5EF4-FFF2-40B4-BE49-F238E27FC236}">
                  <a16:creationId xmlns:a16="http://schemas.microsoft.com/office/drawing/2014/main" id="{937B6786-3CB5-4876-85E5-A490F4B845DB}"/>
                </a:ext>
              </a:extLst>
            </p:cNvPr>
            <p:cNvSpPr txBox="1"/>
            <p:nvPr/>
          </p:nvSpPr>
          <p:spPr>
            <a:xfrm>
              <a:off x="8980476" y="2049446"/>
              <a:ext cx="1699953" cy="424732"/>
            </a:xfrm>
            <a:prstGeom prst="rect">
              <a:avLst/>
            </a:prstGeom>
            <a:noFill/>
          </p:spPr>
          <p:txBody>
            <a:bodyPr wrap="none" lIns="146304" tIns="73152" rIns="146304" bIns="7315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Tenant Admin</a:t>
              </a:r>
            </a:p>
          </p:txBody>
        </p:sp>
        <p:sp>
          <p:nvSpPr>
            <p:cNvPr id="128" name="illegal" title="Icon of a circle with a diagonal line through it">
              <a:extLst>
                <a:ext uri="{FF2B5EF4-FFF2-40B4-BE49-F238E27FC236}">
                  <a16:creationId xmlns:a16="http://schemas.microsoft.com/office/drawing/2014/main" id="{95A878A8-753D-4318-94B4-754CB3956DF9}"/>
                </a:ext>
              </a:extLst>
            </p:cNvPr>
            <p:cNvSpPr>
              <a:spLocks noChangeAspect="1" noEditPoints="1"/>
            </p:cNvSpPr>
            <p:nvPr/>
          </p:nvSpPr>
          <p:spPr bwMode="auto">
            <a:xfrm>
              <a:off x="9647070" y="4231902"/>
              <a:ext cx="366765" cy="3657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476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139" name="Graphic 138">
              <a:extLst>
                <a:ext uri="{FF2B5EF4-FFF2-40B4-BE49-F238E27FC236}">
                  <a16:creationId xmlns:a16="http://schemas.microsoft.com/office/drawing/2014/main" id="{C0B4AB28-CE69-4EEE-9DAA-2C4B5D809D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76442" y="3225426"/>
              <a:ext cx="676657" cy="640080"/>
            </a:xfrm>
            <a:prstGeom prst="rect">
              <a:avLst/>
            </a:prstGeom>
          </p:spPr>
        </p:pic>
        <p:sp>
          <p:nvSpPr>
            <p:cNvPr id="146" name="Freeform 41">
              <a:extLst>
                <a:ext uri="{FF2B5EF4-FFF2-40B4-BE49-F238E27FC236}">
                  <a16:creationId xmlns:a16="http://schemas.microsoft.com/office/drawing/2014/main" id="{58AE8950-7A7E-4085-9A9F-895115876F9C}"/>
                </a:ext>
              </a:extLst>
            </p:cNvPr>
            <p:cNvSpPr>
              <a:spLocks noChangeAspect="1"/>
            </p:cNvSpPr>
            <p:nvPr/>
          </p:nvSpPr>
          <p:spPr bwMode="black">
            <a:xfrm>
              <a:off x="9518166" y="4925500"/>
              <a:ext cx="617887" cy="640080"/>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74" name="Graphic 173">
              <a:extLst>
                <a:ext uri="{FF2B5EF4-FFF2-40B4-BE49-F238E27FC236}">
                  <a16:creationId xmlns:a16="http://schemas.microsoft.com/office/drawing/2014/main" id="{555ADB96-D257-404E-87B6-ADCC1C1188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28849" y="4925500"/>
              <a:ext cx="625194" cy="640080"/>
            </a:xfrm>
            <a:prstGeom prst="rect">
              <a:avLst/>
            </a:prstGeom>
          </p:spPr>
        </p:pic>
        <p:pic>
          <p:nvPicPr>
            <p:cNvPr id="175" name="Graphic 174">
              <a:extLst>
                <a:ext uri="{FF2B5EF4-FFF2-40B4-BE49-F238E27FC236}">
                  <a16:creationId xmlns:a16="http://schemas.microsoft.com/office/drawing/2014/main" id="{86BAABC0-AF83-484D-9C6E-AF07059EA6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85922" y="4918529"/>
              <a:ext cx="771379" cy="640080"/>
            </a:xfrm>
            <a:prstGeom prst="rect">
              <a:avLst/>
            </a:prstGeom>
          </p:spPr>
        </p:pic>
        <p:sp>
          <p:nvSpPr>
            <p:cNvPr id="176" name="TextBox 259">
              <a:extLst>
                <a:ext uri="{FF2B5EF4-FFF2-40B4-BE49-F238E27FC236}">
                  <a16:creationId xmlns:a16="http://schemas.microsoft.com/office/drawing/2014/main" id="{6B342386-6796-4AE7-88A9-C90B5573D432}"/>
                </a:ext>
              </a:extLst>
            </p:cNvPr>
            <p:cNvSpPr txBox="1"/>
            <p:nvPr/>
          </p:nvSpPr>
          <p:spPr>
            <a:xfrm>
              <a:off x="8301458" y="5591080"/>
              <a:ext cx="1026627" cy="363176"/>
            </a:xfrm>
            <a:prstGeom prst="rect">
              <a:avLst/>
            </a:prstGeom>
            <a:noFill/>
          </p:spPr>
          <p:txBody>
            <a:bodyPr wrap="none" lIns="146304" tIns="73152" rIns="146304" bIns="7315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Compute</a:t>
              </a:r>
            </a:p>
          </p:txBody>
        </p:sp>
        <p:sp>
          <p:nvSpPr>
            <p:cNvPr id="177" name="TextBox 260">
              <a:extLst>
                <a:ext uri="{FF2B5EF4-FFF2-40B4-BE49-F238E27FC236}">
                  <a16:creationId xmlns:a16="http://schemas.microsoft.com/office/drawing/2014/main" id="{7640FA10-A553-43E4-8F46-202C10C95A8B}"/>
                </a:ext>
              </a:extLst>
            </p:cNvPr>
            <p:cNvSpPr txBox="1"/>
            <p:nvPr/>
          </p:nvSpPr>
          <p:spPr>
            <a:xfrm>
              <a:off x="9356732" y="5591080"/>
              <a:ext cx="973022" cy="363176"/>
            </a:xfrm>
            <a:prstGeom prst="rect">
              <a:avLst/>
            </a:prstGeom>
            <a:noFill/>
          </p:spPr>
          <p:txBody>
            <a:bodyPr wrap="none" lIns="146304" tIns="73152" rIns="146304" bIns="7315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Network</a:t>
              </a:r>
            </a:p>
          </p:txBody>
        </p:sp>
        <p:sp>
          <p:nvSpPr>
            <p:cNvPr id="178" name="TextBox 261">
              <a:extLst>
                <a:ext uri="{FF2B5EF4-FFF2-40B4-BE49-F238E27FC236}">
                  <a16:creationId xmlns:a16="http://schemas.microsoft.com/office/drawing/2014/main" id="{49C81A4C-01AE-453C-9E53-DA97F13EE392}"/>
                </a:ext>
              </a:extLst>
            </p:cNvPr>
            <p:cNvSpPr txBox="1"/>
            <p:nvPr/>
          </p:nvSpPr>
          <p:spPr>
            <a:xfrm>
              <a:off x="10418993" y="5591080"/>
              <a:ext cx="905441" cy="363176"/>
            </a:xfrm>
            <a:prstGeom prst="rect">
              <a:avLst/>
            </a:prstGeom>
            <a:noFill/>
          </p:spPr>
          <p:txBody>
            <a:bodyPr wrap="none" lIns="146304" tIns="73152" rIns="146304" bIns="7315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Storage</a:t>
              </a:r>
            </a:p>
          </p:txBody>
        </p:sp>
        <p:pic>
          <p:nvPicPr>
            <p:cNvPr id="179" name="Graphic 178">
              <a:extLst>
                <a:ext uri="{FF2B5EF4-FFF2-40B4-BE49-F238E27FC236}">
                  <a16:creationId xmlns:a16="http://schemas.microsoft.com/office/drawing/2014/main" id="{48BA0E67-136C-4C43-8A0A-1AF83D23CD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0255" y="3225426"/>
              <a:ext cx="676657" cy="640080"/>
            </a:xfrm>
            <a:prstGeom prst="rect">
              <a:avLst/>
            </a:prstGeom>
          </p:spPr>
        </p:pic>
        <p:pic>
          <p:nvPicPr>
            <p:cNvPr id="180" name="Graphic 179">
              <a:extLst>
                <a:ext uri="{FF2B5EF4-FFF2-40B4-BE49-F238E27FC236}">
                  <a16:creationId xmlns:a16="http://schemas.microsoft.com/office/drawing/2014/main" id="{0421497C-58B5-4CB3-B31B-81CB49ACA9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38939" y="3225426"/>
              <a:ext cx="676657" cy="640080"/>
            </a:xfrm>
            <a:prstGeom prst="rect">
              <a:avLst/>
            </a:prstGeom>
          </p:spPr>
        </p:pic>
        <p:sp>
          <p:nvSpPr>
            <p:cNvPr id="181" name="check 3" title="Icon of a checkmark with a circle around it">
              <a:extLst>
                <a:ext uri="{FF2B5EF4-FFF2-40B4-BE49-F238E27FC236}">
                  <a16:creationId xmlns:a16="http://schemas.microsoft.com/office/drawing/2014/main" id="{FF88FEDB-8E1A-4175-AF32-BABCE9A42A38}"/>
                </a:ext>
              </a:extLst>
            </p:cNvPr>
            <p:cNvSpPr>
              <a:spLocks noChangeAspect="1" noEditPoints="1"/>
            </p:cNvSpPr>
            <p:nvPr/>
          </p:nvSpPr>
          <p:spPr bwMode="auto">
            <a:xfrm>
              <a:off x="9646505" y="2533363"/>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4762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2" name="Freeform 6">
              <a:extLst>
                <a:ext uri="{FF2B5EF4-FFF2-40B4-BE49-F238E27FC236}">
                  <a16:creationId xmlns:a16="http://schemas.microsoft.com/office/drawing/2014/main" id="{96DCF8C9-0BF4-4514-8408-BF4224F4DE2B}"/>
                </a:ext>
              </a:extLst>
            </p:cNvPr>
            <p:cNvSpPr>
              <a:spLocks/>
            </p:cNvSpPr>
            <p:nvPr/>
          </p:nvSpPr>
          <p:spPr bwMode="auto">
            <a:xfrm>
              <a:off x="8274960" y="3049364"/>
              <a:ext cx="3110985" cy="400704"/>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3" name="Freeform 6">
              <a:extLst>
                <a:ext uri="{FF2B5EF4-FFF2-40B4-BE49-F238E27FC236}">
                  <a16:creationId xmlns:a16="http://schemas.microsoft.com/office/drawing/2014/main" id="{90A237B0-E27A-4EBA-BF54-F5DE97833980}"/>
                </a:ext>
              </a:extLst>
            </p:cNvPr>
            <p:cNvSpPr>
              <a:spLocks/>
            </p:cNvSpPr>
            <p:nvPr/>
          </p:nvSpPr>
          <p:spPr bwMode="auto">
            <a:xfrm>
              <a:off x="8274960" y="4745989"/>
              <a:ext cx="3110985" cy="400704"/>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 name="Group 283">
            <a:extLst>
              <a:ext uri="{FF2B5EF4-FFF2-40B4-BE49-F238E27FC236}">
                <a16:creationId xmlns:a16="http://schemas.microsoft.com/office/drawing/2014/main" id="{2B4F588B-D2BC-43CF-AFD7-6FE3D3700A72}"/>
              </a:ext>
            </a:extLst>
          </p:cNvPr>
          <p:cNvGrpSpPr/>
          <p:nvPr/>
        </p:nvGrpSpPr>
        <p:grpSpPr>
          <a:xfrm>
            <a:off x="4540507" y="1428750"/>
            <a:ext cx="3110985" cy="4525506"/>
            <a:chOff x="4540507" y="1428750"/>
            <a:chExt cx="3110985" cy="4525506"/>
          </a:xfrm>
        </p:grpSpPr>
        <p:pic>
          <p:nvPicPr>
            <p:cNvPr id="112" name="Graphic 111">
              <a:extLst>
                <a:ext uri="{FF2B5EF4-FFF2-40B4-BE49-F238E27FC236}">
                  <a16:creationId xmlns:a16="http://schemas.microsoft.com/office/drawing/2014/main" id="{3D3461BE-39E4-4E12-86EC-2E5BA1D10A7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38800" y="1428750"/>
              <a:ext cx="914400" cy="660400"/>
            </a:xfrm>
            <a:prstGeom prst="rect">
              <a:avLst/>
            </a:prstGeom>
          </p:spPr>
        </p:pic>
        <p:sp>
          <p:nvSpPr>
            <p:cNvPr id="113" name="TextBox 285">
              <a:extLst>
                <a:ext uri="{FF2B5EF4-FFF2-40B4-BE49-F238E27FC236}">
                  <a16:creationId xmlns:a16="http://schemas.microsoft.com/office/drawing/2014/main" id="{9C74471F-8A88-410B-B483-1022A7E9B871}"/>
                </a:ext>
              </a:extLst>
            </p:cNvPr>
            <p:cNvSpPr txBox="1"/>
            <p:nvPr/>
          </p:nvSpPr>
          <p:spPr>
            <a:xfrm>
              <a:off x="5407253" y="2049446"/>
              <a:ext cx="1377493" cy="424732"/>
            </a:xfrm>
            <a:prstGeom prst="rect">
              <a:avLst/>
            </a:prstGeom>
            <a:noFill/>
          </p:spPr>
          <p:txBody>
            <a:bodyPr wrap="none" lIns="146304" tIns="73152" rIns="146304" bIns="7315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VM Admin</a:t>
              </a:r>
            </a:p>
          </p:txBody>
        </p:sp>
        <p:pic>
          <p:nvPicPr>
            <p:cNvPr id="186" name="Graphic 185">
              <a:extLst>
                <a:ext uri="{FF2B5EF4-FFF2-40B4-BE49-F238E27FC236}">
                  <a16:creationId xmlns:a16="http://schemas.microsoft.com/office/drawing/2014/main" id="{6843A732-6997-4405-88B5-F01D536950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1989" y="3225426"/>
              <a:ext cx="676657" cy="640080"/>
            </a:xfrm>
            <a:prstGeom prst="rect">
              <a:avLst/>
            </a:prstGeom>
          </p:spPr>
        </p:pic>
        <p:sp>
          <p:nvSpPr>
            <p:cNvPr id="187" name="Freeform 41">
              <a:extLst>
                <a:ext uri="{FF2B5EF4-FFF2-40B4-BE49-F238E27FC236}">
                  <a16:creationId xmlns:a16="http://schemas.microsoft.com/office/drawing/2014/main" id="{7A129D1F-F58B-4B05-B0C0-1036E6F09B3D}"/>
                </a:ext>
              </a:extLst>
            </p:cNvPr>
            <p:cNvSpPr>
              <a:spLocks noChangeAspect="1"/>
            </p:cNvSpPr>
            <p:nvPr/>
          </p:nvSpPr>
          <p:spPr bwMode="black">
            <a:xfrm>
              <a:off x="5783713" y="4925500"/>
              <a:ext cx="617887" cy="640080"/>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88" name="Graphic 187">
              <a:extLst>
                <a:ext uri="{FF2B5EF4-FFF2-40B4-BE49-F238E27FC236}">
                  <a16:creationId xmlns:a16="http://schemas.microsoft.com/office/drawing/2014/main" id="{DE36AF22-EBFD-48BB-9E25-883DCD90C3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4396" y="4925500"/>
              <a:ext cx="625194" cy="640080"/>
            </a:xfrm>
            <a:prstGeom prst="rect">
              <a:avLst/>
            </a:prstGeom>
          </p:spPr>
        </p:pic>
        <p:pic>
          <p:nvPicPr>
            <p:cNvPr id="189" name="Graphic 188">
              <a:extLst>
                <a:ext uri="{FF2B5EF4-FFF2-40B4-BE49-F238E27FC236}">
                  <a16:creationId xmlns:a16="http://schemas.microsoft.com/office/drawing/2014/main" id="{84ECF28C-546F-4B6E-BE08-6FB6F0FE84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51469" y="4918529"/>
              <a:ext cx="771379" cy="640080"/>
            </a:xfrm>
            <a:prstGeom prst="rect">
              <a:avLst/>
            </a:prstGeom>
          </p:spPr>
        </p:pic>
        <p:sp>
          <p:nvSpPr>
            <p:cNvPr id="190" name="TextBox 290">
              <a:extLst>
                <a:ext uri="{FF2B5EF4-FFF2-40B4-BE49-F238E27FC236}">
                  <a16:creationId xmlns:a16="http://schemas.microsoft.com/office/drawing/2014/main" id="{74BA57A1-9BF5-4621-8905-23B1CFEFAE70}"/>
                </a:ext>
              </a:extLst>
            </p:cNvPr>
            <p:cNvSpPr txBox="1"/>
            <p:nvPr/>
          </p:nvSpPr>
          <p:spPr>
            <a:xfrm>
              <a:off x="4567005" y="5591080"/>
              <a:ext cx="1026627" cy="363176"/>
            </a:xfrm>
            <a:prstGeom prst="rect">
              <a:avLst/>
            </a:prstGeom>
            <a:noFill/>
          </p:spPr>
          <p:txBody>
            <a:bodyPr wrap="none" lIns="146304" tIns="73152" rIns="146304" bIns="7315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Compute</a:t>
              </a:r>
            </a:p>
          </p:txBody>
        </p:sp>
        <p:sp>
          <p:nvSpPr>
            <p:cNvPr id="191" name="TextBox 291">
              <a:extLst>
                <a:ext uri="{FF2B5EF4-FFF2-40B4-BE49-F238E27FC236}">
                  <a16:creationId xmlns:a16="http://schemas.microsoft.com/office/drawing/2014/main" id="{68391B34-E17D-4F9A-B9ED-AAE1ADA4F193}"/>
                </a:ext>
              </a:extLst>
            </p:cNvPr>
            <p:cNvSpPr txBox="1"/>
            <p:nvPr/>
          </p:nvSpPr>
          <p:spPr>
            <a:xfrm>
              <a:off x="5622279" y="5591080"/>
              <a:ext cx="973022" cy="363176"/>
            </a:xfrm>
            <a:prstGeom prst="rect">
              <a:avLst/>
            </a:prstGeom>
            <a:noFill/>
          </p:spPr>
          <p:txBody>
            <a:bodyPr wrap="none" lIns="146304" tIns="73152" rIns="146304" bIns="7315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Network</a:t>
              </a:r>
            </a:p>
          </p:txBody>
        </p:sp>
        <p:sp>
          <p:nvSpPr>
            <p:cNvPr id="192" name="TextBox 292">
              <a:extLst>
                <a:ext uri="{FF2B5EF4-FFF2-40B4-BE49-F238E27FC236}">
                  <a16:creationId xmlns:a16="http://schemas.microsoft.com/office/drawing/2014/main" id="{9BEB65EF-4549-496F-A374-C7330420580C}"/>
                </a:ext>
              </a:extLst>
            </p:cNvPr>
            <p:cNvSpPr txBox="1"/>
            <p:nvPr/>
          </p:nvSpPr>
          <p:spPr>
            <a:xfrm>
              <a:off x="6684540" y="5591080"/>
              <a:ext cx="905441" cy="363176"/>
            </a:xfrm>
            <a:prstGeom prst="rect">
              <a:avLst/>
            </a:prstGeom>
            <a:noFill/>
          </p:spPr>
          <p:txBody>
            <a:bodyPr wrap="none" lIns="146304" tIns="73152" rIns="146304" bIns="7315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Storage</a:t>
              </a:r>
            </a:p>
          </p:txBody>
        </p:sp>
        <p:pic>
          <p:nvPicPr>
            <p:cNvPr id="193" name="Graphic 192">
              <a:extLst>
                <a:ext uri="{FF2B5EF4-FFF2-40B4-BE49-F238E27FC236}">
                  <a16:creationId xmlns:a16="http://schemas.microsoft.com/office/drawing/2014/main" id="{7DC5F32C-E392-4D71-A232-4B45BD7308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15802" y="3225426"/>
              <a:ext cx="676657" cy="640080"/>
            </a:xfrm>
            <a:prstGeom prst="rect">
              <a:avLst/>
            </a:prstGeom>
          </p:spPr>
        </p:pic>
        <p:pic>
          <p:nvPicPr>
            <p:cNvPr id="194" name="Graphic 193">
              <a:extLst>
                <a:ext uri="{FF2B5EF4-FFF2-40B4-BE49-F238E27FC236}">
                  <a16:creationId xmlns:a16="http://schemas.microsoft.com/office/drawing/2014/main" id="{7876BE4B-D682-45CA-A7E2-B1366A92F5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04486" y="3225426"/>
              <a:ext cx="676657" cy="640080"/>
            </a:xfrm>
            <a:prstGeom prst="rect">
              <a:avLst/>
            </a:prstGeom>
          </p:spPr>
        </p:pic>
        <p:sp>
          <p:nvSpPr>
            <p:cNvPr id="195" name="check 3" title="Icon of a checkmark with a circle around it">
              <a:extLst>
                <a:ext uri="{FF2B5EF4-FFF2-40B4-BE49-F238E27FC236}">
                  <a16:creationId xmlns:a16="http://schemas.microsoft.com/office/drawing/2014/main" id="{E5E39C7A-4E19-4798-BC25-ED9AA27C6CD2}"/>
                </a:ext>
              </a:extLst>
            </p:cNvPr>
            <p:cNvSpPr>
              <a:spLocks noChangeAspect="1" noEditPoints="1"/>
            </p:cNvSpPr>
            <p:nvPr/>
          </p:nvSpPr>
          <p:spPr bwMode="auto">
            <a:xfrm>
              <a:off x="5912052" y="2533363"/>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4762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6" name="Freeform 6">
              <a:extLst>
                <a:ext uri="{FF2B5EF4-FFF2-40B4-BE49-F238E27FC236}">
                  <a16:creationId xmlns:a16="http://schemas.microsoft.com/office/drawing/2014/main" id="{594173A6-2E41-4465-A6A1-22FA1ED520A1}"/>
                </a:ext>
              </a:extLst>
            </p:cNvPr>
            <p:cNvSpPr>
              <a:spLocks/>
            </p:cNvSpPr>
            <p:nvPr/>
          </p:nvSpPr>
          <p:spPr bwMode="auto">
            <a:xfrm>
              <a:off x="4540507" y="3049364"/>
              <a:ext cx="3110985" cy="400704"/>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7" name="Freeform 6">
              <a:extLst>
                <a:ext uri="{FF2B5EF4-FFF2-40B4-BE49-F238E27FC236}">
                  <a16:creationId xmlns:a16="http://schemas.microsoft.com/office/drawing/2014/main" id="{76412F24-3382-4EC6-B7CB-7314E8CBAC3C}"/>
                </a:ext>
              </a:extLst>
            </p:cNvPr>
            <p:cNvSpPr>
              <a:spLocks/>
            </p:cNvSpPr>
            <p:nvPr/>
          </p:nvSpPr>
          <p:spPr bwMode="auto">
            <a:xfrm>
              <a:off x="4540507" y="4745989"/>
              <a:ext cx="3110985" cy="400704"/>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8" name="check 3" title="Icon of a checkmark with a circle around it">
              <a:extLst>
                <a:ext uri="{FF2B5EF4-FFF2-40B4-BE49-F238E27FC236}">
                  <a16:creationId xmlns:a16="http://schemas.microsoft.com/office/drawing/2014/main" id="{800350EF-2AAA-4CE1-99E4-49E5B9BD51BB}"/>
                </a:ext>
              </a:extLst>
            </p:cNvPr>
            <p:cNvSpPr>
              <a:spLocks noChangeAspect="1" noEditPoints="1"/>
            </p:cNvSpPr>
            <p:nvPr/>
          </p:nvSpPr>
          <p:spPr bwMode="auto">
            <a:xfrm>
              <a:off x="4931298" y="423190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4762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9" name="illegal" title="Icon of a circle with a diagonal line through it">
              <a:extLst>
                <a:ext uri="{FF2B5EF4-FFF2-40B4-BE49-F238E27FC236}">
                  <a16:creationId xmlns:a16="http://schemas.microsoft.com/office/drawing/2014/main" id="{932D3D04-0540-446A-8177-7839BC5ACBD4}"/>
                </a:ext>
              </a:extLst>
            </p:cNvPr>
            <p:cNvSpPr>
              <a:spLocks noChangeAspect="1" noEditPoints="1"/>
            </p:cNvSpPr>
            <p:nvPr/>
          </p:nvSpPr>
          <p:spPr bwMode="auto">
            <a:xfrm>
              <a:off x="6457069" y="4231902"/>
              <a:ext cx="366765" cy="3657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476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0" name="TextBox 300">
              <a:extLst>
                <a:ext uri="{FF2B5EF4-FFF2-40B4-BE49-F238E27FC236}">
                  <a16:creationId xmlns:a16="http://schemas.microsoft.com/office/drawing/2014/main" id="{5A1F5767-1A7B-4129-8038-C4C0AAE6FF38}"/>
                </a:ext>
              </a:extLst>
            </p:cNvPr>
            <p:cNvSpPr txBox="1"/>
            <p:nvPr/>
          </p:nvSpPr>
          <p:spPr>
            <a:xfrm>
              <a:off x="5233629" y="4247236"/>
              <a:ext cx="689612" cy="363176"/>
            </a:xfrm>
            <a:prstGeom prst="rect">
              <a:avLst/>
            </a:prstGeom>
            <a:noFill/>
          </p:spPr>
          <p:txBody>
            <a:bodyPr wrap="none" lIns="146304" tIns="73152" rIns="146304" bIns="7315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Read</a:t>
              </a:r>
            </a:p>
          </p:txBody>
        </p:sp>
        <p:sp>
          <p:nvSpPr>
            <p:cNvPr id="201" name="TextBox 301">
              <a:extLst>
                <a:ext uri="{FF2B5EF4-FFF2-40B4-BE49-F238E27FC236}">
                  <a16:creationId xmlns:a16="http://schemas.microsoft.com/office/drawing/2014/main" id="{80527ED6-8F0D-46C9-97C5-3329518567D6}"/>
                </a:ext>
              </a:extLst>
            </p:cNvPr>
            <p:cNvSpPr txBox="1"/>
            <p:nvPr/>
          </p:nvSpPr>
          <p:spPr>
            <a:xfrm>
              <a:off x="6770906" y="4243752"/>
              <a:ext cx="723661" cy="363176"/>
            </a:xfrm>
            <a:prstGeom prst="rect">
              <a:avLst/>
            </a:prstGeom>
            <a:noFill/>
          </p:spPr>
          <p:txBody>
            <a:bodyPr wrap="none" lIns="146304" tIns="73152" rIns="146304" bIns="7315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Write</a:t>
              </a:r>
            </a:p>
          </p:txBody>
        </p:sp>
      </p:grpSp>
      <p:sp>
        <p:nvSpPr>
          <p:cNvPr id="3" name="TextBox 2">
            <a:extLst>
              <a:ext uri="{FF2B5EF4-FFF2-40B4-BE49-F238E27FC236}">
                <a16:creationId xmlns:a16="http://schemas.microsoft.com/office/drawing/2014/main" id="{B917AA0C-501D-4695-87B6-C7641A451006}"/>
              </a:ext>
            </a:extLst>
          </p:cNvPr>
          <p:cNvSpPr txBox="1"/>
          <p:nvPr/>
        </p:nvSpPr>
        <p:spPr>
          <a:xfrm>
            <a:off x="5684388" y="881618"/>
            <a:ext cx="1191114"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07C10"/>
                </a:solidFill>
                <a:effectLst/>
                <a:uLnTx/>
                <a:uFillTx/>
                <a:latin typeface="Segoe UI"/>
                <a:ea typeface="+mn-ea"/>
                <a:cs typeface="+mn-cs"/>
              </a:rPr>
              <a:t>New!</a:t>
            </a:r>
          </a:p>
        </p:txBody>
      </p:sp>
      <p:sp>
        <p:nvSpPr>
          <p:cNvPr id="4" name="Rectangle 3">
            <a:extLst>
              <a:ext uri="{FF2B5EF4-FFF2-40B4-BE49-F238E27FC236}">
                <a16:creationId xmlns:a16="http://schemas.microsoft.com/office/drawing/2014/main" id="{92AD5F0E-8E92-4875-BADF-1CC01D128EC8}"/>
              </a:ext>
            </a:extLst>
          </p:cNvPr>
          <p:cNvSpPr/>
          <p:nvPr/>
        </p:nvSpPr>
        <p:spPr bwMode="auto">
          <a:xfrm>
            <a:off x="5181882" y="1330829"/>
            <a:ext cx="1622604" cy="1094911"/>
          </a:xfrm>
          <a:prstGeom prst="rect">
            <a:avLst/>
          </a:prstGeom>
          <a:noFill/>
          <a:ln w="28575">
            <a:solidFill>
              <a:srgbClr val="107C1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80286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35" presetClass="path" presetSubtype="0" decel="100000" fill="hold" nodeType="withEffect">
                                  <p:stCondLst>
                                    <p:cond delay="0"/>
                                  </p:stCondLst>
                                  <p:childTnLst>
                                    <p:animMotion origin="layout" path="M 1.38778E-17 -1.48148E-6 L -0.01536 -1.48148E-6 " pathEditMode="relative" rAng="0" ptsTypes="AA">
                                      <p:cBhvr>
                                        <p:cTn id="9" dur="500" spd="-100000" fill="hold"/>
                                        <p:tgtEl>
                                          <p:spTgt spid="15"/>
                                        </p:tgtEl>
                                        <p:attrNameLst>
                                          <p:attrName>ppt_x</p:attrName>
                                          <p:attrName>ppt_y</p:attrName>
                                        </p:attrNameLst>
                                      </p:cBhvr>
                                      <p:rCtr x="-768"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35" presetClass="path" presetSubtype="0" decel="100000" fill="hold" nodeType="withEffect">
                                  <p:stCondLst>
                                    <p:cond delay="0"/>
                                  </p:stCondLst>
                                  <p:childTnLst>
                                    <p:animMotion origin="layout" path="M 2.77556E-17 -1.48148E-6 L 0.01471 -1.48148E-6 " pathEditMode="relative" rAng="0" ptsTypes="AA">
                                      <p:cBhvr>
                                        <p:cTn id="16" dur="500" spd="-100000" fill="hold"/>
                                        <p:tgtEl>
                                          <p:spTgt spid="17"/>
                                        </p:tgtEl>
                                        <p:attrNameLst>
                                          <p:attrName>ppt_x</p:attrName>
                                          <p:attrName>ppt_y</p:attrName>
                                        </p:attrNameLst>
                                      </p:cBhvr>
                                      <p:rCtr x="729"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35" presetClass="path" presetSubtype="0" decel="100000" fill="hold" nodeType="withEffect">
                                  <p:stCondLst>
                                    <p:cond delay="0"/>
                                  </p:stCondLst>
                                  <p:childTnLst>
                                    <p:animMotion origin="layout" path="M 2.77556E-17 -3.7037E-6 L 2.77556E-17 0.02616 " pathEditMode="relative" rAng="0" ptsTypes="AA">
                                      <p:cBhvr>
                                        <p:cTn id="23" dur="500" spd="-100000" fill="hold"/>
                                        <p:tgtEl>
                                          <p:spTgt spid="16"/>
                                        </p:tgtEl>
                                        <p:attrNameLst>
                                          <p:attrName>ppt_x</p:attrName>
                                          <p:attrName>ppt_y</p:attrName>
                                        </p:attrNameLst>
                                      </p:cBhvr>
                                      <p:rCtr x="0" y="1296"/>
                                    </p:animMotion>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6CDE2-8D9B-4D91-83FA-8BF0873B22A2}"/>
              </a:ext>
            </a:extLst>
          </p:cNvPr>
          <p:cNvSpPr>
            <a:spLocks noGrp="1"/>
          </p:cNvSpPr>
          <p:nvPr>
            <p:ph type="title"/>
          </p:nvPr>
        </p:nvSpPr>
        <p:spPr/>
        <p:txBody>
          <a:bodyPr/>
          <a:lstStyle/>
          <a:p>
            <a:r>
              <a:rPr lang="en-US"/>
              <a:t>Demo - VMM Roles</a:t>
            </a:r>
          </a:p>
        </p:txBody>
      </p:sp>
      <p:sp>
        <p:nvSpPr>
          <p:cNvPr id="3" name="Text Placeholder 2">
            <a:extLst>
              <a:ext uri="{FF2B5EF4-FFF2-40B4-BE49-F238E27FC236}">
                <a16:creationId xmlns:a16="http://schemas.microsoft.com/office/drawing/2014/main" id="{2C220D44-53F3-4035-8B1B-FF939FDB569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6106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ADD0-010C-4836-A8CD-DBA1FF369EAF}"/>
              </a:ext>
            </a:extLst>
          </p:cNvPr>
          <p:cNvSpPr>
            <a:spLocks noGrp="1"/>
          </p:cNvSpPr>
          <p:nvPr>
            <p:ph type="title"/>
          </p:nvPr>
        </p:nvSpPr>
        <p:spPr/>
        <p:txBody>
          <a:bodyPr/>
          <a:lstStyle/>
          <a:p>
            <a:r>
              <a:rPr lang="en-US" dirty="0"/>
              <a:t>Host layer 2 network information*</a:t>
            </a:r>
            <a:endParaRPr lang="en-IN" dirty="0"/>
          </a:p>
        </p:txBody>
      </p:sp>
      <p:sp>
        <p:nvSpPr>
          <p:cNvPr id="5" name="AutoShape 2" descr="lldp support">
            <a:extLst>
              <a:ext uri="{FF2B5EF4-FFF2-40B4-BE49-F238E27FC236}">
                <a16:creationId xmlns:a16="http://schemas.microsoft.com/office/drawing/2014/main" id="{E7636F44-8DE0-41CA-AEE4-995FE302DB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9" name="Picture 8" descr="A screenshot of a cell phone&#10;&#10;Description generated with very high confidence">
            <a:extLst>
              <a:ext uri="{FF2B5EF4-FFF2-40B4-BE49-F238E27FC236}">
                <a16:creationId xmlns:a16="http://schemas.microsoft.com/office/drawing/2014/main" id="{3C70B7CA-42D9-42A2-9ED1-373BEE10D20E}"/>
              </a:ext>
            </a:extLst>
          </p:cNvPr>
          <p:cNvPicPr>
            <a:picLocks noChangeAspect="1"/>
          </p:cNvPicPr>
          <p:nvPr/>
        </p:nvPicPr>
        <p:blipFill>
          <a:blip r:embed="rId3"/>
          <a:stretch>
            <a:fillRect/>
          </a:stretch>
        </p:blipFill>
        <p:spPr>
          <a:xfrm>
            <a:off x="6096001" y="1677790"/>
            <a:ext cx="5805206" cy="4591248"/>
          </a:xfrm>
          <a:prstGeom prst="rect">
            <a:avLst/>
          </a:prstGeom>
          <a:noFill/>
          <a:ln w="9525">
            <a:solidFill>
              <a:srgbClr val="000000"/>
            </a:solidFill>
            <a:miter lim="800000"/>
            <a:headEnd/>
            <a:tailEnd/>
          </a:ln>
        </p:spPr>
      </p:pic>
      <p:sp>
        <p:nvSpPr>
          <p:cNvPr id="18" name="TextBox 17">
            <a:extLst>
              <a:ext uri="{FF2B5EF4-FFF2-40B4-BE49-F238E27FC236}">
                <a16:creationId xmlns:a16="http://schemas.microsoft.com/office/drawing/2014/main" id="{D696C8F3-21B9-483B-9F43-84CB7E1DBD62}"/>
              </a:ext>
            </a:extLst>
          </p:cNvPr>
          <p:cNvSpPr txBox="1"/>
          <p:nvPr/>
        </p:nvSpPr>
        <p:spPr>
          <a:xfrm>
            <a:off x="584200" y="6022817"/>
            <a:ext cx="1730667"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*Also in VMM 1807</a:t>
            </a:r>
          </a:p>
        </p:txBody>
      </p:sp>
      <p:grpSp>
        <p:nvGrpSpPr>
          <p:cNvPr id="24" name="Group 25">
            <a:extLst>
              <a:ext uri="{FF2B5EF4-FFF2-40B4-BE49-F238E27FC236}">
                <a16:creationId xmlns:a16="http://schemas.microsoft.com/office/drawing/2014/main" id="{AB35CAE7-578D-4236-946E-599EE7BF180E}"/>
              </a:ext>
            </a:extLst>
          </p:cNvPr>
          <p:cNvGrpSpPr/>
          <p:nvPr/>
        </p:nvGrpSpPr>
        <p:grpSpPr>
          <a:xfrm>
            <a:off x="584200" y="3506978"/>
            <a:ext cx="1188720" cy="1188720"/>
            <a:chOff x="584200" y="3604513"/>
            <a:chExt cx="1308607" cy="1308608"/>
          </a:xfrm>
        </p:grpSpPr>
        <p:sp>
          <p:nvSpPr>
            <p:cNvPr id="17" name="Oval 26">
              <a:extLst>
                <a:ext uri="{FF2B5EF4-FFF2-40B4-BE49-F238E27FC236}">
                  <a16:creationId xmlns:a16="http://schemas.microsoft.com/office/drawing/2014/main" id="{6490D251-F9F2-4C45-B8ED-AB900734BA7A}"/>
                </a:ext>
              </a:extLst>
            </p:cNvPr>
            <p:cNvSpPr/>
            <p:nvPr/>
          </p:nvSpPr>
          <p:spPr bwMode="auto">
            <a:xfrm>
              <a:off x="584200" y="3604513"/>
              <a:ext cx="1308607" cy="1308608"/>
            </a:xfrm>
            <a:prstGeom prst="ellipse">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Graphic 2">
              <a:extLst>
                <a:ext uri="{FF2B5EF4-FFF2-40B4-BE49-F238E27FC236}">
                  <a16:creationId xmlns:a16="http://schemas.microsoft.com/office/drawing/2014/main" id="{0246E282-7D20-4C15-A5F4-F4560A3AF4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591" y="3847337"/>
              <a:ext cx="877824" cy="822960"/>
            </a:xfrm>
            <a:prstGeom prst="rect">
              <a:avLst/>
            </a:prstGeom>
          </p:spPr>
        </p:pic>
      </p:grpSp>
      <p:grpSp>
        <p:nvGrpSpPr>
          <p:cNvPr id="23" name="Group 31">
            <a:extLst>
              <a:ext uri="{FF2B5EF4-FFF2-40B4-BE49-F238E27FC236}">
                <a16:creationId xmlns:a16="http://schemas.microsoft.com/office/drawing/2014/main" id="{EDEFEFD6-F06F-4954-B0DA-6DCEF124C381}"/>
              </a:ext>
            </a:extLst>
          </p:cNvPr>
          <p:cNvGrpSpPr/>
          <p:nvPr/>
        </p:nvGrpSpPr>
        <p:grpSpPr>
          <a:xfrm>
            <a:off x="584200" y="2025650"/>
            <a:ext cx="1188720" cy="1188720"/>
            <a:chOff x="584200" y="2025650"/>
            <a:chExt cx="1308607" cy="1308608"/>
          </a:xfrm>
        </p:grpSpPr>
        <p:sp>
          <p:nvSpPr>
            <p:cNvPr id="16" name="Oval 32">
              <a:extLst>
                <a:ext uri="{FF2B5EF4-FFF2-40B4-BE49-F238E27FC236}">
                  <a16:creationId xmlns:a16="http://schemas.microsoft.com/office/drawing/2014/main" id="{4FAE95D7-08E0-4BE5-802A-2D3D9CEE48BD}"/>
                </a:ext>
              </a:extLst>
            </p:cNvPr>
            <p:cNvSpPr/>
            <p:nvPr/>
          </p:nvSpPr>
          <p:spPr bwMode="auto">
            <a:xfrm>
              <a:off x="584200" y="2025650"/>
              <a:ext cx="1308607" cy="1308608"/>
            </a:xfrm>
            <a:prstGeom prst="ellipse">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Graphic 5">
              <a:extLst>
                <a:ext uri="{FF2B5EF4-FFF2-40B4-BE49-F238E27FC236}">
                  <a16:creationId xmlns:a16="http://schemas.microsoft.com/office/drawing/2014/main" id="{A5322B39-9C24-4B37-AA6F-7CC33FA407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023" y="2295905"/>
              <a:ext cx="822960" cy="768098"/>
            </a:xfrm>
            <a:prstGeom prst="rect">
              <a:avLst/>
            </a:prstGeom>
          </p:spPr>
        </p:pic>
      </p:grpSp>
      <p:sp>
        <p:nvSpPr>
          <p:cNvPr id="20" name="Rectangle 19">
            <a:extLst>
              <a:ext uri="{FF2B5EF4-FFF2-40B4-BE49-F238E27FC236}">
                <a16:creationId xmlns:a16="http://schemas.microsoft.com/office/drawing/2014/main" id="{F1C02F03-38E2-4600-A5FB-B1ABE2A12247}"/>
              </a:ext>
            </a:extLst>
          </p:cNvPr>
          <p:cNvSpPr/>
          <p:nvPr/>
        </p:nvSpPr>
        <p:spPr bwMode="auto">
          <a:xfrm>
            <a:off x="1993497" y="2526065"/>
            <a:ext cx="4102503" cy="30777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40075">
                      <a:srgbClr val="1A1A1A"/>
                    </a:gs>
                    <a:gs pos="30000">
                      <a:srgbClr val="1A1A1A"/>
                    </a:gs>
                  </a:gsLst>
                  <a:lin ang="5400000" scaled="0"/>
                </a:gradFill>
                <a:effectLst/>
                <a:uLnTx/>
                <a:uFillTx/>
                <a:latin typeface="Segoe UI"/>
                <a:ea typeface="+mn-ea"/>
                <a:cs typeface="+mn-cs"/>
              </a:rPr>
              <a:t>Layer 2 info for troubleshooting</a:t>
            </a:r>
            <a:endParaRPr kumimoji="0" lang="en-GB" sz="2000" b="0" i="0" u="none" strike="noStrike" kern="1200" cap="none" spc="0" normalizeH="0" baseline="0" noProof="0" dirty="0">
              <a:ln>
                <a:noFill/>
              </a:ln>
              <a:gradFill>
                <a:gsLst>
                  <a:gs pos="40075">
                    <a:srgbClr val="1A1A1A"/>
                  </a:gs>
                  <a:gs pos="30000">
                    <a:srgbClr val="1A1A1A"/>
                  </a:gs>
                </a:gsLst>
                <a:lin ang="5400000" scaled="0"/>
              </a:gradFill>
              <a:effectLst/>
              <a:uLnTx/>
              <a:uFillTx/>
              <a:latin typeface="Segoe UI"/>
              <a:ea typeface="+mn-ea"/>
              <a:cs typeface="Segoe UI"/>
            </a:endParaRPr>
          </a:p>
        </p:txBody>
      </p:sp>
      <p:sp>
        <p:nvSpPr>
          <p:cNvPr id="21" name="Rectangle 20">
            <a:extLst>
              <a:ext uri="{FF2B5EF4-FFF2-40B4-BE49-F238E27FC236}">
                <a16:creationId xmlns:a16="http://schemas.microsoft.com/office/drawing/2014/main" id="{1CC9DE7C-C131-41CC-B62A-8FE9F7ED9178}"/>
              </a:ext>
            </a:extLst>
          </p:cNvPr>
          <p:cNvSpPr/>
          <p:nvPr/>
        </p:nvSpPr>
        <p:spPr bwMode="auto">
          <a:xfrm>
            <a:off x="1993497" y="3793562"/>
            <a:ext cx="4102503" cy="61555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40075">
                      <a:srgbClr val="1A1A1A"/>
                    </a:gs>
                    <a:gs pos="30000">
                      <a:srgbClr val="1A1A1A"/>
                    </a:gs>
                  </a:gsLst>
                  <a:lin ang="5400000" scaled="0"/>
                </a:gradFill>
                <a:effectLst/>
                <a:uLnTx/>
                <a:uFillTx/>
                <a:latin typeface="Segoe UI"/>
                <a:ea typeface="+mn-ea"/>
                <a:cs typeface="Segoe UI"/>
              </a:rPr>
              <a:t>‘Link Layer Discovery Protocol’ used to enumerate details</a:t>
            </a:r>
            <a:endParaRPr kumimoji="0" lang="en-GB" sz="2000" b="0" i="0" u="none" strike="noStrike" kern="1200" cap="none" spc="0" normalizeH="0" baseline="0" noProof="0" dirty="0">
              <a:ln>
                <a:noFill/>
              </a:ln>
              <a:gradFill>
                <a:gsLst>
                  <a:gs pos="40075">
                    <a:srgbClr val="1A1A1A"/>
                  </a:gs>
                  <a:gs pos="30000">
                    <a:srgbClr val="1A1A1A"/>
                  </a:gs>
                </a:gsLst>
                <a:lin ang="5400000" scaled="0"/>
              </a:gradFill>
              <a:effectLst/>
              <a:uLnTx/>
              <a:uFillTx/>
              <a:latin typeface="Segoe UI"/>
              <a:ea typeface="+mn-ea"/>
              <a:cs typeface="Segoe UI"/>
            </a:endParaRPr>
          </a:p>
        </p:txBody>
      </p:sp>
    </p:spTree>
    <p:extLst>
      <p:ext uri="{BB962C8B-B14F-4D97-AF65-F5344CB8AC3E}">
        <p14:creationId xmlns:p14="http://schemas.microsoft.com/office/powerpoint/2010/main" val="3262645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35" presetClass="path" presetSubtype="0" decel="100000" fill="hold" nodeType="withEffect">
                                  <p:stCondLst>
                                    <p:cond delay="0"/>
                                  </p:stCondLst>
                                  <p:childTnLst>
                                    <p:animMotion origin="layout" path="M -8.33333E-7 1.85185E-6 L -8.33333E-7 0.02616 " pathEditMode="relative" rAng="0" ptsTypes="AA">
                                      <p:cBhvr>
                                        <p:cTn id="9" dur="500" spd="-100000" fill="hold"/>
                                        <p:tgtEl>
                                          <p:spTgt spid="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8">
            <a:extLst>
              <a:ext uri="{FF2B5EF4-FFF2-40B4-BE49-F238E27FC236}">
                <a16:creationId xmlns:a16="http://schemas.microsoft.com/office/drawing/2014/main" id="{93777158-EE0E-438C-A92B-0D91E750D2CE}"/>
              </a:ext>
            </a:extLst>
          </p:cNvPr>
          <p:cNvSpPr txBox="1">
            <a:spLocks/>
          </p:cNvSpPr>
          <p:nvPr/>
        </p:nvSpPr>
        <p:spPr>
          <a:xfrm>
            <a:off x="3182525" y="1634403"/>
            <a:ext cx="5403038" cy="225910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tabLst>
                <a:tab pos="179388" algn="l"/>
              </a:tabLst>
            </a:pPr>
            <a:r>
              <a:rPr lang="de-DE" sz="2000" dirty="0"/>
              <a:t>Lead Architect @ Crayon</a:t>
            </a:r>
          </a:p>
          <a:p>
            <a:pPr marL="0" indent="0">
              <a:buNone/>
              <a:tabLst>
                <a:tab pos="179388" algn="l"/>
              </a:tabLst>
            </a:pPr>
            <a:r>
              <a:rPr lang="de-DE" sz="2000" dirty="0"/>
              <a:t>Blog: </a:t>
            </a:r>
            <a:r>
              <a:rPr lang="de-DE" sz="2000" dirty="0">
                <a:solidFill>
                  <a:schemeClr val="tx1"/>
                </a:solidFill>
              </a:rPr>
              <a:t>https://powershell.no</a:t>
            </a:r>
          </a:p>
          <a:p>
            <a:pPr marL="0" indent="0">
              <a:buNone/>
              <a:tabLst>
                <a:tab pos="179388" algn="l"/>
              </a:tabLst>
            </a:pPr>
            <a:r>
              <a:rPr lang="de-DE" sz="2000" dirty="0"/>
              <a:t>Twitter: @janegilring</a:t>
            </a:r>
          </a:p>
          <a:p>
            <a:pPr marL="0" indent="0">
              <a:buNone/>
              <a:tabLst>
                <a:tab pos="179388" algn="l"/>
              </a:tabLst>
            </a:pPr>
            <a:endParaRPr lang="de-DE" sz="2000" dirty="0"/>
          </a:p>
          <a:p>
            <a:pPr marL="0" indent="0">
              <a:buNone/>
              <a:tabLst>
                <a:tab pos="179388" algn="l"/>
              </a:tabLst>
            </a:pPr>
            <a:r>
              <a:rPr lang="de-DE" sz="2000" dirty="0"/>
              <a:t>Speaker and Organizer for SCUG.no &amp; Azure User Group Norway</a:t>
            </a:r>
          </a:p>
        </p:txBody>
      </p:sp>
      <p:sp>
        <p:nvSpPr>
          <p:cNvPr id="6" name="Content Placeholder 9">
            <a:extLst>
              <a:ext uri="{FF2B5EF4-FFF2-40B4-BE49-F238E27FC236}">
                <a16:creationId xmlns:a16="http://schemas.microsoft.com/office/drawing/2014/main" id="{023BB2A0-676C-44BF-9BE1-8E0A89423CF7}"/>
              </a:ext>
            </a:extLst>
          </p:cNvPr>
          <p:cNvSpPr txBox="1">
            <a:spLocks/>
          </p:cNvSpPr>
          <p:nvPr/>
        </p:nvSpPr>
        <p:spPr>
          <a:xfrm>
            <a:off x="3182525" y="4003117"/>
            <a:ext cx="4750154" cy="21406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da-DK" sz="2400" dirty="0"/>
              <a:t>Azure</a:t>
            </a:r>
          </a:p>
          <a:p>
            <a:r>
              <a:rPr lang="en-US" altLang="da-DK" sz="2400" dirty="0"/>
              <a:t>Azure Stack HCI S2D</a:t>
            </a:r>
          </a:p>
          <a:p>
            <a:r>
              <a:rPr lang="en-US" altLang="da-DK" sz="2400" dirty="0"/>
              <a:t>System Center</a:t>
            </a:r>
          </a:p>
          <a:p>
            <a:endParaRPr lang="en-US" altLang="da-DK" sz="2400" dirty="0"/>
          </a:p>
        </p:txBody>
      </p:sp>
      <p:sp>
        <p:nvSpPr>
          <p:cNvPr id="9" name="Content Placeholder 12">
            <a:extLst>
              <a:ext uri="{FF2B5EF4-FFF2-40B4-BE49-F238E27FC236}">
                <a16:creationId xmlns:a16="http://schemas.microsoft.com/office/drawing/2014/main" id="{95562497-8317-454B-861F-4DE6F431F82D}"/>
              </a:ext>
            </a:extLst>
          </p:cNvPr>
          <p:cNvSpPr txBox="1">
            <a:spLocks/>
          </p:cNvSpPr>
          <p:nvPr/>
        </p:nvSpPr>
        <p:spPr>
          <a:xfrm>
            <a:off x="3787481" y="2973100"/>
            <a:ext cx="4018271"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da-DK"/>
              <a:t> </a:t>
            </a:r>
            <a:endParaRPr lang="da-DK" dirty="0"/>
          </a:p>
        </p:txBody>
      </p:sp>
      <p:sp>
        <p:nvSpPr>
          <p:cNvPr id="12" name="Title 3">
            <a:extLst>
              <a:ext uri="{FF2B5EF4-FFF2-40B4-BE49-F238E27FC236}">
                <a16:creationId xmlns:a16="http://schemas.microsoft.com/office/drawing/2014/main" id="{C285BAF1-CD9F-4654-A104-DDA09AFF15F3}"/>
              </a:ext>
            </a:extLst>
          </p:cNvPr>
          <p:cNvSpPr txBox="1">
            <a:spLocks/>
          </p:cNvSpPr>
          <p:nvPr/>
        </p:nvSpPr>
        <p:spPr>
          <a:xfrm>
            <a:off x="3309452" y="658577"/>
            <a:ext cx="462322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de-DE" dirty="0"/>
              <a:t>Jan Egil Ring</a:t>
            </a:r>
            <a:endParaRPr lang="da-DK" dirty="0"/>
          </a:p>
        </p:txBody>
      </p:sp>
      <p:pic>
        <p:nvPicPr>
          <p:cNvPr id="2" name="Picture 1">
            <a:extLst>
              <a:ext uri="{FF2B5EF4-FFF2-40B4-BE49-F238E27FC236}">
                <a16:creationId xmlns:a16="http://schemas.microsoft.com/office/drawing/2014/main" id="{6465E505-3EB1-4A19-BC95-BD97719C133E}"/>
              </a:ext>
            </a:extLst>
          </p:cNvPr>
          <p:cNvPicPr>
            <a:picLocks noChangeAspect="1"/>
          </p:cNvPicPr>
          <p:nvPr/>
        </p:nvPicPr>
        <p:blipFill>
          <a:blip r:embed="rId3"/>
          <a:stretch>
            <a:fillRect/>
          </a:stretch>
        </p:blipFill>
        <p:spPr>
          <a:xfrm>
            <a:off x="595889" y="2973100"/>
            <a:ext cx="1522772" cy="2060034"/>
          </a:xfrm>
          <a:prstGeom prst="rect">
            <a:avLst/>
          </a:prstGeom>
        </p:spPr>
      </p:pic>
    </p:spTree>
    <p:extLst>
      <p:ext uri="{BB962C8B-B14F-4D97-AF65-F5344CB8AC3E}">
        <p14:creationId xmlns:p14="http://schemas.microsoft.com/office/powerpoint/2010/main" val="2527971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90E8-5E21-4E65-9091-1F7EBECA6DF9}"/>
              </a:ext>
            </a:extLst>
          </p:cNvPr>
          <p:cNvSpPr>
            <a:spLocks noGrp="1"/>
          </p:cNvSpPr>
          <p:nvPr>
            <p:ph type="title"/>
          </p:nvPr>
        </p:nvSpPr>
        <p:spPr/>
        <p:txBody>
          <a:bodyPr/>
          <a:lstStyle/>
          <a:p>
            <a:r>
              <a:rPr lang="en-US" dirty="0"/>
              <a:t>Connect your virtual network with </a:t>
            </a:r>
            <a:br>
              <a:rPr lang="en-US" dirty="0"/>
            </a:br>
            <a:r>
              <a:rPr lang="en-US" dirty="0"/>
              <a:t>datacenter physical network</a:t>
            </a:r>
            <a:endParaRPr lang="en-IN" dirty="0"/>
          </a:p>
        </p:txBody>
      </p:sp>
      <p:pic>
        <p:nvPicPr>
          <p:cNvPr id="3" name="Picture 8" descr="A screenshot of a social media post&#10;&#10;Description generated with very high confidence">
            <a:extLst>
              <a:ext uri="{FF2B5EF4-FFF2-40B4-BE49-F238E27FC236}">
                <a16:creationId xmlns:a16="http://schemas.microsoft.com/office/drawing/2014/main" id="{CBE4DD3B-413B-4E6F-A345-2DB2EC271A35}"/>
              </a:ext>
            </a:extLst>
          </p:cNvPr>
          <p:cNvPicPr>
            <a:picLocks noChangeAspect="1"/>
          </p:cNvPicPr>
          <p:nvPr/>
        </p:nvPicPr>
        <p:blipFill>
          <a:blip r:embed="rId3"/>
          <a:stretch>
            <a:fillRect/>
          </a:stretch>
        </p:blipFill>
        <p:spPr>
          <a:xfrm>
            <a:off x="6096000" y="2121453"/>
            <a:ext cx="5523449" cy="4147585"/>
          </a:xfrm>
          <a:prstGeom prst="rect">
            <a:avLst/>
          </a:prstGeom>
          <a:noFill/>
          <a:ln w="9525">
            <a:solidFill>
              <a:srgbClr val="000000"/>
            </a:solidFill>
            <a:miter lim="800000"/>
            <a:headEnd/>
            <a:tailEnd/>
          </a:ln>
        </p:spPr>
      </p:pic>
      <p:sp>
        <p:nvSpPr>
          <p:cNvPr id="18" name="Rectangle 17">
            <a:extLst>
              <a:ext uri="{FF2B5EF4-FFF2-40B4-BE49-F238E27FC236}">
                <a16:creationId xmlns:a16="http://schemas.microsoft.com/office/drawing/2014/main" id="{E53C6CA2-2320-4807-9D63-76D5325BF57B}"/>
              </a:ext>
            </a:extLst>
          </p:cNvPr>
          <p:cNvSpPr/>
          <p:nvPr/>
        </p:nvSpPr>
        <p:spPr bwMode="auto">
          <a:xfrm>
            <a:off x="1993497" y="2374934"/>
            <a:ext cx="4102503" cy="61555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40075">
                      <a:srgbClr val="1A1A1A"/>
                    </a:gs>
                    <a:gs pos="30000">
                      <a:srgbClr val="1A1A1A"/>
                    </a:gs>
                  </a:gsLst>
                  <a:lin ang="5400000" scaled="0"/>
                </a:gradFill>
                <a:effectLst/>
                <a:uLnTx/>
                <a:uFillTx/>
                <a:latin typeface="Segoe UI"/>
                <a:ea typeface="+mn-ea"/>
                <a:cs typeface="+mn-cs"/>
              </a:rPr>
              <a:t>GUI support for L3 Forwarding gateway creation</a:t>
            </a:r>
            <a:endParaRPr kumimoji="0" lang="en-GB" sz="2000" b="0" i="0" u="none" strike="noStrike" kern="1200" cap="none" spc="0" normalizeH="0" baseline="0" noProof="0" dirty="0">
              <a:ln>
                <a:noFill/>
              </a:ln>
              <a:gradFill>
                <a:gsLst>
                  <a:gs pos="40075">
                    <a:srgbClr val="1A1A1A"/>
                  </a:gs>
                  <a:gs pos="30000">
                    <a:srgbClr val="1A1A1A"/>
                  </a:gs>
                </a:gsLst>
                <a:lin ang="5400000" scaled="0"/>
              </a:gradFill>
              <a:effectLst/>
              <a:uLnTx/>
              <a:uFillTx/>
              <a:latin typeface="Segoe UI"/>
              <a:ea typeface="+mn-ea"/>
              <a:cs typeface="Segoe UI"/>
            </a:endParaRPr>
          </a:p>
        </p:txBody>
      </p:sp>
      <p:sp>
        <p:nvSpPr>
          <p:cNvPr id="19" name="Rectangle 18">
            <a:extLst>
              <a:ext uri="{FF2B5EF4-FFF2-40B4-BE49-F238E27FC236}">
                <a16:creationId xmlns:a16="http://schemas.microsoft.com/office/drawing/2014/main" id="{1A9126ED-21DE-4B3F-BACB-7330BF3558AE}"/>
              </a:ext>
            </a:extLst>
          </p:cNvPr>
          <p:cNvSpPr/>
          <p:nvPr/>
        </p:nvSpPr>
        <p:spPr bwMode="auto">
          <a:xfrm>
            <a:off x="1993497" y="3793562"/>
            <a:ext cx="4102503" cy="61555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40075">
                      <a:srgbClr val="1A1A1A"/>
                    </a:gs>
                    <a:gs pos="30000">
                      <a:srgbClr val="1A1A1A"/>
                    </a:gs>
                  </a:gsLst>
                  <a:lin ang="5400000" scaled="0"/>
                </a:gradFill>
                <a:effectLst/>
                <a:uLnTx/>
                <a:uFillTx/>
                <a:latin typeface="Segoe UI"/>
                <a:ea typeface="+mn-ea"/>
                <a:cs typeface="Segoe UI"/>
              </a:rPr>
              <a:t>Connection over LAN Isolated network</a:t>
            </a:r>
            <a:endParaRPr kumimoji="0" lang="en-GB" sz="2000" b="0" i="0" u="none" strike="noStrike" kern="1200" cap="none" spc="0" normalizeH="0" baseline="0" noProof="0" dirty="0">
              <a:ln>
                <a:noFill/>
              </a:ln>
              <a:gradFill>
                <a:gsLst>
                  <a:gs pos="40075">
                    <a:srgbClr val="1A1A1A"/>
                  </a:gs>
                  <a:gs pos="30000">
                    <a:srgbClr val="1A1A1A"/>
                  </a:gs>
                </a:gsLst>
                <a:lin ang="5400000" scaled="0"/>
              </a:gradFill>
              <a:effectLst/>
              <a:uLnTx/>
              <a:uFillTx/>
              <a:latin typeface="Segoe UI"/>
              <a:ea typeface="+mn-ea"/>
              <a:cs typeface="Segoe UI"/>
            </a:endParaRPr>
          </a:p>
        </p:txBody>
      </p:sp>
      <p:grpSp>
        <p:nvGrpSpPr>
          <p:cNvPr id="9" name="Group 8">
            <a:extLst>
              <a:ext uri="{FF2B5EF4-FFF2-40B4-BE49-F238E27FC236}">
                <a16:creationId xmlns:a16="http://schemas.microsoft.com/office/drawing/2014/main" id="{4D1EA424-CC9B-4342-BFB1-9A9A79AC3E67}"/>
              </a:ext>
            </a:extLst>
          </p:cNvPr>
          <p:cNvGrpSpPr/>
          <p:nvPr/>
        </p:nvGrpSpPr>
        <p:grpSpPr>
          <a:xfrm>
            <a:off x="584200" y="3506978"/>
            <a:ext cx="1188720" cy="1188720"/>
            <a:chOff x="584200" y="3506978"/>
            <a:chExt cx="1188720" cy="1188720"/>
          </a:xfrm>
        </p:grpSpPr>
        <p:sp>
          <p:nvSpPr>
            <p:cNvPr id="13" name="Oval 12">
              <a:extLst>
                <a:ext uri="{FF2B5EF4-FFF2-40B4-BE49-F238E27FC236}">
                  <a16:creationId xmlns:a16="http://schemas.microsoft.com/office/drawing/2014/main" id="{9B58D155-B2E3-484F-B3F3-094F3A917011}"/>
                </a:ext>
              </a:extLst>
            </p:cNvPr>
            <p:cNvSpPr/>
            <p:nvPr/>
          </p:nvSpPr>
          <p:spPr bwMode="auto">
            <a:xfrm>
              <a:off x="584200" y="3506978"/>
              <a:ext cx="1188720" cy="1188720"/>
            </a:xfrm>
            <a:prstGeom prst="ellipse">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lug" title="Icon of a power plug showing an A to B connection">
              <a:extLst>
                <a:ext uri="{FF2B5EF4-FFF2-40B4-BE49-F238E27FC236}">
                  <a16:creationId xmlns:a16="http://schemas.microsoft.com/office/drawing/2014/main" id="{EA69E557-A026-434B-ABDE-385D3B1DCE32}"/>
                </a:ext>
              </a:extLst>
            </p:cNvPr>
            <p:cNvSpPr>
              <a:spLocks noChangeAspect="1" noEditPoints="1"/>
            </p:cNvSpPr>
            <p:nvPr/>
          </p:nvSpPr>
          <p:spPr bwMode="auto">
            <a:xfrm>
              <a:off x="767080" y="3711304"/>
              <a:ext cx="822960" cy="780069"/>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444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EFE81E21-7143-4547-A9F5-BD24A30ECC2A}"/>
              </a:ext>
            </a:extLst>
          </p:cNvPr>
          <p:cNvGrpSpPr/>
          <p:nvPr/>
        </p:nvGrpSpPr>
        <p:grpSpPr>
          <a:xfrm>
            <a:off x="584200" y="2025650"/>
            <a:ext cx="1188720" cy="1188720"/>
            <a:chOff x="584200" y="2025650"/>
            <a:chExt cx="1188720" cy="1188720"/>
          </a:xfrm>
        </p:grpSpPr>
        <p:sp>
          <p:nvSpPr>
            <p:cNvPr id="16" name="Oval 15">
              <a:extLst>
                <a:ext uri="{FF2B5EF4-FFF2-40B4-BE49-F238E27FC236}">
                  <a16:creationId xmlns:a16="http://schemas.microsoft.com/office/drawing/2014/main" id="{8AA593FF-F61F-4EDB-867A-E7F105FC0CE7}"/>
                </a:ext>
              </a:extLst>
            </p:cNvPr>
            <p:cNvSpPr/>
            <p:nvPr/>
          </p:nvSpPr>
          <p:spPr bwMode="auto">
            <a:xfrm>
              <a:off x="584200" y="2025650"/>
              <a:ext cx="1188720" cy="1188720"/>
            </a:xfrm>
            <a:prstGeom prst="ellipse">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GenericApp_EB3B" title="Icon of an app window">
              <a:extLst>
                <a:ext uri="{FF2B5EF4-FFF2-40B4-BE49-F238E27FC236}">
                  <a16:creationId xmlns:a16="http://schemas.microsoft.com/office/drawing/2014/main" id="{FCF5DEA4-69E6-4EB3-8695-C734A93E89F6}"/>
                </a:ext>
              </a:extLst>
            </p:cNvPr>
            <p:cNvSpPr>
              <a:spLocks noChangeAspect="1" noEditPoints="1"/>
            </p:cNvSpPr>
            <p:nvPr/>
          </p:nvSpPr>
          <p:spPr bwMode="auto">
            <a:xfrm>
              <a:off x="835660" y="2345582"/>
              <a:ext cx="685800" cy="548856"/>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444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401122383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66266-3620-458D-955E-0477AAB599F8}"/>
              </a:ext>
            </a:extLst>
          </p:cNvPr>
          <p:cNvSpPr>
            <a:spLocks noGrp="1"/>
          </p:cNvSpPr>
          <p:nvPr>
            <p:ph type="title"/>
          </p:nvPr>
        </p:nvSpPr>
        <p:spPr/>
        <p:txBody>
          <a:bodyPr/>
          <a:lstStyle/>
          <a:p>
            <a:r>
              <a:rPr lang="en-US"/>
              <a:t>Secure data in transit between VMs in a subnet*</a:t>
            </a:r>
            <a:endParaRPr lang="en-IN"/>
          </a:p>
        </p:txBody>
      </p:sp>
      <p:sp>
        <p:nvSpPr>
          <p:cNvPr id="8" name="Rectangle 7">
            <a:extLst>
              <a:ext uri="{FF2B5EF4-FFF2-40B4-BE49-F238E27FC236}">
                <a16:creationId xmlns:a16="http://schemas.microsoft.com/office/drawing/2014/main" id="{AA7273FD-0D06-43FC-8398-B4725442CA22}"/>
              </a:ext>
            </a:extLst>
          </p:cNvPr>
          <p:cNvSpPr/>
          <p:nvPr/>
        </p:nvSpPr>
        <p:spPr bwMode="auto">
          <a:xfrm>
            <a:off x="-5089678" y="-40899"/>
            <a:ext cx="4902200" cy="2239824"/>
          </a:xfrm>
          <a:prstGeom prst="rect">
            <a:avLst/>
          </a:prstGeom>
          <a:noFill/>
          <a:ln cap="rnd">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9" name="Picture 18" descr="A screenshot of a cell phone&#10;&#10;Description generated with very high confidence">
            <a:extLst>
              <a:ext uri="{FF2B5EF4-FFF2-40B4-BE49-F238E27FC236}">
                <a16:creationId xmlns:a16="http://schemas.microsoft.com/office/drawing/2014/main" id="{8BB8C625-D3B9-44D2-BE1E-6135924AAB65}"/>
              </a:ext>
            </a:extLst>
          </p:cNvPr>
          <p:cNvPicPr>
            <a:picLocks noChangeAspect="1"/>
          </p:cNvPicPr>
          <p:nvPr/>
        </p:nvPicPr>
        <p:blipFill>
          <a:blip r:embed="rId3"/>
          <a:stretch>
            <a:fillRect/>
          </a:stretch>
        </p:blipFill>
        <p:spPr>
          <a:xfrm>
            <a:off x="6096000" y="1442468"/>
            <a:ext cx="5513832" cy="3932175"/>
          </a:xfrm>
          <a:prstGeom prst="rect">
            <a:avLst/>
          </a:prstGeom>
          <a:noFill/>
          <a:ln w="9525">
            <a:solidFill>
              <a:srgbClr val="000000"/>
            </a:solidFill>
            <a:miter lim="800000"/>
            <a:headEnd/>
            <a:tailEnd/>
          </a:ln>
        </p:spPr>
      </p:pic>
      <p:pic>
        <p:nvPicPr>
          <p:cNvPr id="21" name="Picture 20" descr="A screenshot of a social media post&#10;&#10;Description generated with very high confidence">
            <a:extLst>
              <a:ext uri="{FF2B5EF4-FFF2-40B4-BE49-F238E27FC236}">
                <a16:creationId xmlns:a16="http://schemas.microsoft.com/office/drawing/2014/main" id="{08F67E39-EA97-4EB6-BA54-E3D25A4D457F}"/>
              </a:ext>
            </a:extLst>
          </p:cNvPr>
          <p:cNvPicPr>
            <a:picLocks noChangeAspect="1"/>
          </p:cNvPicPr>
          <p:nvPr/>
        </p:nvPicPr>
        <p:blipFill>
          <a:blip r:embed="rId4"/>
          <a:stretch>
            <a:fillRect/>
          </a:stretch>
        </p:blipFill>
        <p:spPr>
          <a:xfrm>
            <a:off x="6095999" y="1442468"/>
            <a:ext cx="5513832" cy="3870636"/>
          </a:xfrm>
          <a:prstGeom prst="rect">
            <a:avLst/>
          </a:prstGeom>
          <a:noFill/>
          <a:ln w="9525">
            <a:solidFill>
              <a:srgbClr val="000000"/>
            </a:solidFill>
            <a:miter lim="800000"/>
            <a:headEnd/>
            <a:tailEnd/>
          </a:ln>
        </p:spPr>
      </p:pic>
      <p:sp>
        <p:nvSpPr>
          <p:cNvPr id="33" name="TextBox 32">
            <a:extLst>
              <a:ext uri="{FF2B5EF4-FFF2-40B4-BE49-F238E27FC236}">
                <a16:creationId xmlns:a16="http://schemas.microsoft.com/office/drawing/2014/main" id="{D051EBAF-2413-4C4A-975F-909DD0782E98}"/>
              </a:ext>
            </a:extLst>
          </p:cNvPr>
          <p:cNvSpPr txBox="1"/>
          <p:nvPr/>
        </p:nvSpPr>
        <p:spPr>
          <a:xfrm>
            <a:off x="584200" y="6022817"/>
            <a:ext cx="1730667"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*Also in VMM 1801</a:t>
            </a:r>
          </a:p>
        </p:txBody>
      </p:sp>
      <p:grpSp>
        <p:nvGrpSpPr>
          <p:cNvPr id="7" name="Group 25">
            <a:extLst>
              <a:ext uri="{FF2B5EF4-FFF2-40B4-BE49-F238E27FC236}">
                <a16:creationId xmlns:a16="http://schemas.microsoft.com/office/drawing/2014/main" id="{4D103387-8743-4FF0-A08A-B0AD146A70A7}"/>
              </a:ext>
            </a:extLst>
          </p:cNvPr>
          <p:cNvGrpSpPr/>
          <p:nvPr/>
        </p:nvGrpSpPr>
        <p:grpSpPr>
          <a:xfrm>
            <a:off x="584200" y="3090659"/>
            <a:ext cx="4278256" cy="2670048"/>
            <a:chOff x="584200" y="3090659"/>
            <a:chExt cx="4278256" cy="2670048"/>
          </a:xfrm>
        </p:grpSpPr>
        <p:sp>
          <p:nvSpPr>
            <p:cNvPr id="34" name="Rectangle 26">
              <a:extLst>
                <a:ext uri="{FF2B5EF4-FFF2-40B4-BE49-F238E27FC236}">
                  <a16:creationId xmlns:a16="http://schemas.microsoft.com/office/drawing/2014/main" id="{5DC188A2-93A2-4DFF-BAFF-940AC063179F}"/>
                </a:ext>
              </a:extLst>
            </p:cNvPr>
            <p:cNvSpPr/>
            <p:nvPr/>
          </p:nvSpPr>
          <p:spPr bwMode="auto">
            <a:xfrm>
              <a:off x="1993497" y="3346465"/>
              <a:ext cx="2686079" cy="67710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40075">
                        <a:srgbClr val="0078D4"/>
                      </a:gs>
                      <a:gs pos="30000">
                        <a:srgbClr val="0078D4"/>
                      </a:gs>
                    </a:gsLst>
                    <a:lin ang="5400000" scaled="0"/>
                  </a:gradFill>
                  <a:effectLst/>
                  <a:uLnTx/>
                  <a:uFillTx/>
                  <a:latin typeface="Segoe UI"/>
                  <a:ea typeface="+mn-ea"/>
                  <a:cs typeface="+mn-cs"/>
                </a:rPr>
                <a:t>Effortless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One-click encryption</a:t>
              </a:r>
              <a:endParaRPr kumimoji="0" lang="en-GB" sz="20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Segoe UI"/>
              </a:endParaRPr>
            </a:p>
          </p:txBody>
        </p:sp>
        <p:sp>
          <p:nvSpPr>
            <p:cNvPr id="35" name="Rectangle 27">
              <a:extLst>
                <a:ext uri="{FF2B5EF4-FFF2-40B4-BE49-F238E27FC236}">
                  <a16:creationId xmlns:a16="http://schemas.microsoft.com/office/drawing/2014/main" id="{D4343353-A948-4883-A737-107AD616DEC9}"/>
                </a:ext>
              </a:extLst>
            </p:cNvPr>
            <p:cNvSpPr/>
            <p:nvPr/>
          </p:nvSpPr>
          <p:spPr bwMode="auto">
            <a:xfrm>
              <a:off x="1993497" y="4673906"/>
              <a:ext cx="2868959" cy="98488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40075">
                        <a:srgbClr val="0078D4"/>
                      </a:gs>
                      <a:gs pos="30000">
                        <a:srgbClr val="0078D4"/>
                      </a:gs>
                    </a:gsLst>
                    <a:lin ang="5400000" scaled="0"/>
                  </a:gradFill>
                  <a:effectLst/>
                  <a:uLnTx/>
                  <a:uFillTx/>
                  <a:latin typeface="Segoe UI"/>
                  <a:ea typeface="+mn-ea"/>
                  <a:cs typeface="+mn-cs"/>
                </a:rPr>
                <a:t>Secure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Segoe UI"/>
                </a:rPr>
                <a:t>Encrypts the data in transit between VMs</a:t>
              </a:r>
              <a:endParaRPr kumimoji="0" lang="en-GB" sz="20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Segoe UI"/>
              </a:endParaRPr>
            </a:p>
          </p:txBody>
        </p:sp>
        <p:sp>
          <p:nvSpPr>
            <p:cNvPr id="37" name="Oval 28">
              <a:extLst>
                <a:ext uri="{FF2B5EF4-FFF2-40B4-BE49-F238E27FC236}">
                  <a16:creationId xmlns:a16="http://schemas.microsoft.com/office/drawing/2014/main" id="{CBB67A2A-D317-494D-85FF-490FF5B6D9A0}"/>
                </a:ext>
              </a:extLst>
            </p:cNvPr>
            <p:cNvSpPr/>
            <p:nvPr/>
          </p:nvSpPr>
          <p:spPr bwMode="auto">
            <a:xfrm>
              <a:off x="584200" y="4571987"/>
              <a:ext cx="1188720" cy="1188720"/>
            </a:xfrm>
            <a:prstGeom prst="ellipse">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29">
              <a:extLst>
                <a:ext uri="{FF2B5EF4-FFF2-40B4-BE49-F238E27FC236}">
                  <a16:creationId xmlns:a16="http://schemas.microsoft.com/office/drawing/2014/main" id="{A8088693-AE35-4788-A487-45795E5199CE}"/>
                </a:ext>
              </a:extLst>
            </p:cNvPr>
            <p:cNvSpPr/>
            <p:nvPr/>
          </p:nvSpPr>
          <p:spPr bwMode="auto">
            <a:xfrm>
              <a:off x="584200" y="3090659"/>
              <a:ext cx="1188720" cy="1188720"/>
            </a:xfrm>
            <a:prstGeom prst="ellipse">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Graphic 4">
              <a:extLst>
                <a:ext uri="{FF2B5EF4-FFF2-40B4-BE49-F238E27FC236}">
                  <a16:creationId xmlns:a16="http://schemas.microsoft.com/office/drawing/2014/main" id="{4FD2802A-8660-4647-8B7B-8B8B695668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064" y="4754867"/>
              <a:ext cx="608992" cy="822960"/>
            </a:xfrm>
            <a:prstGeom prst="rect">
              <a:avLst/>
            </a:prstGeom>
          </p:spPr>
        </p:pic>
        <p:sp>
          <p:nvSpPr>
            <p:cNvPr id="42" name="Freeform 10">
              <a:extLst>
                <a:ext uri="{FF2B5EF4-FFF2-40B4-BE49-F238E27FC236}">
                  <a16:creationId xmlns:a16="http://schemas.microsoft.com/office/drawing/2014/main" id="{45C4AD90-5D00-4C17-943E-B6DB919635D6}"/>
                </a:ext>
              </a:extLst>
            </p:cNvPr>
            <p:cNvSpPr>
              <a:spLocks noChangeAspect="1" noEditPoints="1"/>
            </p:cNvSpPr>
            <p:nvPr/>
          </p:nvSpPr>
          <p:spPr bwMode="auto">
            <a:xfrm>
              <a:off x="889718" y="3234459"/>
              <a:ext cx="548640" cy="901120"/>
            </a:xfrm>
            <a:custGeom>
              <a:avLst/>
              <a:gdLst>
                <a:gd name="T0" fmla="*/ 116 w 134"/>
                <a:gd name="T1" fmla="*/ 121 h 220"/>
                <a:gd name="T2" fmla="*/ 134 w 134"/>
                <a:gd name="T3" fmla="*/ 134 h 220"/>
                <a:gd name="T4" fmla="*/ 128 w 134"/>
                <a:gd name="T5" fmla="*/ 186 h 220"/>
                <a:gd name="T6" fmla="*/ 128 w 134"/>
                <a:gd name="T7" fmla="*/ 188 h 220"/>
                <a:gd name="T8" fmla="*/ 93 w 134"/>
                <a:gd name="T9" fmla="*/ 220 h 220"/>
                <a:gd name="T10" fmla="*/ 74 w 134"/>
                <a:gd name="T11" fmla="*/ 215 h 220"/>
                <a:gd name="T12" fmla="*/ 69 w 134"/>
                <a:gd name="T13" fmla="*/ 211 h 220"/>
                <a:gd name="T14" fmla="*/ 62 w 134"/>
                <a:gd name="T15" fmla="*/ 201 h 220"/>
                <a:gd name="T16" fmla="*/ 16 w 134"/>
                <a:gd name="T17" fmla="*/ 135 h 220"/>
                <a:gd name="T18" fmla="*/ 6 w 134"/>
                <a:gd name="T19" fmla="*/ 117 h 220"/>
                <a:gd name="T20" fmla="*/ 33 w 134"/>
                <a:gd name="T21" fmla="*/ 122 h 220"/>
                <a:gd name="T22" fmla="*/ 50 w 134"/>
                <a:gd name="T23" fmla="*/ 141 h 220"/>
                <a:gd name="T24" fmla="*/ 50 w 134"/>
                <a:gd name="T25" fmla="*/ 53 h 220"/>
                <a:gd name="T26" fmla="*/ 59 w 134"/>
                <a:gd name="T27" fmla="*/ 42 h 220"/>
                <a:gd name="T28" fmla="*/ 71 w 134"/>
                <a:gd name="T29" fmla="*/ 53 h 220"/>
                <a:gd name="T30" fmla="*/ 73 w 134"/>
                <a:gd name="T31" fmla="*/ 116 h 220"/>
                <a:gd name="T32" fmla="*/ 116 w 134"/>
                <a:gd name="T33" fmla="*/ 121 h 220"/>
                <a:gd name="T34" fmla="*/ 44 w 134"/>
                <a:gd name="T35" fmla="*/ 105 h 220"/>
                <a:gd name="T36" fmla="*/ 44 w 134"/>
                <a:gd name="T37" fmla="*/ 93 h 220"/>
                <a:gd name="T38" fmla="*/ 16 w 134"/>
                <a:gd name="T39" fmla="*/ 54 h 220"/>
                <a:gd name="T40" fmla="*/ 58 w 134"/>
                <a:gd name="T41" fmla="*/ 12 h 220"/>
                <a:gd name="T42" fmla="*/ 100 w 134"/>
                <a:gd name="T43" fmla="*/ 54 h 220"/>
                <a:gd name="T44" fmla="*/ 79 w 134"/>
                <a:gd name="T45" fmla="*/ 89 h 220"/>
                <a:gd name="T46" fmla="*/ 80 w 134"/>
                <a:gd name="T47" fmla="*/ 103 h 220"/>
                <a:gd name="T48" fmla="*/ 111 w 134"/>
                <a:gd name="T49" fmla="*/ 54 h 220"/>
                <a:gd name="T50" fmla="*/ 58 w 134"/>
                <a:gd name="T51" fmla="*/ 0 h 220"/>
                <a:gd name="T52" fmla="*/ 4 w 134"/>
                <a:gd name="T53" fmla="*/ 54 h 220"/>
                <a:gd name="T54" fmla="*/ 44 w 134"/>
                <a:gd name="T55" fmla="*/ 10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4" h="220">
                  <a:moveTo>
                    <a:pt x="116" y="121"/>
                  </a:moveTo>
                  <a:cubicBezTo>
                    <a:pt x="123" y="121"/>
                    <a:pt x="134" y="128"/>
                    <a:pt x="134" y="134"/>
                  </a:cubicBezTo>
                  <a:cubicBezTo>
                    <a:pt x="134" y="134"/>
                    <a:pt x="134" y="134"/>
                    <a:pt x="128" y="186"/>
                  </a:cubicBezTo>
                  <a:cubicBezTo>
                    <a:pt x="128" y="186"/>
                    <a:pt x="128" y="187"/>
                    <a:pt x="128" y="188"/>
                  </a:cubicBezTo>
                  <a:cubicBezTo>
                    <a:pt x="127" y="206"/>
                    <a:pt x="112" y="220"/>
                    <a:pt x="93" y="220"/>
                  </a:cubicBezTo>
                  <a:cubicBezTo>
                    <a:pt x="86" y="220"/>
                    <a:pt x="80" y="218"/>
                    <a:pt x="74" y="215"/>
                  </a:cubicBezTo>
                  <a:cubicBezTo>
                    <a:pt x="73" y="214"/>
                    <a:pt x="71" y="212"/>
                    <a:pt x="69" y="211"/>
                  </a:cubicBezTo>
                  <a:cubicBezTo>
                    <a:pt x="66" y="208"/>
                    <a:pt x="64" y="205"/>
                    <a:pt x="62" y="201"/>
                  </a:cubicBezTo>
                  <a:cubicBezTo>
                    <a:pt x="45" y="179"/>
                    <a:pt x="32" y="157"/>
                    <a:pt x="16" y="135"/>
                  </a:cubicBezTo>
                  <a:cubicBezTo>
                    <a:pt x="11" y="129"/>
                    <a:pt x="0" y="120"/>
                    <a:pt x="6" y="117"/>
                  </a:cubicBezTo>
                  <a:cubicBezTo>
                    <a:pt x="14" y="112"/>
                    <a:pt x="29" y="116"/>
                    <a:pt x="33" y="122"/>
                  </a:cubicBezTo>
                  <a:cubicBezTo>
                    <a:pt x="33" y="122"/>
                    <a:pt x="47" y="136"/>
                    <a:pt x="50" y="141"/>
                  </a:cubicBezTo>
                  <a:cubicBezTo>
                    <a:pt x="50" y="114"/>
                    <a:pt x="50" y="81"/>
                    <a:pt x="50" y="53"/>
                  </a:cubicBezTo>
                  <a:cubicBezTo>
                    <a:pt x="50" y="47"/>
                    <a:pt x="53" y="42"/>
                    <a:pt x="59" y="42"/>
                  </a:cubicBezTo>
                  <a:cubicBezTo>
                    <a:pt x="65" y="42"/>
                    <a:pt x="71" y="47"/>
                    <a:pt x="71" y="53"/>
                  </a:cubicBezTo>
                  <a:cubicBezTo>
                    <a:pt x="71" y="74"/>
                    <a:pt x="73" y="95"/>
                    <a:pt x="73" y="116"/>
                  </a:cubicBezTo>
                  <a:cubicBezTo>
                    <a:pt x="73" y="116"/>
                    <a:pt x="73" y="116"/>
                    <a:pt x="116" y="121"/>
                  </a:cubicBezTo>
                  <a:close/>
                  <a:moveTo>
                    <a:pt x="44" y="105"/>
                  </a:moveTo>
                  <a:cubicBezTo>
                    <a:pt x="44" y="101"/>
                    <a:pt x="44" y="97"/>
                    <a:pt x="44" y="93"/>
                  </a:cubicBezTo>
                  <a:cubicBezTo>
                    <a:pt x="28" y="87"/>
                    <a:pt x="16" y="72"/>
                    <a:pt x="16" y="54"/>
                  </a:cubicBezTo>
                  <a:cubicBezTo>
                    <a:pt x="16" y="30"/>
                    <a:pt x="35" y="12"/>
                    <a:pt x="58" y="12"/>
                  </a:cubicBezTo>
                  <a:cubicBezTo>
                    <a:pt x="81" y="12"/>
                    <a:pt x="100" y="30"/>
                    <a:pt x="100" y="54"/>
                  </a:cubicBezTo>
                  <a:cubicBezTo>
                    <a:pt x="100" y="69"/>
                    <a:pt x="91" y="82"/>
                    <a:pt x="79" y="89"/>
                  </a:cubicBezTo>
                  <a:cubicBezTo>
                    <a:pt x="79" y="94"/>
                    <a:pt x="79" y="98"/>
                    <a:pt x="80" y="103"/>
                  </a:cubicBezTo>
                  <a:cubicBezTo>
                    <a:pt x="99" y="94"/>
                    <a:pt x="111" y="76"/>
                    <a:pt x="111" y="54"/>
                  </a:cubicBezTo>
                  <a:cubicBezTo>
                    <a:pt x="111" y="24"/>
                    <a:pt x="87" y="0"/>
                    <a:pt x="58" y="0"/>
                  </a:cubicBezTo>
                  <a:cubicBezTo>
                    <a:pt x="28" y="0"/>
                    <a:pt x="4" y="24"/>
                    <a:pt x="4" y="54"/>
                  </a:cubicBezTo>
                  <a:cubicBezTo>
                    <a:pt x="4" y="78"/>
                    <a:pt x="21" y="99"/>
                    <a:pt x="44" y="10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D759B621-545E-40B1-95F4-49D2823D99BE}"/>
              </a:ext>
            </a:extLst>
          </p:cNvPr>
          <p:cNvSpPr/>
          <p:nvPr/>
        </p:nvSpPr>
        <p:spPr bwMode="auto">
          <a:xfrm>
            <a:off x="584200" y="1428750"/>
            <a:ext cx="5257833" cy="1479029"/>
          </a:xfrm>
          <a:prstGeom prst="rect">
            <a:avLst/>
          </a:prstGeom>
          <a:solidFill>
            <a:schemeClr val="bg1"/>
          </a:solid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NC controlled Virtual Network</a:t>
            </a:r>
          </a:p>
        </p:txBody>
      </p:sp>
      <p:pic>
        <p:nvPicPr>
          <p:cNvPr id="17" name="Graphic 16">
            <a:extLst>
              <a:ext uri="{FF2B5EF4-FFF2-40B4-BE49-F238E27FC236}">
                <a16:creationId xmlns:a16="http://schemas.microsoft.com/office/drawing/2014/main" id="{BDADB59D-98F7-4CF8-B1CE-90C9BE646F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4520" y="1924563"/>
            <a:ext cx="840347" cy="487401"/>
          </a:xfrm>
          <a:prstGeom prst="rect">
            <a:avLst/>
          </a:prstGeom>
        </p:spPr>
      </p:pic>
      <p:sp>
        <p:nvSpPr>
          <p:cNvPr id="18" name="TextBox 17">
            <a:extLst>
              <a:ext uri="{FF2B5EF4-FFF2-40B4-BE49-F238E27FC236}">
                <a16:creationId xmlns:a16="http://schemas.microsoft.com/office/drawing/2014/main" id="{A250957A-C9D7-4D57-8B95-48CC66030EC3}"/>
              </a:ext>
            </a:extLst>
          </p:cNvPr>
          <p:cNvSpPr txBox="1"/>
          <p:nvPr/>
        </p:nvSpPr>
        <p:spPr>
          <a:xfrm>
            <a:off x="1429822" y="2500326"/>
            <a:ext cx="929742" cy="276999"/>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Subnet A</a:t>
            </a:r>
          </a:p>
        </p:txBody>
      </p:sp>
      <p:pic>
        <p:nvPicPr>
          <p:cNvPr id="43" name="Graphic 42">
            <a:extLst>
              <a:ext uri="{FF2B5EF4-FFF2-40B4-BE49-F238E27FC236}">
                <a16:creationId xmlns:a16="http://schemas.microsoft.com/office/drawing/2014/main" id="{A03557F0-DB57-4240-A667-CE8863ABCB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82385" y="1924563"/>
            <a:ext cx="840347" cy="487401"/>
          </a:xfrm>
          <a:prstGeom prst="rect">
            <a:avLst/>
          </a:prstGeom>
        </p:spPr>
      </p:pic>
      <p:sp>
        <p:nvSpPr>
          <p:cNvPr id="44" name="TextBox 43">
            <a:extLst>
              <a:ext uri="{FF2B5EF4-FFF2-40B4-BE49-F238E27FC236}">
                <a16:creationId xmlns:a16="http://schemas.microsoft.com/office/drawing/2014/main" id="{C6D29818-4E46-4D31-890B-14CA7EE54978}"/>
              </a:ext>
            </a:extLst>
          </p:cNvPr>
          <p:cNvSpPr txBox="1"/>
          <p:nvPr/>
        </p:nvSpPr>
        <p:spPr>
          <a:xfrm>
            <a:off x="3131242" y="2500326"/>
            <a:ext cx="2142639" cy="276999"/>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Subnet B (encrypted)</a:t>
            </a:r>
          </a:p>
        </p:txBody>
      </p:sp>
      <p:pic>
        <p:nvPicPr>
          <p:cNvPr id="15" name="Picture 14">
            <a:extLst>
              <a:ext uri="{FF2B5EF4-FFF2-40B4-BE49-F238E27FC236}">
                <a16:creationId xmlns:a16="http://schemas.microsoft.com/office/drawing/2014/main" id="{4CB891F8-7E1D-4EF1-92FD-672F932862A8}"/>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4679576" y="1849993"/>
            <a:ext cx="329132" cy="626558"/>
          </a:xfrm>
          <a:prstGeom prst="rect">
            <a:avLst/>
          </a:prstGeom>
        </p:spPr>
      </p:pic>
    </p:spTree>
    <p:extLst>
      <p:ext uri="{BB962C8B-B14F-4D97-AF65-F5344CB8AC3E}">
        <p14:creationId xmlns:p14="http://schemas.microsoft.com/office/powerpoint/2010/main" val="4126261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xit" presetSubtype="0" fill="hold" nodeType="with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35" presetClass="path" presetSubtype="0" decel="100000" fill="hold" nodeType="withEffect">
                                  <p:stCondLst>
                                    <p:cond delay="0"/>
                                  </p:stCondLst>
                                  <p:childTnLst>
                                    <p:animMotion origin="layout" path="M 1.38778E-17 -1.48148E-6 L -0.01536 -1.48148E-6 " pathEditMode="relative" rAng="0" ptsTypes="AA">
                                      <p:cBhvr>
                                        <p:cTn id="22" dur="500" spd="-100000" fill="hold"/>
                                        <p:tgtEl>
                                          <p:spTgt spid="7"/>
                                        </p:tgtEl>
                                        <p:attrNameLst>
                                          <p:attrName>ppt_x</p:attrName>
                                          <p:attrName>ppt_y</p:attrName>
                                        </p:attrNameLst>
                                      </p:cBhvr>
                                      <p:rCtr x="-7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80DC4-38FC-4DA0-95CA-5DCE7BD3BB54}"/>
              </a:ext>
            </a:extLst>
          </p:cNvPr>
          <p:cNvSpPr>
            <a:spLocks noGrp="1"/>
          </p:cNvSpPr>
          <p:nvPr>
            <p:ph type="title"/>
          </p:nvPr>
        </p:nvSpPr>
        <p:spPr>
          <a:xfrm>
            <a:off x="585216" y="2537210"/>
            <a:ext cx="6400800" cy="997196"/>
          </a:xfrm>
        </p:spPr>
        <p:txBody>
          <a:bodyPr/>
          <a:lstStyle/>
          <a:p>
            <a:r>
              <a:rPr lang="en-US" dirty="0"/>
              <a:t>Migrate UEFI VMware VM to Hyper-V Gen 2 VM</a:t>
            </a:r>
          </a:p>
        </p:txBody>
      </p:sp>
    </p:spTree>
    <p:extLst>
      <p:ext uri="{BB962C8B-B14F-4D97-AF65-F5344CB8AC3E}">
        <p14:creationId xmlns:p14="http://schemas.microsoft.com/office/powerpoint/2010/main" val="240786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26">
            <a:extLst>
              <a:ext uri="{FF2B5EF4-FFF2-40B4-BE49-F238E27FC236}">
                <a16:creationId xmlns:a16="http://schemas.microsoft.com/office/drawing/2014/main" id="{EBFC787B-A1CD-4273-B0DA-3228B35054B9}"/>
              </a:ext>
            </a:extLst>
          </p:cNvPr>
          <p:cNvGrpSpPr/>
          <p:nvPr/>
        </p:nvGrpSpPr>
        <p:grpSpPr>
          <a:xfrm>
            <a:off x="4070614" y="1428750"/>
            <a:ext cx="4052362" cy="4840288"/>
            <a:chOff x="4070614" y="1428750"/>
            <a:chExt cx="4052362" cy="4840288"/>
          </a:xfrm>
        </p:grpSpPr>
        <p:sp>
          <p:nvSpPr>
            <p:cNvPr id="56" name="Freeform: Shape 55">
              <a:extLst>
                <a:ext uri="{FF2B5EF4-FFF2-40B4-BE49-F238E27FC236}">
                  <a16:creationId xmlns:a16="http://schemas.microsoft.com/office/drawing/2014/main" id="{212012EA-31E8-4DE3-93D4-B3C08EEC0E74}"/>
                </a:ext>
              </a:extLst>
            </p:cNvPr>
            <p:cNvSpPr/>
            <p:nvPr/>
          </p:nvSpPr>
          <p:spPr bwMode="auto">
            <a:xfrm>
              <a:off x="4070614" y="1428750"/>
              <a:ext cx="4052361" cy="4840288"/>
            </a:xfrm>
            <a:custGeom>
              <a:avLst/>
              <a:gdLst>
                <a:gd name="connsiteX0" fmla="*/ 0 w 5478264"/>
                <a:gd name="connsiteY0" fmla="*/ 0 h 3067051"/>
                <a:gd name="connsiteX1" fmla="*/ 2773462 w 5478264"/>
                <a:gd name="connsiteY1" fmla="*/ 0 h 3067051"/>
                <a:gd name="connsiteX2" fmla="*/ 5478264 w 5478264"/>
                <a:gd name="connsiteY2" fmla="*/ 0 h 3067051"/>
                <a:gd name="connsiteX3" fmla="*/ 5478264 w 5478264"/>
                <a:gd name="connsiteY3" fmla="*/ 3067051 h 3067051"/>
                <a:gd name="connsiteX4" fmla="*/ 2773462 w 5478264"/>
                <a:gd name="connsiteY4" fmla="*/ 3067051 h 3067051"/>
                <a:gd name="connsiteX5" fmla="*/ 0 w 5478264"/>
                <a:gd name="connsiteY5" fmla="*/ 3067051 h 30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8264" h="3067051">
                  <a:moveTo>
                    <a:pt x="0" y="0"/>
                  </a:moveTo>
                  <a:lnTo>
                    <a:pt x="2773462" y="0"/>
                  </a:lnTo>
                  <a:lnTo>
                    <a:pt x="5478264" y="0"/>
                  </a:lnTo>
                  <a:lnTo>
                    <a:pt x="5478264" y="3067051"/>
                  </a:lnTo>
                  <a:lnTo>
                    <a:pt x="2773462" y="3067051"/>
                  </a:lnTo>
                  <a:lnTo>
                    <a:pt x="0" y="3067051"/>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Rectangle 28">
              <a:extLst>
                <a:ext uri="{FF2B5EF4-FFF2-40B4-BE49-F238E27FC236}">
                  <a16:creationId xmlns:a16="http://schemas.microsoft.com/office/drawing/2014/main" id="{421A4B77-626E-471E-94C0-62FFF7A9EA49}"/>
                </a:ext>
              </a:extLst>
            </p:cNvPr>
            <p:cNvSpPr/>
            <p:nvPr/>
          </p:nvSpPr>
          <p:spPr bwMode="auto">
            <a:xfrm>
              <a:off x="4070614" y="1428750"/>
              <a:ext cx="4052362" cy="61236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960" tIns="46637" rIns="146304"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Convert Virtual Machine Wizard</a:t>
              </a:r>
            </a:p>
          </p:txBody>
        </p:sp>
        <p:pic>
          <p:nvPicPr>
            <p:cNvPr id="4" name="Graphic 3">
              <a:extLst>
                <a:ext uri="{FF2B5EF4-FFF2-40B4-BE49-F238E27FC236}">
                  <a16:creationId xmlns:a16="http://schemas.microsoft.com/office/drawing/2014/main" id="{6E13E0BA-96B0-46D7-8566-44EAE71596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4194" y="1553409"/>
              <a:ext cx="543138" cy="365760"/>
            </a:xfrm>
            <a:prstGeom prst="rect">
              <a:avLst/>
            </a:prstGeom>
          </p:spPr>
        </p:pic>
      </p:grpSp>
      <p:sp>
        <p:nvSpPr>
          <p:cNvPr id="2" name="Title 1">
            <a:extLst>
              <a:ext uri="{FF2B5EF4-FFF2-40B4-BE49-F238E27FC236}">
                <a16:creationId xmlns:a16="http://schemas.microsoft.com/office/drawing/2014/main" id="{222490D6-34A9-487A-81A3-681C679BA0A4}"/>
              </a:ext>
            </a:extLst>
          </p:cNvPr>
          <p:cNvSpPr>
            <a:spLocks noGrp="1"/>
          </p:cNvSpPr>
          <p:nvPr>
            <p:ph type="title"/>
          </p:nvPr>
        </p:nvSpPr>
        <p:spPr/>
        <p:txBody>
          <a:bodyPr/>
          <a:lstStyle/>
          <a:p>
            <a:r>
              <a:rPr lang="en-US"/>
              <a:t>Gen 2 V2V conversion from </a:t>
            </a:r>
            <a:r>
              <a:rPr lang="en-US" err="1"/>
              <a:t>ESXi</a:t>
            </a:r>
            <a:r>
              <a:rPr lang="en-US"/>
              <a:t> to Hyper-V*</a:t>
            </a:r>
          </a:p>
        </p:txBody>
      </p:sp>
      <p:sp>
        <p:nvSpPr>
          <p:cNvPr id="62" name="TextBox 61">
            <a:extLst>
              <a:ext uri="{FF2B5EF4-FFF2-40B4-BE49-F238E27FC236}">
                <a16:creationId xmlns:a16="http://schemas.microsoft.com/office/drawing/2014/main" id="{7B4C661B-BBD2-4D59-AA45-E971E4B8AB6C}"/>
              </a:ext>
            </a:extLst>
          </p:cNvPr>
          <p:cNvSpPr txBox="1"/>
          <p:nvPr/>
        </p:nvSpPr>
        <p:spPr>
          <a:xfrm>
            <a:off x="922681" y="3068387"/>
            <a:ext cx="222337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ESXi</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Host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(Ver 6.5 or older)</a:t>
            </a:r>
          </a:p>
        </p:txBody>
      </p:sp>
      <p:sp>
        <p:nvSpPr>
          <p:cNvPr id="64" name="TextBox 63">
            <a:extLst>
              <a:ext uri="{FF2B5EF4-FFF2-40B4-BE49-F238E27FC236}">
                <a16:creationId xmlns:a16="http://schemas.microsoft.com/office/drawing/2014/main" id="{33460D17-0142-4A9A-8087-5142429502C4}"/>
              </a:ext>
            </a:extLst>
          </p:cNvPr>
          <p:cNvSpPr txBox="1"/>
          <p:nvPr/>
        </p:nvSpPr>
        <p:spPr>
          <a:xfrm>
            <a:off x="922681" y="5138911"/>
            <a:ext cx="222337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 with UEFI </a:t>
            </a:r>
            <a:b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firmware Configuration</a:t>
            </a:r>
          </a:p>
        </p:txBody>
      </p:sp>
      <p:sp>
        <p:nvSpPr>
          <p:cNvPr id="85" name="TextBox 84">
            <a:extLst>
              <a:ext uri="{FF2B5EF4-FFF2-40B4-BE49-F238E27FC236}">
                <a16:creationId xmlns:a16="http://schemas.microsoft.com/office/drawing/2014/main" id="{1A724D93-7307-403F-87B2-B88CB4A1FF66}"/>
              </a:ext>
            </a:extLst>
          </p:cNvPr>
          <p:cNvSpPr txBox="1"/>
          <p:nvPr/>
        </p:nvSpPr>
        <p:spPr>
          <a:xfrm>
            <a:off x="4355078" y="2571160"/>
            <a:ext cx="348184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mn-cs"/>
              </a:rPr>
              <a:t>Auto detect source VM </a:t>
            </a:r>
            <a:br>
              <a:rPr kumimoji="0" lang="en-US" sz="180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mn-cs"/>
              </a:rPr>
            </a:br>
            <a:r>
              <a:rPr kumimoji="0" lang="en-US" sz="180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mn-cs"/>
              </a:rPr>
              <a:t>Firmware Configuration</a:t>
            </a:r>
          </a:p>
        </p:txBody>
      </p:sp>
      <p:sp>
        <p:nvSpPr>
          <p:cNvPr id="86" name="TextBox 85">
            <a:extLst>
              <a:ext uri="{FF2B5EF4-FFF2-40B4-BE49-F238E27FC236}">
                <a16:creationId xmlns:a16="http://schemas.microsoft.com/office/drawing/2014/main" id="{16680AC3-1A3C-48C1-8DDB-0502B7C3648D}"/>
              </a:ext>
            </a:extLst>
          </p:cNvPr>
          <p:cNvSpPr txBox="1"/>
          <p:nvPr/>
        </p:nvSpPr>
        <p:spPr>
          <a:xfrm>
            <a:off x="4355078" y="3655200"/>
            <a:ext cx="348184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mn-cs"/>
              </a:rPr>
              <a:t>Select default </a:t>
            </a:r>
            <a:br>
              <a:rPr kumimoji="0" lang="en-US" sz="180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mn-cs"/>
              </a:rPr>
            </a:br>
            <a:r>
              <a:rPr kumimoji="0" lang="en-US" sz="180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mn-cs"/>
              </a:rPr>
              <a:t>Hyper-V VM generation</a:t>
            </a:r>
          </a:p>
        </p:txBody>
      </p:sp>
      <p:sp>
        <p:nvSpPr>
          <p:cNvPr id="87" name="TextBox 86">
            <a:extLst>
              <a:ext uri="{FF2B5EF4-FFF2-40B4-BE49-F238E27FC236}">
                <a16:creationId xmlns:a16="http://schemas.microsoft.com/office/drawing/2014/main" id="{147A0B93-ED75-4CAC-9221-D3EA8A913A1D}"/>
              </a:ext>
            </a:extLst>
          </p:cNvPr>
          <p:cNvSpPr txBox="1"/>
          <p:nvPr/>
        </p:nvSpPr>
        <p:spPr>
          <a:xfrm>
            <a:off x="4355078" y="4739240"/>
            <a:ext cx="348184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mn-cs"/>
              </a:rPr>
              <a:t>Default enable secure boot </a:t>
            </a:r>
            <a:br>
              <a:rPr kumimoji="0" lang="en-US" sz="180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mn-cs"/>
              </a:rPr>
            </a:br>
            <a:r>
              <a:rPr kumimoji="0" lang="en-US" sz="180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mn-cs"/>
              </a:rPr>
              <a:t>option if EFI firmware</a:t>
            </a:r>
          </a:p>
        </p:txBody>
      </p:sp>
      <p:sp>
        <p:nvSpPr>
          <p:cNvPr id="88" name="arrow_15" title="Icon of a arrow in a circle pointed right">
            <a:extLst>
              <a:ext uri="{FF2B5EF4-FFF2-40B4-BE49-F238E27FC236}">
                <a16:creationId xmlns:a16="http://schemas.microsoft.com/office/drawing/2014/main" id="{238CAA90-7071-492E-929B-919E9CD7AF00}"/>
              </a:ext>
            </a:extLst>
          </p:cNvPr>
          <p:cNvSpPr>
            <a:spLocks noChangeAspect="1" noEditPoints="1"/>
          </p:cNvSpPr>
          <p:nvPr/>
        </p:nvSpPr>
        <p:spPr bwMode="auto">
          <a:xfrm rot="5400000">
            <a:off x="5950565" y="3245405"/>
            <a:ext cx="290870" cy="28954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9" name="arrow_15" title="Icon of a arrow in a circle pointed right">
            <a:extLst>
              <a:ext uri="{FF2B5EF4-FFF2-40B4-BE49-F238E27FC236}">
                <a16:creationId xmlns:a16="http://schemas.microsoft.com/office/drawing/2014/main" id="{6492E8C5-18B7-40F0-ABD9-BF1FEB7DA73C}"/>
              </a:ext>
            </a:extLst>
          </p:cNvPr>
          <p:cNvSpPr>
            <a:spLocks noChangeAspect="1" noEditPoints="1"/>
          </p:cNvSpPr>
          <p:nvPr/>
        </p:nvSpPr>
        <p:spPr bwMode="auto">
          <a:xfrm rot="5400000">
            <a:off x="5950565" y="4329445"/>
            <a:ext cx="290870" cy="28954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E2C62C84-B925-450E-A990-35DE04041AC2}"/>
              </a:ext>
            </a:extLst>
          </p:cNvPr>
          <p:cNvGrpSpPr/>
          <p:nvPr/>
        </p:nvGrpSpPr>
        <p:grpSpPr>
          <a:xfrm>
            <a:off x="3309037" y="1443055"/>
            <a:ext cx="537430" cy="4811678"/>
            <a:chOff x="3309037" y="1443055"/>
            <a:chExt cx="537430" cy="4811678"/>
          </a:xfrm>
        </p:grpSpPr>
        <p:cxnSp>
          <p:nvCxnSpPr>
            <p:cNvPr id="93" name="Straight Connector 92">
              <a:extLst>
                <a:ext uri="{FF2B5EF4-FFF2-40B4-BE49-F238E27FC236}">
                  <a16:creationId xmlns:a16="http://schemas.microsoft.com/office/drawing/2014/main" id="{B781E6C5-9271-4231-BE20-2DEB08AD26B5}"/>
                </a:ext>
              </a:extLst>
            </p:cNvPr>
            <p:cNvCxnSpPr>
              <a:cxnSpLocks/>
              <a:endCxn id="81" idx="1"/>
            </p:cNvCxnSpPr>
            <p:nvPr/>
          </p:nvCxnSpPr>
          <p:spPr>
            <a:xfrm flipH="1">
              <a:off x="3577752" y="1443055"/>
              <a:ext cx="3648" cy="2138345"/>
            </a:xfrm>
            <a:prstGeom prst="line">
              <a:avLst/>
            </a:prstGeom>
            <a:noFill/>
            <a:ln w="19050" cap="sq">
              <a:solidFill>
                <a:schemeClr val="accent1"/>
              </a:solidFill>
              <a:prstDash val="solid"/>
              <a:miter lim="800000"/>
              <a:headEnd/>
              <a:tailEnd/>
            </a:ln>
          </p:spPr>
        </p:cxnSp>
        <p:grpSp>
          <p:nvGrpSpPr>
            <p:cNvPr id="95" name="Group 94">
              <a:extLst>
                <a:ext uri="{FF2B5EF4-FFF2-40B4-BE49-F238E27FC236}">
                  <a16:creationId xmlns:a16="http://schemas.microsoft.com/office/drawing/2014/main" id="{8062696C-27CC-47F2-9927-79A5F80F373F}"/>
                </a:ext>
              </a:extLst>
            </p:cNvPr>
            <p:cNvGrpSpPr/>
            <p:nvPr/>
          </p:nvGrpSpPr>
          <p:grpSpPr>
            <a:xfrm>
              <a:off x="3309037" y="3580588"/>
              <a:ext cx="537430" cy="535800"/>
              <a:chOff x="3309037" y="3580588"/>
              <a:chExt cx="537430" cy="535800"/>
            </a:xfrm>
          </p:grpSpPr>
          <p:sp>
            <p:nvSpPr>
              <p:cNvPr id="94" name="Oval 93">
                <a:extLst>
                  <a:ext uri="{FF2B5EF4-FFF2-40B4-BE49-F238E27FC236}">
                    <a16:creationId xmlns:a16="http://schemas.microsoft.com/office/drawing/2014/main" id="{E8F3B5A6-B1AD-48C5-A3B7-A8D51E85A085}"/>
                  </a:ext>
                </a:extLst>
              </p:cNvPr>
              <p:cNvSpPr/>
              <p:nvPr/>
            </p:nvSpPr>
            <p:spPr bwMode="auto">
              <a:xfrm>
                <a:off x="3309037" y="3580588"/>
                <a:ext cx="535800" cy="535800"/>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1" name="arrow_15" title="Icon of a arrow in a circle pointed right">
                <a:extLst>
                  <a:ext uri="{FF2B5EF4-FFF2-40B4-BE49-F238E27FC236}">
                    <a16:creationId xmlns:a16="http://schemas.microsoft.com/office/drawing/2014/main" id="{73B14F09-C284-4845-9BD3-317249750BF8}"/>
                  </a:ext>
                </a:extLst>
              </p:cNvPr>
              <p:cNvSpPr>
                <a:spLocks noChangeAspect="1" noEditPoints="1"/>
              </p:cNvSpPr>
              <p:nvPr/>
            </p:nvSpPr>
            <p:spPr bwMode="auto">
              <a:xfrm>
                <a:off x="3309037" y="3581400"/>
                <a:ext cx="537430" cy="53498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48" name="Straight Connector 47">
              <a:extLst>
                <a:ext uri="{FF2B5EF4-FFF2-40B4-BE49-F238E27FC236}">
                  <a16:creationId xmlns:a16="http://schemas.microsoft.com/office/drawing/2014/main" id="{4A6B64DC-4046-4D42-B708-F4D852BBC560}"/>
                </a:ext>
              </a:extLst>
            </p:cNvPr>
            <p:cNvCxnSpPr>
              <a:cxnSpLocks/>
            </p:cNvCxnSpPr>
            <p:nvPr/>
          </p:nvCxnSpPr>
          <p:spPr>
            <a:xfrm flipH="1">
              <a:off x="3577752" y="4116388"/>
              <a:ext cx="3648" cy="2138345"/>
            </a:xfrm>
            <a:prstGeom prst="line">
              <a:avLst/>
            </a:prstGeom>
            <a:noFill/>
            <a:ln w="19050" cap="sq">
              <a:solidFill>
                <a:schemeClr val="accent1"/>
              </a:solidFill>
              <a:prstDash val="solid"/>
              <a:miter lim="800000"/>
              <a:headEnd/>
              <a:tailEnd/>
            </a:ln>
          </p:spPr>
        </p:cxnSp>
      </p:grpSp>
      <p:grpSp>
        <p:nvGrpSpPr>
          <p:cNvPr id="6" name="Group 5">
            <a:extLst>
              <a:ext uri="{FF2B5EF4-FFF2-40B4-BE49-F238E27FC236}">
                <a16:creationId xmlns:a16="http://schemas.microsoft.com/office/drawing/2014/main" id="{42E02030-067F-45DC-8B32-C8011FE8C368}"/>
              </a:ext>
            </a:extLst>
          </p:cNvPr>
          <p:cNvGrpSpPr/>
          <p:nvPr/>
        </p:nvGrpSpPr>
        <p:grpSpPr>
          <a:xfrm>
            <a:off x="8345536" y="1428750"/>
            <a:ext cx="542921" cy="4842279"/>
            <a:chOff x="8345536" y="1428750"/>
            <a:chExt cx="542921" cy="4842279"/>
          </a:xfrm>
        </p:grpSpPr>
        <p:sp>
          <p:nvSpPr>
            <p:cNvPr id="82" name="arrow_15" title="Icon of a arrow in a circle pointed right">
              <a:extLst>
                <a:ext uri="{FF2B5EF4-FFF2-40B4-BE49-F238E27FC236}">
                  <a16:creationId xmlns:a16="http://schemas.microsoft.com/office/drawing/2014/main" id="{CE556D39-2AE0-45BB-A9ED-CE1FF3BDDDBB}"/>
                </a:ext>
              </a:extLst>
            </p:cNvPr>
            <p:cNvSpPr>
              <a:spLocks noChangeAspect="1" noEditPoints="1"/>
            </p:cNvSpPr>
            <p:nvPr/>
          </p:nvSpPr>
          <p:spPr bwMode="auto">
            <a:xfrm>
              <a:off x="8345536" y="3581400"/>
              <a:ext cx="537430" cy="53498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2A3B0E6A-F701-47A5-B731-65B7ED42A4C0}"/>
                </a:ext>
              </a:extLst>
            </p:cNvPr>
            <p:cNvCxnSpPr>
              <a:cxnSpLocks/>
              <a:endCxn id="99" idx="1"/>
            </p:cNvCxnSpPr>
            <p:nvPr/>
          </p:nvCxnSpPr>
          <p:spPr>
            <a:xfrm flipH="1">
              <a:off x="8619742" y="1428750"/>
              <a:ext cx="3648" cy="2152650"/>
            </a:xfrm>
            <a:prstGeom prst="line">
              <a:avLst/>
            </a:prstGeom>
            <a:noFill/>
            <a:ln w="19050" cap="sq">
              <a:solidFill>
                <a:schemeClr val="accent1"/>
              </a:solidFill>
              <a:prstDash val="solid"/>
              <a:miter lim="800000"/>
              <a:headEnd/>
              <a:tailEnd/>
            </a:ln>
          </p:spPr>
        </p:cxnSp>
        <p:grpSp>
          <p:nvGrpSpPr>
            <p:cNvPr id="97" name="Group 96">
              <a:extLst>
                <a:ext uri="{FF2B5EF4-FFF2-40B4-BE49-F238E27FC236}">
                  <a16:creationId xmlns:a16="http://schemas.microsoft.com/office/drawing/2014/main" id="{6149B6DF-E64D-4497-9A34-AA91BCAA4084}"/>
                </a:ext>
              </a:extLst>
            </p:cNvPr>
            <p:cNvGrpSpPr/>
            <p:nvPr/>
          </p:nvGrpSpPr>
          <p:grpSpPr>
            <a:xfrm>
              <a:off x="8351027" y="3580588"/>
              <a:ext cx="537430" cy="535800"/>
              <a:chOff x="3309037" y="3580588"/>
              <a:chExt cx="537430" cy="535800"/>
            </a:xfrm>
          </p:grpSpPr>
          <p:sp>
            <p:nvSpPr>
              <p:cNvPr id="98" name="Oval 97">
                <a:extLst>
                  <a:ext uri="{FF2B5EF4-FFF2-40B4-BE49-F238E27FC236}">
                    <a16:creationId xmlns:a16="http://schemas.microsoft.com/office/drawing/2014/main" id="{70534A7C-8562-4997-9DA8-9EE55D8B14C7}"/>
                  </a:ext>
                </a:extLst>
              </p:cNvPr>
              <p:cNvSpPr/>
              <p:nvPr/>
            </p:nvSpPr>
            <p:spPr bwMode="auto">
              <a:xfrm>
                <a:off x="3309037" y="3580588"/>
                <a:ext cx="535800" cy="535800"/>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9" name="arrow_15" title="Icon of a arrow in a circle pointed right">
                <a:extLst>
                  <a:ext uri="{FF2B5EF4-FFF2-40B4-BE49-F238E27FC236}">
                    <a16:creationId xmlns:a16="http://schemas.microsoft.com/office/drawing/2014/main" id="{306361D3-85C2-474D-9F53-F4745E75DC31}"/>
                  </a:ext>
                </a:extLst>
              </p:cNvPr>
              <p:cNvSpPr>
                <a:spLocks noChangeAspect="1" noEditPoints="1"/>
              </p:cNvSpPr>
              <p:nvPr/>
            </p:nvSpPr>
            <p:spPr bwMode="auto">
              <a:xfrm>
                <a:off x="3309037" y="3581400"/>
                <a:ext cx="537430" cy="53498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50" name="Straight Connector 49">
              <a:extLst>
                <a:ext uri="{FF2B5EF4-FFF2-40B4-BE49-F238E27FC236}">
                  <a16:creationId xmlns:a16="http://schemas.microsoft.com/office/drawing/2014/main" id="{A65497A8-6440-49B7-AD60-EF11BF1E5F22}"/>
                </a:ext>
              </a:extLst>
            </p:cNvPr>
            <p:cNvCxnSpPr>
              <a:cxnSpLocks/>
            </p:cNvCxnSpPr>
            <p:nvPr/>
          </p:nvCxnSpPr>
          <p:spPr>
            <a:xfrm flipH="1">
              <a:off x="8619742" y="4118379"/>
              <a:ext cx="3648" cy="2152650"/>
            </a:xfrm>
            <a:prstGeom prst="line">
              <a:avLst/>
            </a:prstGeom>
            <a:noFill/>
            <a:ln w="19050" cap="sq">
              <a:solidFill>
                <a:schemeClr val="accent1"/>
              </a:solidFill>
              <a:prstDash val="solid"/>
              <a:miter lim="800000"/>
              <a:headEnd/>
              <a:tailEnd/>
            </a:ln>
          </p:spPr>
        </p:cxnSp>
      </p:grpSp>
      <p:pic>
        <p:nvPicPr>
          <p:cNvPr id="36" name="Graphic 35">
            <a:extLst>
              <a:ext uri="{FF2B5EF4-FFF2-40B4-BE49-F238E27FC236}">
                <a16:creationId xmlns:a16="http://schemas.microsoft.com/office/drawing/2014/main" id="{13E8EA2C-4287-43CB-8842-3FAE954A89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99377" y="4169654"/>
            <a:ext cx="869987" cy="822960"/>
          </a:xfrm>
          <a:prstGeom prst="rect">
            <a:avLst/>
          </a:prstGeom>
        </p:spPr>
      </p:pic>
      <p:pic>
        <p:nvPicPr>
          <p:cNvPr id="3" name="Graphic 2">
            <a:extLst>
              <a:ext uri="{FF2B5EF4-FFF2-40B4-BE49-F238E27FC236}">
                <a16:creationId xmlns:a16="http://schemas.microsoft.com/office/drawing/2014/main" id="{40418F36-928E-4121-973E-512D984B98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11346" y="2041118"/>
            <a:ext cx="446049" cy="914400"/>
          </a:xfrm>
          <a:prstGeom prst="rect">
            <a:avLst/>
          </a:prstGeom>
        </p:spPr>
      </p:pic>
      <p:grpSp>
        <p:nvGrpSpPr>
          <p:cNvPr id="9" name="Group 34">
            <a:extLst>
              <a:ext uri="{FF2B5EF4-FFF2-40B4-BE49-F238E27FC236}">
                <a16:creationId xmlns:a16="http://schemas.microsoft.com/office/drawing/2014/main" id="{C7C9DB15-455B-4C2A-B84F-A633A1E58F7F}"/>
              </a:ext>
            </a:extLst>
          </p:cNvPr>
          <p:cNvGrpSpPr/>
          <p:nvPr/>
        </p:nvGrpSpPr>
        <p:grpSpPr>
          <a:xfrm>
            <a:off x="9114879" y="2041118"/>
            <a:ext cx="2223378" cy="3313237"/>
            <a:chOff x="9480934" y="2041118"/>
            <a:chExt cx="2223378" cy="3313237"/>
          </a:xfrm>
        </p:grpSpPr>
        <p:sp>
          <p:nvSpPr>
            <p:cNvPr id="42" name="TextBox 36">
              <a:extLst>
                <a:ext uri="{FF2B5EF4-FFF2-40B4-BE49-F238E27FC236}">
                  <a16:creationId xmlns:a16="http://schemas.microsoft.com/office/drawing/2014/main" id="{986D4989-F948-454C-9671-9FD23CA2E757}"/>
                </a:ext>
              </a:extLst>
            </p:cNvPr>
            <p:cNvSpPr txBox="1"/>
            <p:nvPr/>
          </p:nvSpPr>
          <p:spPr>
            <a:xfrm>
              <a:off x="9480934" y="3068387"/>
              <a:ext cx="2223378"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Hyper-V Host</a:t>
              </a:r>
            </a:p>
          </p:txBody>
        </p:sp>
        <p:sp>
          <p:nvSpPr>
            <p:cNvPr id="43" name="TextBox 37">
              <a:extLst>
                <a:ext uri="{FF2B5EF4-FFF2-40B4-BE49-F238E27FC236}">
                  <a16:creationId xmlns:a16="http://schemas.microsoft.com/office/drawing/2014/main" id="{9F7D6540-998D-4AC3-8EA9-AD08B2F10DE7}"/>
                </a:ext>
              </a:extLst>
            </p:cNvPr>
            <p:cNvSpPr txBox="1"/>
            <p:nvPr/>
          </p:nvSpPr>
          <p:spPr>
            <a:xfrm>
              <a:off x="9480934" y="5138911"/>
              <a:ext cx="2223378"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Gen-2 VM</a:t>
              </a:r>
            </a:p>
          </p:txBody>
        </p:sp>
        <p:pic>
          <p:nvPicPr>
            <p:cNvPr id="44" name="Graphic 43">
              <a:extLst>
                <a:ext uri="{FF2B5EF4-FFF2-40B4-BE49-F238E27FC236}">
                  <a16:creationId xmlns:a16="http://schemas.microsoft.com/office/drawing/2014/main" id="{3C984561-19B4-4ED1-9A3D-1FB4F4BDED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57630" y="4169654"/>
              <a:ext cx="869987" cy="822960"/>
            </a:xfrm>
            <a:prstGeom prst="rect">
              <a:avLst/>
            </a:prstGeom>
          </p:spPr>
        </p:pic>
        <p:pic>
          <p:nvPicPr>
            <p:cNvPr id="45" name="Graphic 44">
              <a:extLst>
                <a:ext uri="{FF2B5EF4-FFF2-40B4-BE49-F238E27FC236}">
                  <a16:creationId xmlns:a16="http://schemas.microsoft.com/office/drawing/2014/main" id="{8610E782-DFE5-4D6E-9774-71143CAB2F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69599" y="2041118"/>
              <a:ext cx="446049" cy="914400"/>
            </a:xfrm>
            <a:prstGeom prst="rect">
              <a:avLst/>
            </a:prstGeom>
          </p:spPr>
        </p:pic>
      </p:grpSp>
    </p:spTree>
    <p:extLst>
      <p:ext uri="{BB962C8B-B14F-4D97-AF65-F5344CB8AC3E}">
        <p14:creationId xmlns:p14="http://schemas.microsoft.com/office/powerpoint/2010/main" val="407148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nodeType="withEffect">
                                  <p:stCondLst>
                                    <p:cond delay="0"/>
                                  </p:stCondLst>
                                  <p:childTnLst>
                                    <p:animMotion origin="layout" path="M 6.25E-7 -1.11111E-6 L -0.01537 -1.11111E-6 " pathEditMode="relative" rAng="0" ptsTypes="AA">
                                      <p:cBhvr>
                                        <p:cTn id="9" dur="500" spd="-100000" fill="hold"/>
                                        <p:tgtEl>
                                          <p:spTgt spid="5"/>
                                        </p:tgtEl>
                                        <p:attrNameLst>
                                          <p:attrName>ppt_x</p:attrName>
                                          <p:attrName>ppt_y</p:attrName>
                                        </p:attrNameLst>
                                      </p:cBhvr>
                                      <p:rCtr x="-768" y="0"/>
                                    </p:animMotion>
                                  </p:childTnLst>
                                </p:cTn>
                              </p:par>
                              <p:par>
                                <p:cTn id="10" presetID="10" presetClass="entr" presetSubtype="0" fill="hold"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35" presetClass="path" presetSubtype="0" decel="100000" fill="hold" nodeType="withEffect">
                                  <p:stCondLst>
                                    <p:cond delay="200"/>
                                  </p:stCondLst>
                                  <p:childTnLst>
                                    <p:animMotion origin="layout" path="M 2.77556E-17 -3.7037E-6 L 2.77556E-17 0.02616 " pathEditMode="relative" rAng="0" ptsTypes="AA">
                                      <p:cBhvr>
                                        <p:cTn id="14" dur="500" spd="-100000" fill="hold"/>
                                        <p:tgtEl>
                                          <p:spTgt spid="8"/>
                                        </p:tgtEl>
                                        <p:attrNameLst>
                                          <p:attrName>ppt_x</p:attrName>
                                          <p:attrName>ppt_y</p:attrName>
                                        </p:attrNameLst>
                                      </p:cBhvr>
                                      <p:rCtr x="0" y="1296"/>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8"/>
                                        </p:tgtEl>
                                        <p:attrNameLst>
                                          <p:attrName>style.visibility</p:attrName>
                                        </p:attrNameLst>
                                      </p:cBhvr>
                                      <p:to>
                                        <p:strVal val="visible"/>
                                      </p:to>
                                    </p:set>
                                    <p:animEffect transition="in" filter="fade">
                                      <p:cBhvr>
                                        <p:cTn id="24" dur="500"/>
                                        <p:tgtEl>
                                          <p:spTgt spid="8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500"/>
                                        <p:tgtEl>
                                          <p:spTgt spid="8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fade">
                                      <p:cBhvr>
                                        <p:cTn id="35" dur="500"/>
                                        <p:tgtEl>
                                          <p:spTgt spid="8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35" presetClass="path" presetSubtype="0" decel="100000" fill="hold" nodeType="withEffect">
                                  <p:stCondLst>
                                    <p:cond delay="0"/>
                                  </p:stCondLst>
                                  <p:childTnLst>
                                    <p:animMotion origin="layout" path="M -8.33333E-7 -2.59259E-6 L -0.01536 -2.59259E-6 " pathEditMode="relative" rAng="0" ptsTypes="AA">
                                      <p:cBhvr>
                                        <p:cTn id="42" dur="500" spd="-100000" fill="hold"/>
                                        <p:tgtEl>
                                          <p:spTgt spid="6"/>
                                        </p:tgtEl>
                                        <p:attrNameLst>
                                          <p:attrName>ppt_x</p:attrName>
                                          <p:attrName>ppt_y</p:attrName>
                                        </p:attrNameLst>
                                      </p:cBhvr>
                                      <p:rCtr x="-768" y="0"/>
                                    </p:animMotion>
                                  </p:childTnLst>
                                </p:cTn>
                              </p:par>
                              <p:par>
                                <p:cTn id="43" presetID="10" presetClass="entr" presetSubtype="0" fill="hold" nodeType="withEffect">
                                  <p:stCondLst>
                                    <p:cond delay="20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35" presetClass="path" presetSubtype="0" decel="100000" fill="hold" nodeType="withEffect">
                                  <p:stCondLst>
                                    <p:cond delay="200"/>
                                  </p:stCondLst>
                                  <p:childTnLst>
                                    <p:animMotion origin="layout" path="M -2.08333E-6 -3.7037E-7 L -0.01536 -3.7037E-7 " pathEditMode="relative" rAng="0" ptsTypes="AA">
                                      <p:cBhvr>
                                        <p:cTn id="47" dur="500" spd="-100000" fill="hold"/>
                                        <p:tgtEl>
                                          <p:spTgt spid="9"/>
                                        </p:tgtEl>
                                        <p:attrNameLst>
                                          <p:attrName>ppt_x</p:attrName>
                                          <p:attrName>ppt_y</p:attrName>
                                        </p:attrNameLst>
                                      </p:cBhvr>
                                      <p:rCtr x="-7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87" grpId="0"/>
      <p:bldP spid="88" grpId="0" animBg="1"/>
      <p:bldP spid="8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more </a:t>
            </a:r>
            <a:r>
              <a:rPr lang="en-US"/>
              <a:t>with</a:t>
            </a:r>
            <a:r>
              <a:rPr lang="en-US" dirty="0"/>
              <a:t> hybrid</a:t>
            </a:r>
          </a:p>
        </p:txBody>
      </p:sp>
    </p:spTree>
    <p:extLst>
      <p:ext uri="{BB962C8B-B14F-4D97-AF65-F5344CB8AC3E}">
        <p14:creationId xmlns:p14="http://schemas.microsoft.com/office/powerpoint/2010/main" val="376919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B88A8D9-52E1-4244-994E-71BF0EDE2BE5}"/>
              </a:ext>
            </a:extLst>
          </p:cNvPr>
          <p:cNvGrpSpPr/>
          <p:nvPr/>
        </p:nvGrpSpPr>
        <p:grpSpPr>
          <a:xfrm>
            <a:off x="434059" y="858892"/>
            <a:ext cx="4063477" cy="4583828"/>
            <a:chOff x="1040450" y="1480846"/>
            <a:chExt cx="4063477" cy="4583828"/>
          </a:xfrm>
        </p:grpSpPr>
        <p:grpSp>
          <p:nvGrpSpPr>
            <p:cNvPr id="3" name="Group 2">
              <a:extLst>
                <a:ext uri="{FF2B5EF4-FFF2-40B4-BE49-F238E27FC236}">
                  <a16:creationId xmlns:a16="http://schemas.microsoft.com/office/drawing/2014/main" id="{BDC0AB97-B008-48B4-9630-4874167DE37B}"/>
                </a:ext>
              </a:extLst>
            </p:cNvPr>
            <p:cNvGrpSpPr/>
            <p:nvPr/>
          </p:nvGrpSpPr>
          <p:grpSpPr>
            <a:xfrm>
              <a:off x="1040450" y="4316250"/>
              <a:ext cx="1332708" cy="1371057"/>
              <a:chOff x="1040450" y="4316250"/>
              <a:chExt cx="1332708" cy="1371057"/>
            </a:xfrm>
          </p:grpSpPr>
          <p:sp>
            <p:nvSpPr>
              <p:cNvPr id="4" name="Freeform 207">
                <a:extLst>
                  <a:ext uri="{FF2B5EF4-FFF2-40B4-BE49-F238E27FC236}">
                    <a16:creationId xmlns:a16="http://schemas.microsoft.com/office/drawing/2014/main" id="{2E4AE5FF-A19A-42AB-8DC7-49817E26FEE0}"/>
                  </a:ext>
                </a:extLst>
              </p:cNvPr>
              <p:cNvSpPr>
                <a:spLocks noEditPoints="1"/>
              </p:cNvSpPr>
              <p:nvPr/>
            </p:nvSpPr>
            <p:spPr bwMode="gray">
              <a:xfrm>
                <a:off x="1040450" y="4665098"/>
                <a:ext cx="1332708" cy="1022209"/>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EFEFEF"/>
                  </a:solidFill>
                  <a:effectLst/>
                  <a:uLnTx/>
                  <a:uFillTx/>
                  <a:latin typeface="Segoe UI Light" panose="020B0502040204020203" pitchFamily="34" charset="0"/>
                  <a:ea typeface="+mn-ea"/>
                  <a:cs typeface="+mn-cs"/>
                </a:endParaRPr>
              </a:p>
            </p:txBody>
          </p:sp>
          <p:pic>
            <p:nvPicPr>
              <p:cNvPr id="5" name="Picture 19474">
                <a:extLst>
                  <a:ext uri="{FF2B5EF4-FFF2-40B4-BE49-F238E27FC236}">
                    <a16:creationId xmlns:a16="http://schemas.microsoft.com/office/drawing/2014/main" id="{B0CA1908-74CC-4DC0-9D5E-390B65CB7DC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1497712" y="4316250"/>
                <a:ext cx="430551" cy="7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9474">
                <a:extLst>
                  <a:ext uri="{FF2B5EF4-FFF2-40B4-BE49-F238E27FC236}">
                    <a16:creationId xmlns:a16="http://schemas.microsoft.com/office/drawing/2014/main" id="{FFC4BCE3-60D6-4A79-87A0-E8DE85E2E6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1714938" y="4433547"/>
                <a:ext cx="430551" cy="7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9474">
                <a:extLst>
                  <a:ext uri="{FF2B5EF4-FFF2-40B4-BE49-F238E27FC236}">
                    <a16:creationId xmlns:a16="http://schemas.microsoft.com/office/drawing/2014/main" id="{124F8A1D-8DD9-41C6-9AF3-3FDC43232E9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1247810" y="4476081"/>
                <a:ext cx="430551" cy="7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9474">
                <a:extLst>
                  <a:ext uri="{FF2B5EF4-FFF2-40B4-BE49-F238E27FC236}">
                    <a16:creationId xmlns:a16="http://schemas.microsoft.com/office/drawing/2014/main" id="{6559D1BB-576E-4B8A-BAFD-1DC51196D4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1465036" y="4593379"/>
                <a:ext cx="430551" cy="7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Freeform 207">
              <a:extLst>
                <a:ext uri="{FF2B5EF4-FFF2-40B4-BE49-F238E27FC236}">
                  <a16:creationId xmlns:a16="http://schemas.microsoft.com/office/drawing/2014/main" id="{734E0069-DDCB-480B-AD1A-05F0BEC1D76D}"/>
                </a:ext>
              </a:extLst>
            </p:cNvPr>
            <p:cNvSpPr>
              <a:spLocks noEditPoints="1"/>
            </p:cNvSpPr>
            <p:nvPr/>
          </p:nvSpPr>
          <p:spPr bwMode="gray">
            <a:xfrm>
              <a:off x="2405834" y="4665098"/>
              <a:ext cx="1332707" cy="1022209"/>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EFEFEF"/>
                </a:solidFill>
                <a:effectLst/>
                <a:uLnTx/>
                <a:uFillTx/>
                <a:latin typeface="Segoe UI Light" panose="020B0502040204020203" pitchFamily="34" charset="0"/>
                <a:ea typeface="+mn-ea"/>
                <a:cs typeface="+mn-cs"/>
              </a:endParaRPr>
            </a:p>
          </p:txBody>
        </p:sp>
        <p:pic>
          <p:nvPicPr>
            <p:cNvPr id="10" name="Picture 19474">
              <a:extLst>
                <a:ext uri="{FF2B5EF4-FFF2-40B4-BE49-F238E27FC236}">
                  <a16:creationId xmlns:a16="http://schemas.microsoft.com/office/drawing/2014/main" id="{026B37B5-22C3-4411-A7F9-91A3868BCB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863097" y="4316250"/>
              <a:ext cx="430551" cy="7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9474">
              <a:extLst>
                <a:ext uri="{FF2B5EF4-FFF2-40B4-BE49-F238E27FC236}">
                  <a16:creationId xmlns:a16="http://schemas.microsoft.com/office/drawing/2014/main" id="{124CA100-1B0E-4C78-8823-0291AA33D1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3080323" y="4433547"/>
              <a:ext cx="430551" cy="7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474">
              <a:extLst>
                <a:ext uri="{FF2B5EF4-FFF2-40B4-BE49-F238E27FC236}">
                  <a16:creationId xmlns:a16="http://schemas.microsoft.com/office/drawing/2014/main" id="{2BE78B4C-10DA-4E0C-BE19-F1FEF63A1B9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613194" y="4476081"/>
              <a:ext cx="430551" cy="7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9474">
              <a:extLst>
                <a:ext uri="{FF2B5EF4-FFF2-40B4-BE49-F238E27FC236}">
                  <a16:creationId xmlns:a16="http://schemas.microsoft.com/office/drawing/2014/main" id="{68D7A7E7-EF3B-4074-AE51-FD3CE12E6B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830420" y="4593379"/>
              <a:ext cx="430551" cy="7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7ADBE580-57FE-4190-9026-BCD69E626B45}"/>
                </a:ext>
              </a:extLst>
            </p:cNvPr>
            <p:cNvGrpSpPr/>
            <p:nvPr/>
          </p:nvGrpSpPr>
          <p:grpSpPr>
            <a:xfrm>
              <a:off x="3771219" y="4316251"/>
              <a:ext cx="1332708" cy="1371056"/>
              <a:chOff x="3771219" y="4316251"/>
              <a:chExt cx="1332708" cy="1371056"/>
            </a:xfrm>
          </p:grpSpPr>
          <p:sp>
            <p:nvSpPr>
              <p:cNvPr id="15" name="Freeform 207">
                <a:extLst>
                  <a:ext uri="{FF2B5EF4-FFF2-40B4-BE49-F238E27FC236}">
                    <a16:creationId xmlns:a16="http://schemas.microsoft.com/office/drawing/2014/main" id="{AB954D35-E32B-4C33-AA77-753DEA14986F}"/>
                  </a:ext>
                </a:extLst>
              </p:cNvPr>
              <p:cNvSpPr>
                <a:spLocks noEditPoints="1"/>
              </p:cNvSpPr>
              <p:nvPr/>
            </p:nvSpPr>
            <p:spPr bwMode="gray">
              <a:xfrm>
                <a:off x="3771219" y="4665098"/>
                <a:ext cx="1332708" cy="1022209"/>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EFEFEF"/>
                  </a:solidFill>
                  <a:effectLst/>
                  <a:uLnTx/>
                  <a:uFillTx/>
                  <a:latin typeface="Segoe UI Light" panose="020B0502040204020203" pitchFamily="34" charset="0"/>
                  <a:ea typeface="+mn-ea"/>
                  <a:cs typeface="+mn-cs"/>
                </a:endParaRPr>
              </a:p>
            </p:txBody>
          </p:sp>
          <p:pic>
            <p:nvPicPr>
              <p:cNvPr id="16" name="Picture 19474">
                <a:extLst>
                  <a:ext uri="{FF2B5EF4-FFF2-40B4-BE49-F238E27FC236}">
                    <a16:creationId xmlns:a16="http://schemas.microsoft.com/office/drawing/2014/main" id="{43D01DCF-FAA6-4E43-928A-9BC2AA5FB0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4228482" y="4316251"/>
                <a:ext cx="430551" cy="7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9474">
                <a:extLst>
                  <a:ext uri="{FF2B5EF4-FFF2-40B4-BE49-F238E27FC236}">
                    <a16:creationId xmlns:a16="http://schemas.microsoft.com/office/drawing/2014/main" id="{D2E15507-25CB-43F1-BFB9-67F6F352EF6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4445709" y="4433548"/>
                <a:ext cx="430551" cy="7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474">
                <a:extLst>
                  <a:ext uri="{FF2B5EF4-FFF2-40B4-BE49-F238E27FC236}">
                    <a16:creationId xmlns:a16="http://schemas.microsoft.com/office/drawing/2014/main" id="{B261ACA0-64B2-48B3-8F24-88D67E9C1E8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3978579" y="4476083"/>
                <a:ext cx="430551" cy="7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9474">
                <a:extLst>
                  <a:ext uri="{FF2B5EF4-FFF2-40B4-BE49-F238E27FC236}">
                    <a16:creationId xmlns:a16="http://schemas.microsoft.com/office/drawing/2014/main" id="{27AD0BB8-887A-444A-B52B-2074E0B0EE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4195805" y="4593382"/>
                <a:ext cx="430551" cy="720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extBox 19">
              <a:extLst>
                <a:ext uri="{FF2B5EF4-FFF2-40B4-BE49-F238E27FC236}">
                  <a16:creationId xmlns:a16="http://schemas.microsoft.com/office/drawing/2014/main" id="{A4981A80-39F1-40A1-8B42-9ACDEAF0A917}"/>
                </a:ext>
              </a:extLst>
            </p:cNvPr>
            <p:cNvSpPr txBox="1"/>
            <p:nvPr/>
          </p:nvSpPr>
          <p:spPr>
            <a:xfrm>
              <a:off x="2067554" y="5787675"/>
              <a:ext cx="2049920" cy="2769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a:ea typeface="+mn-ea"/>
                  <a:cs typeface="Segoe UI" panose="020B0502040204020203" pitchFamily="34" charset="0"/>
                </a:rPr>
                <a:t>SDDC</a:t>
              </a:r>
            </a:p>
          </p:txBody>
        </p:sp>
        <p:pic>
          <p:nvPicPr>
            <p:cNvPr id="21" name="Picture 9">
              <a:extLst>
                <a:ext uri="{FF2B5EF4-FFF2-40B4-BE49-F238E27FC236}">
                  <a16:creationId xmlns:a16="http://schemas.microsoft.com/office/drawing/2014/main" id="{83EC5880-9D35-4984-9F97-167D6757383E}"/>
                </a:ext>
              </a:extLst>
            </p:cNvPr>
            <p:cNvPicPr>
              <a:picLocks noChangeAspect="1" noChangeArrowheads="1"/>
            </p:cNvPicPr>
            <p:nvPr/>
          </p:nvPicPr>
          <p:blipFill>
            <a:blip r:embed="rId3" cstate="email">
              <a:biLevel thresh="75000"/>
              <a:extLst>
                <a:ext uri="{28A0092B-C50C-407E-A947-70E740481C1C}">
                  <a14:useLocalDpi xmlns:a14="http://schemas.microsoft.com/office/drawing/2010/main"/>
                </a:ext>
              </a:extLst>
            </a:blip>
            <a:srcRect/>
            <a:stretch>
              <a:fillRect/>
            </a:stretch>
          </p:blipFill>
          <p:spPr bwMode="auto">
            <a:xfrm>
              <a:off x="2705663" y="2668343"/>
              <a:ext cx="815002" cy="901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a:extLst>
                <a:ext uri="{FF2B5EF4-FFF2-40B4-BE49-F238E27FC236}">
                  <a16:creationId xmlns:a16="http://schemas.microsoft.com/office/drawing/2014/main" id="{779CC098-CD46-4F2D-AD23-4699A88E0E12}"/>
                </a:ext>
              </a:extLst>
            </p:cNvPr>
            <p:cNvSpPr txBox="1"/>
            <p:nvPr/>
          </p:nvSpPr>
          <p:spPr>
            <a:xfrm>
              <a:off x="1441531" y="1480846"/>
              <a:ext cx="3301967" cy="602857"/>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353" b="0" i="0" u="none" strike="noStrike" kern="0" cap="none" spc="-5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Virtual Machine Manager</a:t>
              </a:r>
              <a:br>
                <a:rPr kumimoji="0" lang="en-US" sz="2353"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b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a:ea typeface="+mn-ea"/>
                  <a:cs typeface="Segoe UI" panose="020B0502040204020203" pitchFamily="34" charset="0"/>
                </a:rPr>
                <a:t>VM &amp; cloud management</a:t>
              </a:r>
            </a:p>
          </p:txBody>
        </p:sp>
        <p:sp>
          <p:nvSpPr>
            <p:cNvPr id="23" name="Right Brace 22">
              <a:extLst>
                <a:ext uri="{FF2B5EF4-FFF2-40B4-BE49-F238E27FC236}">
                  <a16:creationId xmlns:a16="http://schemas.microsoft.com/office/drawing/2014/main" id="{8EE9135B-831E-4733-8D69-6879A280F3EB}"/>
                </a:ext>
              </a:extLst>
            </p:cNvPr>
            <p:cNvSpPr/>
            <p:nvPr/>
          </p:nvSpPr>
          <p:spPr>
            <a:xfrm rot="16200000">
              <a:off x="2884909" y="1955475"/>
              <a:ext cx="445222" cy="3992814"/>
            </a:xfrm>
            <a:prstGeom prst="rightBrace">
              <a:avLst>
                <a:gd name="adj1" fmla="val 60242"/>
                <a:gd name="adj2" fmla="val 50000"/>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1250">
                      <a:srgbClr val="0078D4"/>
                    </a:gs>
                    <a:gs pos="99000">
                      <a:srgbClr val="0078D4"/>
                    </a:gs>
                  </a:gsLst>
                  <a:lin ang="5400000" scaled="0"/>
                </a:gradFill>
                <a:effectLst/>
                <a:uLnTx/>
                <a:uFillTx/>
                <a:latin typeface="Segoe UI"/>
                <a:ea typeface="MS PGothic" panose="020B0600070205080204" pitchFamily="34" charset="-128"/>
                <a:cs typeface="+mn-cs"/>
              </a:endParaRPr>
            </a:p>
          </p:txBody>
        </p:sp>
      </p:grpSp>
      <p:sp>
        <p:nvSpPr>
          <p:cNvPr id="25" name="Oval 24">
            <a:extLst>
              <a:ext uri="{FF2B5EF4-FFF2-40B4-BE49-F238E27FC236}">
                <a16:creationId xmlns:a16="http://schemas.microsoft.com/office/drawing/2014/main" id="{EE8538A3-8244-4BFC-98EF-DD99ADB7DEDD}"/>
              </a:ext>
            </a:extLst>
          </p:cNvPr>
          <p:cNvSpPr/>
          <p:nvPr/>
        </p:nvSpPr>
        <p:spPr bwMode="auto">
          <a:xfrm>
            <a:off x="4897231" y="2947486"/>
            <a:ext cx="694913" cy="694913"/>
          </a:xfrm>
          <a:prstGeom prst="ellipse">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gradFill>
                  <a:gsLst>
                    <a:gs pos="1250">
                      <a:srgbClr val="0078D4"/>
                    </a:gs>
                    <a:gs pos="99000">
                      <a:srgbClr val="0078D4"/>
                    </a:gs>
                  </a:gsLst>
                  <a:lin ang="5400000" scaled="0"/>
                </a:gradFill>
                <a:effectLst/>
                <a:uLnTx/>
                <a:uFillTx/>
                <a:latin typeface="Segoe UI"/>
                <a:ea typeface="MS PGothic" panose="020B0600070205080204" pitchFamily="34" charset="-128"/>
                <a:cs typeface="MS PGothic" charset="0"/>
              </a:rPr>
              <a:t>+</a:t>
            </a:r>
          </a:p>
        </p:txBody>
      </p:sp>
      <p:grpSp>
        <p:nvGrpSpPr>
          <p:cNvPr id="29" name="Group 28">
            <a:extLst>
              <a:ext uri="{FF2B5EF4-FFF2-40B4-BE49-F238E27FC236}">
                <a16:creationId xmlns:a16="http://schemas.microsoft.com/office/drawing/2014/main" id="{CF74CD0C-3ABC-47AA-91E7-7F8683BD0F44}"/>
              </a:ext>
            </a:extLst>
          </p:cNvPr>
          <p:cNvGrpSpPr/>
          <p:nvPr/>
        </p:nvGrpSpPr>
        <p:grpSpPr>
          <a:xfrm>
            <a:off x="5991839" y="858892"/>
            <a:ext cx="5766102" cy="4406891"/>
            <a:chOff x="5991839" y="858892"/>
            <a:chExt cx="5766102" cy="4406891"/>
          </a:xfrm>
        </p:grpSpPr>
        <p:sp>
          <p:nvSpPr>
            <p:cNvPr id="33" name="cloud">
              <a:extLst>
                <a:ext uri="{FF2B5EF4-FFF2-40B4-BE49-F238E27FC236}">
                  <a16:creationId xmlns:a16="http://schemas.microsoft.com/office/drawing/2014/main" id="{49F373FE-90C6-4DDB-A53D-7730C58C19D3}"/>
                </a:ext>
              </a:extLst>
            </p:cNvPr>
            <p:cNvSpPr>
              <a:spLocks noChangeAspect="1"/>
            </p:cNvSpPr>
            <p:nvPr/>
          </p:nvSpPr>
          <p:spPr bwMode="auto">
            <a:xfrm>
              <a:off x="5991839" y="1592215"/>
              <a:ext cx="5766102" cy="367356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alpha val="70000"/>
              </a:schemeClr>
            </a:solidFill>
            <a:ln w="15875" cap="sq">
              <a:solidFill>
                <a:schemeClr val="accent1"/>
              </a:solidFill>
              <a:prstDash val="dash"/>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A1A1A"/>
                </a:solidFill>
                <a:effectLst/>
                <a:uLnTx/>
                <a:uFillTx/>
                <a:latin typeface="Segoe UI"/>
                <a:ea typeface="+mn-ea"/>
                <a:cs typeface="Segoe UI"/>
              </a:endParaRPr>
            </a:p>
          </p:txBody>
        </p:sp>
        <p:sp>
          <p:nvSpPr>
            <p:cNvPr id="27" name="TextBox 26">
              <a:extLst>
                <a:ext uri="{FF2B5EF4-FFF2-40B4-BE49-F238E27FC236}">
                  <a16:creationId xmlns:a16="http://schemas.microsoft.com/office/drawing/2014/main" id="{DDA356B5-747E-404C-9643-4F2E3FB3DFC0}"/>
                </a:ext>
              </a:extLst>
            </p:cNvPr>
            <p:cNvSpPr txBox="1"/>
            <p:nvPr/>
          </p:nvSpPr>
          <p:spPr>
            <a:xfrm>
              <a:off x="7223907" y="858892"/>
              <a:ext cx="3301967" cy="543097"/>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353" b="0" i="0" u="none" strike="noStrike" kern="0" cap="none" spc="-5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Azure Management</a:t>
              </a:r>
              <a:br>
                <a:rPr kumimoji="0" lang="en-US" sz="2353"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br>
              <a:endParaRPr kumimoji="0" lang="en-US" sz="2353" b="1" i="0" u="none" strike="noStrike" kern="0" cap="none" spc="-50" normalizeH="0" baseline="-2500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378CDACF-EF03-47D9-B36F-03539E66C9F9}"/>
                </a:ext>
              </a:extLst>
            </p:cNvPr>
            <p:cNvSpPr txBox="1"/>
            <p:nvPr/>
          </p:nvSpPr>
          <p:spPr>
            <a:xfrm>
              <a:off x="7567230" y="2994891"/>
              <a:ext cx="2309684" cy="2769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a:ea typeface="+mn-ea"/>
                  <a:cs typeface="Segoe UI" panose="020B0502040204020203" pitchFamily="34" charset="0"/>
                </a:rPr>
                <a:t>Update Management</a:t>
              </a:r>
              <a:endParaRPr kumimoji="0" lang="en-US" sz="20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a:ea typeface="+mn-ea"/>
                <a:cs typeface="Segoe UI" panose="020B0502040204020203" pitchFamily="34" charset="0"/>
              </a:endParaRPr>
            </a:p>
          </p:txBody>
        </p:sp>
        <p:sp>
          <p:nvSpPr>
            <p:cNvPr id="30" name="TextBox 29">
              <a:extLst>
                <a:ext uri="{FF2B5EF4-FFF2-40B4-BE49-F238E27FC236}">
                  <a16:creationId xmlns:a16="http://schemas.microsoft.com/office/drawing/2014/main" id="{F79F460C-1A34-464D-888D-C590593AE4EB}"/>
                </a:ext>
              </a:extLst>
            </p:cNvPr>
            <p:cNvSpPr txBox="1"/>
            <p:nvPr/>
          </p:nvSpPr>
          <p:spPr>
            <a:xfrm>
              <a:off x="6209065" y="3777737"/>
              <a:ext cx="2309684" cy="2769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a:ea typeface="+mn-ea"/>
                  <a:cs typeface="Segoe UI" panose="020B0502040204020203" pitchFamily="34" charset="0"/>
                </a:rPr>
                <a:t>Backup</a:t>
              </a:r>
              <a:endParaRPr kumimoji="0" lang="en-US" sz="20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a:ea typeface="+mn-ea"/>
                <a:cs typeface="Segoe UI" panose="020B0502040204020203" pitchFamily="34" charset="0"/>
              </a:endParaRPr>
            </a:p>
          </p:txBody>
        </p:sp>
        <p:sp>
          <p:nvSpPr>
            <p:cNvPr id="31" name="TextBox 30">
              <a:extLst>
                <a:ext uri="{FF2B5EF4-FFF2-40B4-BE49-F238E27FC236}">
                  <a16:creationId xmlns:a16="http://schemas.microsoft.com/office/drawing/2014/main" id="{053DF038-D5A5-4766-870F-6699B0E52D2F}"/>
                </a:ext>
              </a:extLst>
            </p:cNvPr>
            <p:cNvSpPr txBox="1"/>
            <p:nvPr/>
          </p:nvSpPr>
          <p:spPr>
            <a:xfrm>
              <a:off x="6940231" y="4456070"/>
              <a:ext cx="2309684" cy="2769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a:ea typeface="+mn-ea"/>
                  <a:cs typeface="Segoe UI" panose="020B0502040204020203" pitchFamily="34" charset="0"/>
                </a:rPr>
                <a:t>Automation</a:t>
              </a:r>
              <a:endParaRPr kumimoji="0" lang="en-US" sz="20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a:ea typeface="+mn-ea"/>
                <a:cs typeface="Segoe UI" panose="020B0502040204020203" pitchFamily="34" charset="0"/>
              </a:endParaRPr>
            </a:p>
          </p:txBody>
        </p:sp>
        <p:sp>
          <p:nvSpPr>
            <p:cNvPr id="32" name="TextBox 25">
              <a:extLst>
                <a:ext uri="{FF2B5EF4-FFF2-40B4-BE49-F238E27FC236}">
                  <a16:creationId xmlns:a16="http://schemas.microsoft.com/office/drawing/2014/main" id="{01F94FB7-73B0-4AC9-8437-9B965B08F185}"/>
                </a:ext>
              </a:extLst>
            </p:cNvPr>
            <p:cNvSpPr txBox="1"/>
            <p:nvPr/>
          </p:nvSpPr>
          <p:spPr>
            <a:xfrm>
              <a:off x="8905501" y="3658507"/>
              <a:ext cx="2309684" cy="2769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a:ea typeface="+mn-ea"/>
                  <a:cs typeface="Segoe UI" panose="020B0502040204020203" pitchFamily="34" charset="0"/>
                </a:rPr>
                <a:t>Site Recovery</a:t>
              </a:r>
              <a:endParaRPr kumimoji="0" lang="en-US" sz="20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a:ea typeface="+mn-ea"/>
                <a:cs typeface="Segoe UI" panose="020B0502040204020203" pitchFamily="34" charset="0"/>
              </a:endParaRPr>
            </a:p>
          </p:txBody>
        </p:sp>
        <p:sp>
          <p:nvSpPr>
            <p:cNvPr id="34" name="TextBox 33">
              <a:extLst>
                <a:ext uri="{FF2B5EF4-FFF2-40B4-BE49-F238E27FC236}">
                  <a16:creationId xmlns:a16="http://schemas.microsoft.com/office/drawing/2014/main" id="{AAE91682-62AA-4FE0-A094-3A102A9B6E56}"/>
                </a:ext>
              </a:extLst>
            </p:cNvPr>
            <p:cNvSpPr txBox="1"/>
            <p:nvPr/>
          </p:nvSpPr>
          <p:spPr>
            <a:xfrm>
              <a:off x="9129331" y="4429456"/>
              <a:ext cx="2309684" cy="2769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a:ea typeface="+mn-ea"/>
                  <a:cs typeface="Segoe UI" panose="020B0502040204020203" pitchFamily="34" charset="0"/>
                </a:rPr>
                <a:t>Azure Migrate</a:t>
              </a:r>
              <a:endParaRPr kumimoji="0" lang="en-US" sz="20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2737364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nodeType="withEffect">
                                  <p:stCondLst>
                                    <p:cond delay="0"/>
                                  </p:stCondLst>
                                  <p:childTnLst>
                                    <p:animMotion origin="layout" path="M -4.16667E-7 2.59259E-6 L -4.16667E-7 0.05903 " pathEditMode="relative" rAng="0" ptsTypes="AA">
                                      <p:cBhvr>
                                        <p:cTn id="9" dur="500" spd="-100000" fill="hold"/>
                                        <p:tgtEl>
                                          <p:spTgt spid="24"/>
                                        </p:tgtEl>
                                        <p:attrNameLst>
                                          <p:attrName>ppt_x</p:attrName>
                                          <p:attrName>ppt_y</p:attrName>
                                        </p:attrNameLst>
                                      </p:cBhvr>
                                      <p:rCtr x="0" y="2940"/>
                                    </p:animMotion>
                                  </p:childTnLst>
                                </p:cTn>
                              </p:par>
                              <p:par>
                                <p:cTn id="10" presetID="10" presetClass="entr" presetSubtype="0" fill="hold" grpId="0" nodeType="withEffect">
                                  <p:stCondLst>
                                    <p:cond delay="25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250"/>
                                  </p:stCondLst>
                                  <p:childTnLst>
                                    <p:animMotion origin="layout" path="M -4.16667E-7 2.59259E-6 L -4.16667E-7 0.05903 " pathEditMode="relative" rAng="0" ptsTypes="AA">
                                      <p:cBhvr>
                                        <p:cTn id="14" dur="500" spd="-100000" fill="hold"/>
                                        <p:tgtEl>
                                          <p:spTgt spid="25"/>
                                        </p:tgtEl>
                                        <p:attrNameLst>
                                          <p:attrName>ppt_x</p:attrName>
                                          <p:attrName>ppt_y</p:attrName>
                                        </p:attrNameLst>
                                      </p:cBhvr>
                                      <p:rCtr x="0" y="2940"/>
                                    </p:animMotion>
                                  </p:childTnLst>
                                </p:cTn>
                              </p:par>
                              <p:par>
                                <p:cTn id="15" presetID="10" presetClass="entr" presetSubtype="0" fill="hold" nodeType="withEffect">
                                  <p:stCondLst>
                                    <p:cond delay="50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42" presetClass="path" presetSubtype="0" decel="100000" fill="hold" nodeType="withEffect">
                                  <p:stCondLst>
                                    <p:cond delay="500"/>
                                  </p:stCondLst>
                                  <p:childTnLst>
                                    <p:animMotion origin="layout" path="M -4.16667E-7 2.59259E-6 L -4.16667E-7 0.05903 " pathEditMode="relative" rAng="0" ptsTypes="AA">
                                      <p:cBhvr>
                                        <p:cTn id="19" dur="500" spd="-100000" fill="hold"/>
                                        <p:tgtEl>
                                          <p:spTgt spid="29"/>
                                        </p:tgtEl>
                                        <p:attrNameLst>
                                          <p:attrName>ppt_x</p:attrName>
                                          <p:attrName>ppt_y</p:attrName>
                                        </p:attrNameLst>
                                      </p:cBhvr>
                                      <p:rCtr x="0" y="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VMM 2019</a:t>
            </a:r>
          </a:p>
        </p:txBody>
      </p:sp>
      <p:sp>
        <p:nvSpPr>
          <p:cNvPr id="44" name="Freeform 5">
            <a:extLst>
              <a:ext uri="{FF2B5EF4-FFF2-40B4-BE49-F238E27FC236}">
                <a16:creationId xmlns:a16="http://schemas.microsoft.com/office/drawing/2014/main" id="{8296BF7A-C295-4462-A516-92164A7A84A1}"/>
              </a:ext>
            </a:extLst>
          </p:cNvPr>
          <p:cNvSpPr>
            <a:spLocks noChangeAspect="1"/>
          </p:cNvSpPr>
          <p:nvPr/>
        </p:nvSpPr>
        <p:spPr bwMode="auto">
          <a:xfrm>
            <a:off x="-1" y="1423241"/>
            <a:ext cx="6677025" cy="4837176"/>
          </a:xfrm>
          <a:custGeom>
            <a:avLst/>
            <a:gdLst>
              <a:gd name="T0" fmla="*/ 0 w 4280"/>
              <a:gd name="T1" fmla="*/ 0 h 3174"/>
              <a:gd name="T2" fmla="*/ 3794 w 4280"/>
              <a:gd name="T3" fmla="*/ 0 h 3174"/>
              <a:gd name="T4" fmla="*/ 4280 w 4280"/>
              <a:gd name="T5" fmla="*/ 1587 h 3174"/>
              <a:gd name="T6" fmla="*/ 3794 w 4280"/>
              <a:gd name="T7" fmla="*/ 3174 h 3174"/>
              <a:gd name="T8" fmla="*/ 0 w 4280"/>
              <a:gd name="T9" fmla="*/ 3174 h 3174"/>
            </a:gdLst>
            <a:ahLst/>
            <a:cxnLst>
              <a:cxn ang="0">
                <a:pos x="T0" y="T1"/>
              </a:cxn>
              <a:cxn ang="0">
                <a:pos x="T2" y="T3"/>
              </a:cxn>
              <a:cxn ang="0">
                <a:pos x="T4" y="T5"/>
              </a:cxn>
              <a:cxn ang="0">
                <a:pos x="T6" y="T7"/>
              </a:cxn>
              <a:cxn ang="0">
                <a:pos x="T8" y="T9"/>
              </a:cxn>
            </a:cxnLst>
            <a:rect l="0" t="0" r="r" b="b"/>
            <a:pathLst>
              <a:path w="4280" h="3174">
                <a:moveTo>
                  <a:pt x="0" y="0"/>
                </a:moveTo>
                <a:lnTo>
                  <a:pt x="3794" y="0"/>
                </a:lnTo>
                <a:lnTo>
                  <a:pt x="4280" y="1587"/>
                </a:lnTo>
                <a:lnTo>
                  <a:pt x="3794" y="3174"/>
                </a:lnTo>
                <a:lnTo>
                  <a:pt x="0" y="3174"/>
                </a:lnTo>
              </a:path>
            </a:pathLst>
          </a:custGeom>
          <a:solidFill>
            <a:schemeClr val="bg1">
              <a:lumMod val="95000"/>
            </a:schemeClr>
          </a:solidFill>
          <a:ln w="1905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C6670ED4-47EE-4200-B0DA-5DC0D10E73C0}"/>
              </a:ext>
            </a:extLst>
          </p:cNvPr>
          <p:cNvSpPr txBox="1"/>
          <p:nvPr/>
        </p:nvSpPr>
        <p:spPr>
          <a:xfrm>
            <a:off x="2082560" y="5459059"/>
            <a:ext cx="2049920" cy="3323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400" b="1" i="0" u="none" strike="noStrike" kern="0" cap="none" spc="-5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SDDC</a:t>
            </a:r>
            <a:endParaRPr kumimoji="0" lang="en-US" sz="2400" b="1" i="0" u="none" strike="noStrike" kern="0" cap="none" spc="-50" normalizeH="0" baseline="-2500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sp>
        <p:nvSpPr>
          <p:cNvPr id="46" name="TextBox 45">
            <a:extLst>
              <a:ext uri="{FF2B5EF4-FFF2-40B4-BE49-F238E27FC236}">
                <a16:creationId xmlns:a16="http://schemas.microsoft.com/office/drawing/2014/main" id="{BEB18461-0736-496C-8AF4-13C34F1FDD5A}"/>
              </a:ext>
            </a:extLst>
          </p:cNvPr>
          <p:cNvSpPr txBox="1"/>
          <p:nvPr/>
        </p:nvSpPr>
        <p:spPr>
          <a:xfrm>
            <a:off x="1441531" y="1782275"/>
            <a:ext cx="3301967" cy="602857"/>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353" b="0" i="0" u="none" strike="noStrike" kern="0" cap="none" spc="-50" normalizeH="0" baseline="0" noProof="0" dirty="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Virtual Machine Manager</a:t>
            </a:r>
            <a:br>
              <a:rPr kumimoji="0" lang="en-US" sz="2353" b="1" i="0" u="none" strike="noStrike" kern="0" cap="none" spc="-5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br>
            <a:r>
              <a:rPr kumimoji="0" lang="en-US" sz="2000" b="0" i="0" u="none" strike="noStrike" kern="0" cap="none" spc="-5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VM and cloud management</a:t>
            </a:r>
            <a:endParaRPr kumimoji="0" lang="en-US" sz="2353" b="1" i="0" u="none" strike="noStrike" kern="0" cap="none" spc="-50" normalizeH="0" baseline="-25000" noProof="0" dirty="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7" name="TextBox 46">
            <a:extLst>
              <a:ext uri="{FF2B5EF4-FFF2-40B4-BE49-F238E27FC236}">
                <a16:creationId xmlns:a16="http://schemas.microsoft.com/office/drawing/2014/main" id="{16774458-E11E-4324-A04D-E9FF5AC53883}"/>
              </a:ext>
            </a:extLst>
          </p:cNvPr>
          <p:cNvSpPr txBox="1"/>
          <p:nvPr/>
        </p:nvSpPr>
        <p:spPr>
          <a:xfrm>
            <a:off x="7816169" y="1505025"/>
            <a:ext cx="3790614" cy="800219"/>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gradFill>
                  <a:gsLst>
                    <a:gs pos="1250">
                      <a:srgbClr val="0078D4"/>
                    </a:gs>
                    <a:gs pos="100000">
                      <a:srgbClr val="0078D4"/>
                    </a:gs>
                  </a:gsLst>
                  <a:lin ang="5400000" scaled="0"/>
                </a:gradFill>
                <a:effectLst/>
                <a:uLnTx/>
                <a:uFillTx/>
                <a:latin typeface="Segoe UI"/>
                <a:ea typeface="+mn-ea"/>
                <a:cs typeface="Segoe UI" pitchFamily="34" charset="0"/>
              </a:rPr>
              <a:t>Compute</a:t>
            </a:r>
          </a:p>
          <a:p>
            <a:pPr marL="0" marR="0" lvl="0" indent="0" algn="l" defTabSz="914188"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Support V2V migration from VMWare 6.5, Nested Virtualization</a:t>
            </a:r>
          </a:p>
        </p:txBody>
      </p:sp>
      <p:sp>
        <p:nvSpPr>
          <p:cNvPr id="48" name="Freeform 41">
            <a:extLst>
              <a:ext uri="{FF2B5EF4-FFF2-40B4-BE49-F238E27FC236}">
                <a16:creationId xmlns:a16="http://schemas.microsoft.com/office/drawing/2014/main" id="{A9868A37-DA93-4735-AC53-B6E61BA85832}"/>
              </a:ext>
            </a:extLst>
          </p:cNvPr>
          <p:cNvSpPr>
            <a:spLocks noChangeAspect="1"/>
          </p:cNvSpPr>
          <p:nvPr/>
        </p:nvSpPr>
        <p:spPr bwMode="black">
          <a:xfrm>
            <a:off x="6849093" y="4001609"/>
            <a:ext cx="662022" cy="685800"/>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49" name="Graphic 48">
            <a:extLst>
              <a:ext uri="{FF2B5EF4-FFF2-40B4-BE49-F238E27FC236}">
                <a16:creationId xmlns:a16="http://schemas.microsoft.com/office/drawing/2014/main" id="{CC0751AB-6DF5-4088-8767-C495782A48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5179" y="1439124"/>
            <a:ext cx="669851" cy="685800"/>
          </a:xfrm>
          <a:prstGeom prst="rect">
            <a:avLst/>
          </a:prstGeom>
        </p:spPr>
      </p:pic>
      <p:pic>
        <p:nvPicPr>
          <p:cNvPr id="50" name="Graphic 49">
            <a:extLst>
              <a:ext uri="{FF2B5EF4-FFF2-40B4-BE49-F238E27FC236}">
                <a16:creationId xmlns:a16="http://schemas.microsoft.com/office/drawing/2014/main" id="{CBDCE734-E662-4B2E-B767-5D31B3A89E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6358" y="5344407"/>
            <a:ext cx="507492" cy="685800"/>
          </a:xfrm>
          <a:prstGeom prst="rect">
            <a:avLst/>
          </a:prstGeom>
        </p:spPr>
      </p:pic>
      <p:pic>
        <p:nvPicPr>
          <p:cNvPr id="51" name="Graphic 50">
            <a:extLst>
              <a:ext uri="{FF2B5EF4-FFF2-40B4-BE49-F238E27FC236}">
                <a16:creationId xmlns:a16="http://schemas.microsoft.com/office/drawing/2014/main" id="{10A194DF-15BA-4DD2-BAAC-21220E1B14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37204" y="2594066"/>
            <a:ext cx="685800" cy="569068"/>
          </a:xfrm>
          <a:prstGeom prst="rect">
            <a:avLst/>
          </a:prstGeom>
        </p:spPr>
      </p:pic>
      <p:sp>
        <p:nvSpPr>
          <p:cNvPr id="52" name="TextBox 51">
            <a:extLst>
              <a:ext uri="{FF2B5EF4-FFF2-40B4-BE49-F238E27FC236}">
                <a16:creationId xmlns:a16="http://schemas.microsoft.com/office/drawing/2014/main" id="{68D258A5-4E55-40F5-A311-8CE4BCE6DFAE}"/>
              </a:ext>
            </a:extLst>
          </p:cNvPr>
          <p:cNvSpPr txBox="1"/>
          <p:nvPr/>
        </p:nvSpPr>
        <p:spPr>
          <a:xfrm>
            <a:off x="7816169" y="2478491"/>
            <a:ext cx="3790614" cy="800219"/>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gradFill>
                  <a:gsLst>
                    <a:gs pos="1250">
                      <a:srgbClr val="0078D4"/>
                    </a:gs>
                    <a:gs pos="100000">
                      <a:srgbClr val="0078D4"/>
                    </a:gs>
                  </a:gsLst>
                  <a:lin ang="5400000" scaled="0"/>
                </a:gradFill>
                <a:effectLst/>
                <a:uLnTx/>
                <a:uFillTx/>
                <a:latin typeface="Segoe UI"/>
                <a:ea typeface="+mn-ea"/>
                <a:cs typeface="Segoe UI" pitchFamily="34" charset="0"/>
              </a:rPr>
              <a:t>Storage</a:t>
            </a:r>
          </a:p>
          <a:p>
            <a:pPr marL="0" marR="0" lvl="0" indent="0" algn="l" defTabSz="914188"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Upgrade and patching of S2D clusters, Storage Optimization, Storage Health </a:t>
            </a:r>
          </a:p>
        </p:txBody>
      </p:sp>
      <p:sp>
        <p:nvSpPr>
          <p:cNvPr id="53" name="TextBox 52">
            <a:extLst>
              <a:ext uri="{FF2B5EF4-FFF2-40B4-BE49-F238E27FC236}">
                <a16:creationId xmlns:a16="http://schemas.microsoft.com/office/drawing/2014/main" id="{7C2A62B8-84E8-47E4-854C-5374F073D326}"/>
              </a:ext>
            </a:extLst>
          </p:cNvPr>
          <p:cNvSpPr txBox="1"/>
          <p:nvPr/>
        </p:nvSpPr>
        <p:spPr>
          <a:xfrm>
            <a:off x="7816169" y="3698178"/>
            <a:ext cx="3790614" cy="1292662"/>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gradFill>
                  <a:gsLst>
                    <a:gs pos="1250">
                      <a:srgbClr val="0078D4"/>
                    </a:gs>
                    <a:gs pos="100000">
                      <a:srgbClr val="0078D4"/>
                    </a:gs>
                  </a:gsLst>
                  <a:lin ang="5400000" scaled="0"/>
                </a:gradFill>
                <a:effectLst/>
                <a:uLnTx/>
                <a:uFillTx/>
                <a:latin typeface="Segoe UI"/>
                <a:ea typeface="+mn-ea"/>
                <a:cs typeface="Segoe UI" pitchFamily="34" charset="0"/>
              </a:rPr>
              <a:t>Networking</a:t>
            </a:r>
          </a:p>
          <a:p>
            <a:pPr marL="0" marR="0" lvl="0" indent="0" algn="l" defTabSz="914188"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Physical network (L2) info for </a:t>
            </a:r>
            <a:b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Hyper-V hosts, L3 gateway support, Encrypted networks, floating IP for guest clusters</a:t>
            </a:r>
          </a:p>
        </p:txBody>
      </p:sp>
      <p:sp>
        <p:nvSpPr>
          <p:cNvPr id="54" name="TextBox 53">
            <a:extLst>
              <a:ext uri="{FF2B5EF4-FFF2-40B4-BE49-F238E27FC236}">
                <a16:creationId xmlns:a16="http://schemas.microsoft.com/office/drawing/2014/main" id="{31BCC1E5-0A34-4211-8E0F-45AE335749BB}"/>
              </a:ext>
            </a:extLst>
          </p:cNvPr>
          <p:cNvSpPr txBox="1"/>
          <p:nvPr/>
        </p:nvSpPr>
        <p:spPr>
          <a:xfrm>
            <a:off x="7816169" y="5410308"/>
            <a:ext cx="3790614" cy="553998"/>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gradFill>
                  <a:gsLst>
                    <a:gs pos="1250">
                      <a:srgbClr val="0078D4"/>
                    </a:gs>
                    <a:gs pos="100000">
                      <a:srgbClr val="0078D4"/>
                    </a:gs>
                  </a:gsLst>
                  <a:lin ang="5400000" scaled="0"/>
                </a:gradFill>
                <a:effectLst/>
                <a:uLnTx/>
                <a:uFillTx/>
                <a:latin typeface="Segoe UI"/>
                <a:ea typeface="+mn-ea"/>
                <a:cs typeface="Segoe UI" pitchFamily="34" charset="0"/>
              </a:rPr>
              <a:t>Security</a:t>
            </a:r>
          </a:p>
          <a:p>
            <a:pPr marL="0" marR="0" lvl="0" indent="0" algn="l" defTabSz="914188"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New VM administrator role</a:t>
            </a:r>
          </a:p>
        </p:txBody>
      </p:sp>
      <p:pic>
        <p:nvPicPr>
          <p:cNvPr id="55" name="Graphic 54">
            <a:extLst>
              <a:ext uri="{FF2B5EF4-FFF2-40B4-BE49-F238E27FC236}">
                <a16:creationId xmlns:a16="http://schemas.microsoft.com/office/drawing/2014/main" id="{A92A2AC3-45D4-4D7B-9A25-B62DDBA625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24082" y="2636958"/>
            <a:ext cx="1280160" cy="1005840"/>
          </a:xfrm>
          <a:prstGeom prst="rect">
            <a:avLst/>
          </a:prstGeom>
        </p:spPr>
      </p:pic>
      <p:pic>
        <p:nvPicPr>
          <p:cNvPr id="56" name="Graphic 55">
            <a:extLst>
              <a:ext uri="{FF2B5EF4-FFF2-40B4-BE49-F238E27FC236}">
                <a16:creationId xmlns:a16="http://schemas.microsoft.com/office/drawing/2014/main" id="{9D186486-0E9C-4F55-B96D-4D3A12CE7D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94807" y="4260323"/>
            <a:ext cx="1188720" cy="990600"/>
          </a:xfrm>
          <a:prstGeom prst="rect">
            <a:avLst/>
          </a:prstGeom>
        </p:spPr>
      </p:pic>
      <p:pic>
        <p:nvPicPr>
          <p:cNvPr id="57" name="Graphic 56">
            <a:extLst>
              <a:ext uri="{FF2B5EF4-FFF2-40B4-BE49-F238E27FC236}">
                <a16:creationId xmlns:a16="http://schemas.microsoft.com/office/drawing/2014/main" id="{5E9C76EE-BB3E-48ED-A172-E9137B4D66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52959" y="4260323"/>
            <a:ext cx="1188720" cy="990600"/>
          </a:xfrm>
          <a:prstGeom prst="rect">
            <a:avLst/>
          </a:prstGeom>
        </p:spPr>
      </p:pic>
      <p:pic>
        <p:nvPicPr>
          <p:cNvPr id="58" name="Graphic 57">
            <a:extLst>
              <a:ext uri="{FF2B5EF4-FFF2-40B4-BE49-F238E27FC236}">
                <a16:creationId xmlns:a16="http://schemas.microsoft.com/office/drawing/2014/main" id="{1BFC8154-7340-4500-9428-CC937143AB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1112" y="4260323"/>
            <a:ext cx="1188720" cy="990600"/>
          </a:xfrm>
          <a:prstGeom prst="rect">
            <a:avLst/>
          </a:prstGeom>
        </p:spPr>
      </p:pic>
      <p:sp>
        <p:nvSpPr>
          <p:cNvPr id="59" name="Freeform 6">
            <a:extLst>
              <a:ext uri="{FF2B5EF4-FFF2-40B4-BE49-F238E27FC236}">
                <a16:creationId xmlns:a16="http://schemas.microsoft.com/office/drawing/2014/main" id="{0B5D3449-3071-4D58-9B9C-DBC0E93A6D3C}"/>
              </a:ext>
            </a:extLst>
          </p:cNvPr>
          <p:cNvSpPr>
            <a:spLocks/>
          </p:cNvSpPr>
          <p:nvPr/>
        </p:nvSpPr>
        <p:spPr bwMode="auto">
          <a:xfrm>
            <a:off x="809634" y="3989875"/>
            <a:ext cx="4705388" cy="505925"/>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60" name="Straight Connector 59">
            <a:extLst>
              <a:ext uri="{FF2B5EF4-FFF2-40B4-BE49-F238E27FC236}">
                <a16:creationId xmlns:a16="http://schemas.microsoft.com/office/drawing/2014/main" id="{4E294E50-6A59-4BF6-8ECD-5BBF83CDE8B2}"/>
              </a:ext>
            </a:extLst>
          </p:cNvPr>
          <p:cNvCxnSpPr>
            <a:cxnSpLocks/>
            <a:stCxn id="55" idx="2"/>
          </p:cNvCxnSpPr>
          <p:nvPr/>
        </p:nvCxnSpPr>
        <p:spPr>
          <a:xfrm>
            <a:off x="3164162" y="3642798"/>
            <a:ext cx="0" cy="34707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3759954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35" presetClass="path" presetSubtype="0" decel="100000" fill="hold" grpId="1" nodeType="withEffect">
                                  <p:stCondLst>
                                    <p:cond delay="0"/>
                                  </p:stCondLst>
                                  <p:childTnLst>
                                    <p:animMotion origin="layout" path="M 1.38778E-17 -1.48148E-6 L -0.00729 -1.48148E-6 " pathEditMode="relative" rAng="0" ptsTypes="AA">
                                      <p:cBhvr>
                                        <p:cTn id="9" dur="500" spd="-100000" fill="hold"/>
                                        <p:tgtEl>
                                          <p:spTgt spid="44"/>
                                        </p:tgtEl>
                                        <p:attrNameLst>
                                          <p:attrName>ppt_x</p:attrName>
                                          <p:attrName>ppt_y</p:attrName>
                                        </p:attrNameLst>
                                      </p:cBhvr>
                                      <p:rCtr x="-365" y="0"/>
                                    </p:animMotion>
                                  </p:childTnLst>
                                </p:cTn>
                              </p:par>
                              <p:par>
                                <p:cTn id="10" presetID="10" presetClass="entr" presetSubtype="0" fill="hold" nodeType="withEffect">
                                  <p:stCondLst>
                                    <p:cond delay="40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35" presetClass="path" presetSubtype="0" decel="100000" fill="hold" nodeType="withEffect">
                                  <p:stCondLst>
                                    <p:cond delay="400"/>
                                  </p:stCondLst>
                                  <p:childTnLst>
                                    <p:animMotion origin="layout" path="M 1.38778E-17 -3.7037E-6 L 1.38778E-17 0.01505 " pathEditMode="relative" rAng="0" ptsTypes="AA">
                                      <p:cBhvr>
                                        <p:cTn id="14" dur="500" spd="-100000" fill="hold"/>
                                        <p:tgtEl>
                                          <p:spTgt spid="49"/>
                                        </p:tgtEl>
                                        <p:attrNameLst>
                                          <p:attrName>ppt_x</p:attrName>
                                          <p:attrName>ppt_y</p:attrName>
                                        </p:attrNameLst>
                                      </p:cBhvr>
                                      <p:rCtr x="0" y="741"/>
                                    </p:animMotion>
                                  </p:childTnLst>
                                </p:cTn>
                              </p:par>
                              <p:par>
                                <p:cTn id="15" presetID="10" presetClass="entr" presetSubtype="0" fill="hold" grpId="0" nodeType="withEffect">
                                  <p:stCondLst>
                                    <p:cond delay="4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35" presetClass="path" presetSubtype="0" decel="100000" fill="hold" grpId="1" nodeType="withEffect">
                                  <p:stCondLst>
                                    <p:cond delay="400"/>
                                  </p:stCondLst>
                                  <p:childTnLst>
                                    <p:animMotion origin="layout" path="M -4.375E-6 2.22222E-6 L 0.00769 2.22222E-6 " pathEditMode="relative" rAng="0" ptsTypes="AA">
                                      <p:cBhvr>
                                        <p:cTn id="19" dur="500" spd="-100000" fill="hold"/>
                                        <p:tgtEl>
                                          <p:spTgt spid="47"/>
                                        </p:tgtEl>
                                        <p:attrNameLst>
                                          <p:attrName>ppt_x</p:attrName>
                                          <p:attrName>ppt_y</p:attrName>
                                        </p:attrNameLst>
                                      </p:cBhvr>
                                      <p:rCtr x="378"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35" presetClass="path" presetSubtype="0" decel="100000" fill="hold" nodeType="withEffect">
                                  <p:stCondLst>
                                    <p:cond delay="0"/>
                                  </p:stCondLst>
                                  <p:childTnLst>
                                    <p:animMotion origin="layout" path="M 1.38778E-17 -3.7037E-6 L 1.38778E-17 0.01505 " pathEditMode="relative" rAng="0" ptsTypes="AA">
                                      <p:cBhvr>
                                        <p:cTn id="26" dur="500" spd="-100000" fill="hold"/>
                                        <p:tgtEl>
                                          <p:spTgt spid="51"/>
                                        </p:tgtEl>
                                        <p:attrNameLst>
                                          <p:attrName>ppt_x</p:attrName>
                                          <p:attrName>ppt_y</p:attrName>
                                        </p:attrNameLst>
                                      </p:cBhvr>
                                      <p:rCtr x="0" y="741"/>
                                    </p:animMotion>
                                  </p:childTnLst>
                                </p:cTn>
                              </p:par>
                              <p:par>
                                <p:cTn id="27" presetID="10"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35" presetClass="path" presetSubtype="0" decel="100000" fill="hold" grpId="1" nodeType="withEffect">
                                  <p:stCondLst>
                                    <p:cond delay="0"/>
                                  </p:stCondLst>
                                  <p:childTnLst>
                                    <p:animMotion origin="layout" path="M 2.77556E-17 -1.48148E-6 L 0.00768 -1.48148E-6 " pathEditMode="relative" rAng="0" ptsTypes="AA">
                                      <p:cBhvr>
                                        <p:cTn id="31" dur="500" spd="-100000" fill="hold"/>
                                        <p:tgtEl>
                                          <p:spTgt spid="52"/>
                                        </p:tgtEl>
                                        <p:attrNameLst>
                                          <p:attrName>ppt_x</p:attrName>
                                          <p:attrName>ppt_y</p:attrName>
                                        </p:attrNameLst>
                                      </p:cBhvr>
                                      <p:rCtr x="378" y="0"/>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35" presetClass="path" presetSubtype="0" decel="100000" fill="hold" grpId="1" nodeType="withEffect">
                                  <p:stCondLst>
                                    <p:cond delay="0"/>
                                  </p:stCondLst>
                                  <p:childTnLst>
                                    <p:animMotion origin="layout" path="M 1.38778E-17 -3.7037E-6 L 1.38778E-17 0.01505 " pathEditMode="relative" rAng="0" ptsTypes="AA">
                                      <p:cBhvr>
                                        <p:cTn id="38" dur="500" spd="-100000" fill="hold"/>
                                        <p:tgtEl>
                                          <p:spTgt spid="48"/>
                                        </p:tgtEl>
                                        <p:attrNameLst>
                                          <p:attrName>ppt_x</p:attrName>
                                          <p:attrName>ppt_y</p:attrName>
                                        </p:attrNameLst>
                                      </p:cBhvr>
                                      <p:rCtr x="0" y="741"/>
                                    </p:animMotion>
                                  </p:childTnLst>
                                </p:cTn>
                              </p:par>
                              <p:par>
                                <p:cTn id="39" presetID="10"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35" presetClass="path" presetSubtype="0" decel="100000" fill="hold" grpId="1" nodeType="withEffect">
                                  <p:stCondLst>
                                    <p:cond delay="0"/>
                                  </p:stCondLst>
                                  <p:childTnLst>
                                    <p:animMotion origin="layout" path="M 2.77556E-17 -1.48148E-6 L 0.00768 -1.48148E-6 " pathEditMode="relative" rAng="0" ptsTypes="AA">
                                      <p:cBhvr>
                                        <p:cTn id="43" dur="500" spd="-100000" fill="hold"/>
                                        <p:tgtEl>
                                          <p:spTgt spid="53"/>
                                        </p:tgtEl>
                                        <p:attrNameLst>
                                          <p:attrName>ppt_x</p:attrName>
                                          <p:attrName>ppt_y</p:attrName>
                                        </p:attrNameLst>
                                      </p:cBhvr>
                                      <p:rCtr x="378" y="0"/>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par>
                                <p:cTn id="49" presetID="35" presetClass="path" presetSubtype="0" decel="100000" fill="hold" nodeType="withEffect">
                                  <p:stCondLst>
                                    <p:cond delay="0"/>
                                  </p:stCondLst>
                                  <p:childTnLst>
                                    <p:animMotion origin="layout" path="M 1.38778E-17 -3.7037E-6 L 1.38778E-17 0.01505 " pathEditMode="relative" rAng="0" ptsTypes="AA">
                                      <p:cBhvr>
                                        <p:cTn id="50" dur="500" spd="-100000" fill="hold"/>
                                        <p:tgtEl>
                                          <p:spTgt spid="50"/>
                                        </p:tgtEl>
                                        <p:attrNameLst>
                                          <p:attrName>ppt_x</p:attrName>
                                          <p:attrName>ppt_y</p:attrName>
                                        </p:attrNameLst>
                                      </p:cBhvr>
                                      <p:rCtr x="0" y="741"/>
                                    </p:animMotion>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35" presetClass="path" presetSubtype="0" decel="100000" fill="hold" grpId="1" nodeType="withEffect">
                                  <p:stCondLst>
                                    <p:cond delay="0"/>
                                  </p:stCondLst>
                                  <p:childTnLst>
                                    <p:animMotion origin="layout" path="M 2.77556E-17 -1.48148E-6 L 0.00768 -1.48148E-6 " pathEditMode="relative" rAng="0" ptsTypes="AA">
                                      <p:cBhvr>
                                        <p:cTn id="55" dur="500" spd="-100000" fill="hold"/>
                                        <p:tgtEl>
                                          <p:spTgt spid="54"/>
                                        </p:tgtEl>
                                        <p:attrNameLst>
                                          <p:attrName>ppt_x</p:attrName>
                                          <p:attrName>ppt_y</p:attrName>
                                        </p:attrNameLst>
                                      </p:cBhvr>
                                      <p:rCtr x="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7" grpId="0"/>
      <p:bldP spid="47" grpId="1"/>
      <p:bldP spid="48" grpId="0" animBg="1"/>
      <p:bldP spid="48" grpId="1" animBg="1"/>
      <p:bldP spid="52" grpId="0"/>
      <p:bldP spid="52" grpId="1"/>
      <p:bldP spid="53" grpId="0"/>
      <p:bldP spid="53" grpId="1"/>
      <p:bldP spid="54" grpId="0"/>
      <p:bldP spid="54"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Operations Manager</a:t>
            </a:r>
          </a:p>
        </p:txBody>
      </p:sp>
    </p:spTree>
    <p:extLst>
      <p:ext uri="{BB962C8B-B14F-4D97-AF65-F5344CB8AC3E}">
        <p14:creationId xmlns:p14="http://schemas.microsoft.com/office/powerpoint/2010/main" val="309720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5">
            <a:extLst>
              <a:ext uri="{FF2B5EF4-FFF2-40B4-BE49-F238E27FC236}">
                <a16:creationId xmlns:a16="http://schemas.microsoft.com/office/drawing/2014/main" id="{74DCD3A2-2137-495D-807A-992096CB4731}"/>
              </a:ext>
            </a:extLst>
          </p:cNvPr>
          <p:cNvSpPr>
            <a:spLocks noChangeAspect="1"/>
          </p:cNvSpPr>
          <p:nvPr/>
        </p:nvSpPr>
        <p:spPr bwMode="auto">
          <a:xfrm>
            <a:off x="-1" y="1423241"/>
            <a:ext cx="6677025" cy="4837176"/>
          </a:xfrm>
          <a:custGeom>
            <a:avLst/>
            <a:gdLst>
              <a:gd name="T0" fmla="*/ 0 w 4280"/>
              <a:gd name="T1" fmla="*/ 0 h 3174"/>
              <a:gd name="T2" fmla="*/ 3794 w 4280"/>
              <a:gd name="T3" fmla="*/ 0 h 3174"/>
              <a:gd name="T4" fmla="*/ 4280 w 4280"/>
              <a:gd name="T5" fmla="*/ 1587 h 3174"/>
              <a:gd name="T6" fmla="*/ 3794 w 4280"/>
              <a:gd name="T7" fmla="*/ 3174 h 3174"/>
              <a:gd name="T8" fmla="*/ 0 w 4280"/>
              <a:gd name="T9" fmla="*/ 3174 h 3174"/>
            </a:gdLst>
            <a:ahLst/>
            <a:cxnLst>
              <a:cxn ang="0">
                <a:pos x="T0" y="T1"/>
              </a:cxn>
              <a:cxn ang="0">
                <a:pos x="T2" y="T3"/>
              </a:cxn>
              <a:cxn ang="0">
                <a:pos x="T4" y="T5"/>
              </a:cxn>
              <a:cxn ang="0">
                <a:pos x="T6" y="T7"/>
              </a:cxn>
              <a:cxn ang="0">
                <a:pos x="T8" y="T9"/>
              </a:cxn>
            </a:cxnLst>
            <a:rect l="0" t="0" r="r" b="b"/>
            <a:pathLst>
              <a:path w="4280" h="3174">
                <a:moveTo>
                  <a:pt x="0" y="0"/>
                </a:moveTo>
                <a:lnTo>
                  <a:pt x="3794" y="0"/>
                </a:lnTo>
                <a:lnTo>
                  <a:pt x="4280" y="1587"/>
                </a:lnTo>
                <a:lnTo>
                  <a:pt x="3794" y="3174"/>
                </a:lnTo>
                <a:lnTo>
                  <a:pt x="0" y="3174"/>
                </a:lnTo>
              </a:path>
            </a:pathLst>
          </a:custGeom>
          <a:solidFill>
            <a:schemeClr val="bg1">
              <a:lumMod val="95000"/>
            </a:schemeClr>
          </a:solidFill>
          <a:ln w="1905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p:cNvSpPr>
            <a:spLocks noGrp="1"/>
          </p:cNvSpPr>
          <p:nvPr>
            <p:ph type="title"/>
          </p:nvPr>
        </p:nvSpPr>
        <p:spPr>
          <a:xfrm>
            <a:off x="588263" y="457200"/>
            <a:ext cx="11018520" cy="553998"/>
          </a:xfrm>
        </p:spPr>
        <p:txBody>
          <a:bodyPr/>
          <a:lstStyle/>
          <a:p>
            <a:r>
              <a:rPr lang="en-US">
                <a:solidFill>
                  <a:schemeClr val="tx1"/>
                </a:solidFill>
              </a:rPr>
              <a:t>SCOM 2019</a:t>
            </a:r>
            <a:endParaRPr lang="en-US"/>
          </a:p>
        </p:txBody>
      </p:sp>
      <p:sp>
        <p:nvSpPr>
          <p:cNvPr id="30" name="TextBox 29"/>
          <p:cNvSpPr txBox="1"/>
          <p:nvPr/>
        </p:nvSpPr>
        <p:spPr>
          <a:xfrm>
            <a:off x="7816169" y="1344811"/>
            <a:ext cx="3790614" cy="800219"/>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gradFill>
                  <a:gsLst>
                    <a:gs pos="1250">
                      <a:srgbClr val="0078D4"/>
                    </a:gs>
                    <a:gs pos="100000">
                      <a:srgbClr val="0078D4"/>
                    </a:gs>
                  </a:gsLst>
                  <a:lin ang="5400000" scaled="0"/>
                </a:gradFill>
                <a:effectLst/>
                <a:uLnTx/>
                <a:uFillTx/>
                <a:latin typeface="Segoe UI"/>
                <a:ea typeface="+mn-ea"/>
                <a:cs typeface="Segoe UI" pitchFamily="34" charset="0"/>
              </a:rPr>
              <a:t>Hybrid</a:t>
            </a:r>
          </a:p>
          <a:p>
            <a:pPr marL="0" marR="0" lvl="0" indent="0" algn="l" defTabSz="914188"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Integration with Azure Service Map </a:t>
            </a:r>
            <a:b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and Enhancements to Azure MP</a:t>
            </a:r>
          </a:p>
        </p:txBody>
      </p:sp>
      <p:sp>
        <p:nvSpPr>
          <p:cNvPr id="46" name="TextBox 45">
            <a:extLst>
              <a:ext uri="{FF2B5EF4-FFF2-40B4-BE49-F238E27FC236}">
                <a16:creationId xmlns:a16="http://schemas.microsoft.com/office/drawing/2014/main" id="{7593306B-E277-47EE-9325-50ADD18D64DB}"/>
              </a:ext>
            </a:extLst>
          </p:cNvPr>
          <p:cNvSpPr txBox="1"/>
          <p:nvPr/>
        </p:nvSpPr>
        <p:spPr>
          <a:xfrm>
            <a:off x="7816169" y="2390488"/>
            <a:ext cx="3790614" cy="1292662"/>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gradFill>
                  <a:gsLst>
                    <a:gs pos="1250">
                      <a:srgbClr val="0078D4"/>
                    </a:gs>
                    <a:gs pos="100000">
                      <a:srgbClr val="0078D4"/>
                    </a:gs>
                  </a:gsLst>
                  <a:lin ang="5400000" scaled="0"/>
                </a:gradFill>
                <a:effectLst/>
                <a:uLnTx/>
                <a:uFillTx/>
                <a:latin typeface="Segoe UI"/>
                <a:ea typeface="+mn-ea"/>
                <a:cs typeface="Segoe UI" pitchFamily="34" charset="0"/>
              </a:rPr>
              <a:t>Monitoring Experience</a:t>
            </a:r>
          </a:p>
          <a:p>
            <a:pPr marL="0" marR="0" lvl="0" indent="0" algn="l" defTabSz="914188"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HTML5 dashboards, Linux log file monitoring, MP discoverability for 3rd party MPs &amp; Linux workloads, enhanced Notifications, better Alerts management</a:t>
            </a:r>
          </a:p>
        </p:txBody>
      </p:sp>
      <p:sp>
        <p:nvSpPr>
          <p:cNvPr id="47" name="TextBox 46">
            <a:extLst>
              <a:ext uri="{FF2B5EF4-FFF2-40B4-BE49-F238E27FC236}">
                <a16:creationId xmlns:a16="http://schemas.microsoft.com/office/drawing/2014/main" id="{DF3C58CE-EBFF-451C-93F8-D6B5F3791600}"/>
              </a:ext>
            </a:extLst>
          </p:cNvPr>
          <p:cNvSpPr txBox="1"/>
          <p:nvPr/>
        </p:nvSpPr>
        <p:spPr>
          <a:xfrm>
            <a:off x="7816169" y="3928608"/>
            <a:ext cx="3790614" cy="1046440"/>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gradFill>
                  <a:gsLst>
                    <a:gs pos="1250">
                      <a:srgbClr val="0078D4"/>
                    </a:gs>
                    <a:gs pos="100000">
                      <a:srgbClr val="0078D4"/>
                    </a:gs>
                  </a:gsLst>
                  <a:lin ang="5400000" scaled="0"/>
                </a:gradFill>
                <a:effectLst/>
                <a:uLnTx/>
                <a:uFillTx/>
                <a:latin typeface="Segoe UI"/>
                <a:ea typeface="+mn-ea"/>
                <a:cs typeface="Segoe UI" pitchFamily="34" charset="0"/>
              </a:rPr>
              <a:t>Improved Fundamentals</a:t>
            </a:r>
          </a:p>
          <a:p>
            <a:pPr marL="0" marR="0" lvl="0" indent="0" algn="l" defTabSz="914188"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No more Silverlight dependencies, Support for SQL server 2017, Disable interactive logon, In-place upgrade</a:t>
            </a:r>
          </a:p>
        </p:txBody>
      </p:sp>
      <p:sp>
        <p:nvSpPr>
          <p:cNvPr id="48" name="TextBox 47">
            <a:extLst>
              <a:ext uri="{FF2B5EF4-FFF2-40B4-BE49-F238E27FC236}">
                <a16:creationId xmlns:a16="http://schemas.microsoft.com/office/drawing/2014/main" id="{099F7891-BE37-4BF0-B5B3-4215752696FA}"/>
              </a:ext>
            </a:extLst>
          </p:cNvPr>
          <p:cNvSpPr txBox="1"/>
          <p:nvPr/>
        </p:nvSpPr>
        <p:spPr>
          <a:xfrm>
            <a:off x="7816169" y="5220506"/>
            <a:ext cx="3790614" cy="1046440"/>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gradFill>
                  <a:gsLst>
                    <a:gs pos="1250">
                      <a:srgbClr val="0078D4"/>
                    </a:gs>
                    <a:gs pos="100000">
                      <a:srgbClr val="0078D4"/>
                    </a:gs>
                  </a:gsLst>
                  <a:lin ang="5400000" scaled="0"/>
                </a:gradFill>
                <a:effectLst/>
                <a:uLnTx/>
                <a:uFillTx/>
                <a:latin typeface="Segoe UI"/>
                <a:ea typeface="+mn-ea"/>
                <a:cs typeface="Segoe UI" pitchFamily="34" charset="0"/>
              </a:rPr>
              <a:t>Monitoring Surface ++</a:t>
            </a:r>
          </a:p>
          <a:p>
            <a:pPr marL="0" marR="0" lvl="0" indent="0" algn="l" defTabSz="914188"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Monitor Windows Server 2019, latest application servers, latest Linux distros and VSAE support for Visual studio 2017</a:t>
            </a:r>
          </a:p>
        </p:txBody>
      </p:sp>
      <p:sp>
        <p:nvSpPr>
          <p:cNvPr id="25" name="Rectangle 24">
            <a:extLst>
              <a:ext uri="{FF2B5EF4-FFF2-40B4-BE49-F238E27FC236}">
                <a16:creationId xmlns:a16="http://schemas.microsoft.com/office/drawing/2014/main" id="{FD2017E9-58EC-4CED-B4EA-156CD4EA7CB5}"/>
              </a:ext>
            </a:extLst>
          </p:cNvPr>
          <p:cNvSpPr/>
          <p:nvPr/>
        </p:nvSpPr>
        <p:spPr bwMode="auto">
          <a:xfrm>
            <a:off x="13112296" y="2393235"/>
            <a:ext cx="292058" cy="3916966"/>
          </a:xfrm>
          <a:prstGeom prst="rect">
            <a:avLst/>
          </a:prstGeom>
          <a:noFill/>
          <a:ln w="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9" name="Freeform 13" title="Icon of a cloud">
            <a:extLst>
              <a:ext uri="{FF2B5EF4-FFF2-40B4-BE49-F238E27FC236}">
                <a16:creationId xmlns:a16="http://schemas.microsoft.com/office/drawing/2014/main" id="{E545B03B-6F4B-4F14-ACD8-ECE1A0F43802}"/>
              </a:ext>
            </a:extLst>
          </p:cNvPr>
          <p:cNvSpPr>
            <a:spLocks noChangeAspect="1"/>
          </p:cNvSpPr>
          <p:nvPr/>
        </p:nvSpPr>
        <p:spPr bwMode="auto">
          <a:xfrm>
            <a:off x="6650137" y="1301011"/>
            <a:ext cx="1029108" cy="564529"/>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078D4"/>
          </a:solidFill>
          <a:ln w="15875" cap="sq">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Freeform 96" title="Icon of a gear with a wrench">
            <a:extLst>
              <a:ext uri="{FF2B5EF4-FFF2-40B4-BE49-F238E27FC236}">
                <a16:creationId xmlns:a16="http://schemas.microsoft.com/office/drawing/2014/main" id="{FD9859E9-7C29-4830-B2F9-69A9D51AAF5D}"/>
              </a:ext>
            </a:extLst>
          </p:cNvPr>
          <p:cNvSpPr>
            <a:spLocks noChangeAspect="1" noEditPoints="1"/>
          </p:cNvSpPr>
          <p:nvPr/>
        </p:nvSpPr>
        <p:spPr bwMode="auto">
          <a:xfrm>
            <a:off x="6837579" y="3814069"/>
            <a:ext cx="654225" cy="60238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solidFill>
            <a:schemeClr val="accent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 name="Group 4">
            <a:extLst>
              <a:ext uri="{FF2B5EF4-FFF2-40B4-BE49-F238E27FC236}">
                <a16:creationId xmlns:a16="http://schemas.microsoft.com/office/drawing/2014/main" id="{868C8395-D877-45F0-9ED7-8A8F61545795}"/>
              </a:ext>
            </a:extLst>
          </p:cNvPr>
          <p:cNvGrpSpPr>
            <a:grpSpLocks noChangeAspect="1"/>
          </p:cNvGrpSpPr>
          <p:nvPr/>
        </p:nvGrpSpPr>
        <p:grpSpPr bwMode="auto">
          <a:xfrm>
            <a:off x="6758291" y="2389119"/>
            <a:ext cx="812800" cy="647700"/>
            <a:chOff x="4269" y="1589"/>
            <a:chExt cx="512" cy="408"/>
          </a:xfrm>
          <a:solidFill>
            <a:schemeClr val="accent1"/>
          </a:solidFill>
        </p:grpSpPr>
        <p:sp>
          <p:nvSpPr>
            <p:cNvPr id="6" name="Freeform 5">
              <a:extLst>
                <a:ext uri="{FF2B5EF4-FFF2-40B4-BE49-F238E27FC236}">
                  <a16:creationId xmlns:a16="http://schemas.microsoft.com/office/drawing/2014/main" id="{70F594E3-697F-48B0-A9DD-8973A28552A7}"/>
                </a:ext>
              </a:extLst>
            </p:cNvPr>
            <p:cNvSpPr>
              <a:spLocks noEditPoints="1"/>
            </p:cNvSpPr>
            <p:nvPr/>
          </p:nvSpPr>
          <p:spPr bwMode="auto">
            <a:xfrm>
              <a:off x="4337" y="1664"/>
              <a:ext cx="262" cy="263"/>
            </a:xfrm>
            <a:custGeom>
              <a:avLst/>
              <a:gdLst>
                <a:gd name="T0" fmla="*/ 64 w 127"/>
                <a:gd name="T1" fmla="*/ 0 h 127"/>
                <a:gd name="T2" fmla="*/ 0 w 127"/>
                <a:gd name="T3" fmla="*/ 64 h 127"/>
                <a:gd name="T4" fmla="*/ 64 w 127"/>
                <a:gd name="T5" fmla="*/ 127 h 127"/>
                <a:gd name="T6" fmla="*/ 127 w 127"/>
                <a:gd name="T7" fmla="*/ 64 h 127"/>
                <a:gd name="T8" fmla="*/ 64 w 127"/>
                <a:gd name="T9" fmla="*/ 0 h 127"/>
                <a:gd name="T10" fmla="*/ 64 w 127"/>
                <a:gd name="T11" fmla="*/ 115 h 127"/>
                <a:gd name="T12" fmla="*/ 13 w 127"/>
                <a:gd name="T13" fmla="*/ 63 h 127"/>
                <a:gd name="T14" fmla="*/ 64 w 127"/>
                <a:gd name="T15" fmla="*/ 12 h 127"/>
                <a:gd name="T16" fmla="*/ 116 w 127"/>
                <a:gd name="T17" fmla="*/ 63 h 127"/>
                <a:gd name="T18" fmla="*/ 64 w 127"/>
                <a:gd name="T19"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7">
                  <a:moveTo>
                    <a:pt x="64" y="0"/>
                  </a:moveTo>
                  <a:cubicBezTo>
                    <a:pt x="29" y="0"/>
                    <a:pt x="0" y="29"/>
                    <a:pt x="0" y="64"/>
                  </a:cubicBezTo>
                  <a:cubicBezTo>
                    <a:pt x="0" y="99"/>
                    <a:pt x="29" y="127"/>
                    <a:pt x="64" y="127"/>
                  </a:cubicBezTo>
                  <a:cubicBezTo>
                    <a:pt x="99" y="127"/>
                    <a:pt x="127" y="99"/>
                    <a:pt x="127" y="64"/>
                  </a:cubicBezTo>
                  <a:cubicBezTo>
                    <a:pt x="127" y="29"/>
                    <a:pt x="99" y="0"/>
                    <a:pt x="64" y="0"/>
                  </a:cubicBezTo>
                  <a:close/>
                  <a:moveTo>
                    <a:pt x="64" y="115"/>
                  </a:moveTo>
                  <a:cubicBezTo>
                    <a:pt x="35" y="115"/>
                    <a:pt x="13" y="92"/>
                    <a:pt x="13" y="63"/>
                  </a:cubicBezTo>
                  <a:cubicBezTo>
                    <a:pt x="13" y="35"/>
                    <a:pt x="36" y="12"/>
                    <a:pt x="64" y="12"/>
                  </a:cubicBezTo>
                  <a:cubicBezTo>
                    <a:pt x="93" y="12"/>
                    <a:pt x="116" y="35"/>
                    <a:pt x="116" y="63"/>
                  </a:cubicBezTo>
                  <a:cubicBezTo>
                    <a:pt x="115" y="92"/>
                    <a:pt x="92" y="115"/>
                    <a:pt x="64"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6">
              <a:extLst>
                <a:ext uri="{FF2B5EF4-FFF2-40B4-BE49-F238E27FC236}">
                  <a16:creationId xmlns:a16="http://schemas.microsoft.com/office/drawing/2014/main" id="{447B354F-F6D9-48D7-84D6-6032F1766685}"/>
                </a:ext>
              </a:extLst>
            </p:cNvPr>
            <p:cNvSpPr>
              <a:spLocks/>
            </p:cNvSpPr>
            <p:nvPr/>
          </p:nvSpPr>
          <p:spPr bwMode="auto">
            <a:xfrm>
              <a:off x="4401" y="1589"/>
              <a:ext cx="380" cy="273"/>
            </a:xfrm>
            <a:custGeom>
              <a:avLst/>
              <a:gdLst>
                <a:gd name="T0" fmla="*/ 177 w 184"/>
                <a:gd name="T1" fmla="*/ 0 h 132"/>
                <a:gd name="T2" fmla="*/ 8 w 184"/>
                <a:gd name="T3" fmla="*/ 0 h 132"/>
                <a:gd name="T4" fmla="*/ 7 w 184"/>
                <a:gd name="T5" fmla="*/ 0 h 132"/>
                <a:gd name="T6" fmla="*/ 0 w 184"/>
                <a:gd name="T7" fmla="*/ 7 h 132"/>
                <a:gd name="T8" fmla="*/ 0 w 184"/>
                <a:gd name="T9" fmla="*/ 36 h 132"/>
                <a:gd name="T10" fmla="*/ 16 w 184"/>
                <a:gd name="T11" fmla="*/ 30 h 132"/>
                <a:gd name="T12" fmla="*/ 16 w 184"/>
                <a:gd name="T13" fmla="*/ 16 h 132"/>
                <a:gd name="T14" fmla="*/ 168 w 184"/>
                <a:gd name="T15" fmla="*/ 16 h 132"/>
                <a:gd name="T16" fmla="*/ 168 w 184"/>
                <a:gd name="T17" fmla="*/ 116 h 132"/>
                <a:gd name="T18" fmla="*/ 102 w 184"/>
                <a:gd name="T19" fmla="*/ 116 h 132"/>
                <a:gd name="T20" fmla="*/ 96 w 184"/>
                <a:gd name="T21" fmla="*/ 132 h 132"/>
                <a:gd name="T22" fmla="*/ 177 w 184"/>
                <a:gd name="T23" fmla="*/ 132 h 132"/>
                <a:gd name="T24" fmla="*/ 184 w 184"/>
                <a:gd name="T25" fmla="*/ 125 h 132"/>
                <a:gd name="T26" fmla="*/ 184 w 184"/>
                <a:gd name="T27" fmla="*/ 7 h 132"/>
                <a:gd name="T28" fmla="*/ 177 w 184"/>
                <a:gd name="T2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 h="132">
                  <a:moveTo>
                    <a:pt x="177" y="0"/>
                  </a:moveTo>
                  <a:cubicBezTo>
                    <a:pt x="8" y="0"/>
                    <a:pt x="8" y="0"/>
                    <a:pt x="8" y="0"/>
                  </a:cubicBezTo>
                  <a:cubicBezTo>
                    <a:pt x="7" y="0"/>
                    <a:pt x="7" y="0"/>
                    <a:pt x="7" y="0"/>
                  </a:cubicBezTo>
                  <a:cubicBezTo>
                    <a:pt x="3" y="1"/>
                    <a:pt x="0" y="3"/>
                    <a:pt x="0" y="7"/>
                  </a:cubicBezTo>
                  <a:cubicBezTo>
                    <a:pt x="0" y="36"/>
                    <a:pt x="0" y="36"/>
                    <a:pt x="0" y="36"/>
                  </a:cubicBezTo>
                  <a:cubicBezTo>
                    <a:pt x="6" y="34"/>
                    <a:pt x="11" y="32"/>
                    <a:pt x="16" y="30"/>
                  </a:cubicBezTo>
                  <a:cubicBezTo>
                    <a:pt x="16" y="16"/>
                    <a:pt x="16" y="16"/>
                    <a:pt x="16" y="16"/>
                  </a:cubicBezTo>
                  <a:cubicBezTo>
                    <a:pt x="168" y="16"/>
                    <a:pt x="168" y="16"/>
                    <a:pt x="168" y="16"/>
                  </a:cubicBezTo>
                  <a:cubicBezTo>
                    <a:pt x="168" y="116"/>
                    <a:pt x="168" y="116"/>
                    <a:pt x="168" y="116"/>
                  </a:cubicBezTo>
                  <a:cubicBezTo>
                    <a:pt x="102" y="116"/>
                    <a:pt x="102" y="116"/>
                    <a:pt x="102" y="116"/>
                  </a:cubicBezTo>
                  <a:cubicBezTo>
                    <a:pt x="101" y="122"/>
                    <a:pt x="99" y="127"/>
                    <a:pt x="96" y="132"/>
                  </a:cubicBezTo>
                  <a:cubicBezTo>
                    <a:pt x="177" y="132"/>
                    <a:pt x="177" y="132"/>
                    <a:pt x="177" y="132"/>
                  </a:cubicBezTo>
                  <a:cubicBezTo>
                    <a:pt x="181" y="132"/>
                    <a:pt x="184" y="129"/>
                    <a:pt x="184" y="125"/>
                  </a:cubicBezTo>
                  <a:cubicBezTo>
                    <a:pt x="184" y="7"/>
                    <a:pt x="184" y="7"/>
                    <a:pt x="184" y="7"/>
                  </a:cubicBezTo>
                  <a:cubicBezTo>
                    <a:pt x="184" y="3"/>
                    <a:pt x="181"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7">
              <a:extLst>
                <a:ext uri="{FF2B5EF4-FFF2-40B4-BE49-F238E27FC236}">
                  <a16:creationId xmlns:a16="http://schemas.microsoft.com/office/drawing/2014/main" id="{E979CB94-D5FF-48E0-96A5-C82447F2E7AD}"/>
                </a:ext>
              </a:extLst>
            </p:cNvPr>
            <p:cNvSpPr>
              <a:spLocks/>
            </p:cNvSpPr>
            <p:nvPr/>
          </p:nvSpPr>
          <p:spPr bwMode="auto">
            <a:xfrm>
              <a:off x="4269" y="1879"/>
              <a:ext cx="118" cy="118"/>
            </a:xfrm>
            <a:custGeom>
              <a:avLst/>
              <a:gdLst>
                <a:gd name="T0" fmla="*/ 54 w 57"/>
                <a:gd name="T1" fmla="*/ 2 h 57"/>
                <a:gd name="T2" fmla="*/ 46 w 57"/>
                <a:gd name="T3" fmla="*/ 2 h 57"/>
                <a:gd name="T4" fmla="*/ 42 w 57"/>
                <a:gd name="T5" fmla="*/ 7 h 57"/>
                <a:gd name="T6" fmla="*/ 33 w 57"/>
                <a:gd name="T7" fmla="*/ 9 h 57"/>
                <a:gd name="T8" fmla="*/ 4 w 57"/>
                <a:gd name="T9" fmla="*/ 39 h 57"/>
                <a:gd name="T10" fmla="*/ 4 w 57"/>
                <a:gd name="T11" fmla="*/ 53 h 57"/>
                <a:gd name="T12" fmla="*/ 18 w 57"/>
                <a:gd name="T13" fmla="*/ 53 h 57"/>
                <a:gd name="T14" fmla="*/ 48 w 57"/>
                <a:gd name="T15" fmla="*/ 24 h 57"/>
                <a:gd name="T16" fmla="*/ 50 w 57"/>
                <a:gd name="T17" fmla="*/ 15 h 57"/>
                <a:gd name="T18" fmla="*/ 55 w 57"/>
                <a:gd name="T19" fmla="*/ 11 h 57"/>
                <a:gd name="T20" fmla="*/ 54 w 57"/>
                <a:gd name="T21"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57">
                  <a:moveTo>
                    <a:pt x="54" y="2"/>
                  </a:moveTo>
                  <a:cubicBezTo>
                    <a:pt x="52" y="0"/>
                    <a:pt x="48" y="0"/>
                    <a:pt x="46" y="2"/>
                  </a:cubicBezTo>
                  <a:cubicBezTo>
                    <a:pt x="42" y="7"/>
                    <a:pt x="42" y="7"/>
                    <a:pt x="42" y="7"/>
                  </a:cubicBezTo>
                  <a:cubicBezTo>
                    <a:pt x="38" y="6"/>
                    <a:pt x="36" y="7"/>
                    <a:pt x="33" y="9"/>
                  </a:cubicBezTo>
                  <a:cubicBezTo>
                    <a:pt x="4" y="39"/>
                    <a:pt x="4" y="39"/>
                    <a:pt x="4" y="39"/>
                  </a:cubicBezTo>
                  <a:cubicBezTo>
                    <a:pt x="0" y="43"/>
                    <a:pt x="0" y="49"/>
                    <a:pt x="4" y="53"/>
                  </a:cubicBezTo>
                  <a:cubicBezTo>
                    <a:pt x="8" y="57"/>
                    <a:pt x="14" y="57"/>
                    <a:pt x="18" y="53"/>
                  </a:cubicBezTo>
                  <a:cubicBezTo>
                    <a:pt x="48" y="24"/>
                    <a:pt x="48" y="24"/>
                    <a:pt x="48" y="24"/>
                  </a:cubicBezTo>
                  <a:cubicBezTo>
                    <a:pt x="50" y="21"/>
                    <a:pt x="51" y="18"/>
                    <a:pt x="50" y="15"/>
                  </a:cubicBezTo>
                  <a:cubicBezTo>
                    <a:pt x="55" y="11"/>
                    <a:pt x="55" y="11"/>
                    <a:pt x="55" y="11"/>
                  </a:cubicBezTo>
                  <a:cubicBezTo>
                    <a:pt x="57" y="9"/>
                    <a:pt x="57" y="5"/>
                    <a:pt x="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 name="Freeform 8">
              <a:extLst>
                <a:ext uri="{FF2B5EF4-FFF2-40B4-BE49-F238E27FC236}">
                  <a16:creationId xmlns:a16="http://schemas.microsoft.com/office/drawing/2014/main" id="{CB7976EF-511E-4C38-A30A-F2B35163C1EA}"/>
                </a:ext>
              </a:extLst>
            </p:cNvPr>
            <p:cNvSpPr>
              <a:spLocks/>
            </p:cNvSpPr>
            <p:nvPr/>
          </p:nvSpPr>
          <p:spPr bwMode="auto">
            <a:xfrm>
              <a:off x="4579" y="1655"/>
              <a:ext cx="148" cy="102"/>
            </a:xfrm>
            <a:custGeom>
              <a:avLst/>
              <a:gdLst>
                <a:gd name="T0" fmla="*/ 64 w 72"/>
                <a:gd name="T1" fmla="*/ 41 h 49"/>
                <a:gd name="T2" fmla="*/ 53 w 72"/>
                <a:gd name="T3" fmla="*/ 19 h 49"/>
                <a:gd name="T4" fmla="*/ 34 w 72"/>
                <a:gd name="T5" fmla="*/ 38 h 49"/>
                <a:gd name="T6" fmla="*/ 15 w 72"/>
                <a:gd name="T7" fmla="*/ 0 h 49"/>
                <a:gd name="T8" fmla="*/ 0 w 72"/>
                <a:gd name="T9" fmla="*/ 23 h 49"/>
                <a:gd name="T10" fmla="*/ 4 w 72"/>
                <a:gd name="T11" fmla="*/ 29 h 49"/>
                <a:gd name="T12" fmla="*/ 14 w 72"/>
                <a:gd name="T13" fmla="*/ 13 h 49"/>
                <a:gd name="T14" fmla="*/ 33 w 72"/>
                <a:gd name="T15" fmla="*/ 49 h 49"/>
                <a:gd name="T16" fmla="*/ 52 w 72"/>
                <a:gd name="T17" fmla="*/ 31 h 49"/>
                <a:gd name="T18" fmla="*/ 60 w 72"/>
                <a:gd name="T19" fmla="*/ 47 h 49"/>
                <a:gd name="T20" fmla="*/ 72 w 72"/>
                <a:gd name="T21" fmla="*/ 47 h 49"/>
                <a:gd name="T22" fmla="*/ 72 w 72"/>
                <a:gd name="T23" fmla="*/ 41 h 49"/>
                <a:gd name="T24" fmla="*/ 64 w 72"/>
                <a:gd name="T25"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49">
                  <a:moveTo>
                    <a:pt x="64" y="41"/>
                  </a:moveTo>
                  <a:cubicBezTo>
                    <a:pt x="53" y="19"/>
                    <a:pt x="53" y="19"/>
                    <a:pt x="53" y="19"/>
                  </a:cubicBezTo>
                  <a:cubicBezTo>
                    <a:pt x="34" y="38"/>
                    <a:pt x="34" y="38"/>
                    <a:pt x="34" y="38"/>
                  </a:cubicBezTo>
                  <a:cubicBezTo>
                    <a:pt x="15" y="0"/>
                    <a:pt x="15" y="0"/>
                    <a:pt x="15" y="0"/>
                  </a:cubicBezTo>
                  <a:cubicBezTo>
                    <a:pt x="0" y="23"/>
                    <a:pt x="0" y="23"/>
                    <a:pt x="0" y="23"/>
                  </a:cubicBezTo>
                  <a:cubicBezTo>
                    <a:pt x="1" y="25"/>
                    <a:pt x="2" y="27"/>
                    <a:pt x="4" y="29"/>
                  </a:cubicBezTo>
                  <a:cubicBezTo>
                    <a:pt x="14" y="13"/>
                    <a:pt x="14" y="13"/>
                    <a:pt x="14" y="13"/>
                  </a:cubicBezTo>
                  <a:cubicBezTo>
                    <a:pt x="33" y="49"/>
                    <a:pt x="33" y="49"/>
                    <a:pt x="33" y="49"/>
                  </a:cubicBezTo>
                  <a:cubicBezTo>
                    <a:pt x="52" y="31"/>
                    <a:pt x="52" y="31"/>
                    <a:pt x="52" y="31"/>
                  </a:cubicBezTo>
                  <a:cubicBezTo>
                    <a:pt x="60" y="47"/>
                    <a:pt x="60" y="47"/>
                    <a:pt x="60" y="47"/>
                  </a:cubicBezTo>
                  <a:cubicBezTo>
                    <a:pt x="72" y="47"/>
                    <a:pt x="72" y="47"/>
                    <a:pt x="72" y="47"/>
                  </a:cubicBezTo>
                  <a:cubicBezTo>
                    <a:pt x="72" y="41"/>
                    <a:pt x="72" y="41"/>
                    <a:pt x="72" y="41"/>
                  </a:cubicBezTo>
                  <a:lnTo>
                    <a:pt x="64"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9">
              <a:extLst>
                <a:ext uri="{FF2B5EF4-FFF2-40B4-BE49-F238E27FC236}">
                  <a16:creationId xmlns:a16="http://schemas.microsoft.com/office/drawing/2014/main" id="{99B2B5DC-5EBD-44E0-ACA7-163BA3CCCBFC}"/>
                </a:ext>
              </a:extLst>
            </p:cNvPr>
            <p:cNvSpPr>
              <a:spLocks/>
            </p:cNvSpPr>
            <p:nvPr/>
          </p:nvSpPr>
          <p:spPr bwMode="auto">
            <a:xfrm>
              <a:off x="4374" y="1736"/>
              <a:ext cx="182" cy="120"/>
            </a:xfrm>
            <a:custGeom>
              <a:avLst/>
              <a:gdLst>
                <a:gd name="T0" fmla="*/ 82 w 88"/>
                <a:gd name="T1" fmla="*/ 0 h 58"/>
                <a:gd name="T2" fmla="*/ 59 w 88"/>
                <a:gd name="T3" fmla="*/ 38 h 58"/>
                <a:gd name="T4" fmla="*/ 33 w 88"/>
                <a:gd name="T5" fmla="*/ 3 h 58"/>
                <a:gd name="T6" fmla="*/ 14 w 88"/>
                <a:gd name="T7" fmla="*/ 32 h 58"/>
                <a:gd name="T8" fmla="*/ 0 w 88"/>
                <a:gd name="T9" fmla="*/ 32 h 58"/>
                <a:gd name="T10" fmla="*/ 3 w 88"/>
                <a:gd name="T11" fmla="*/ 43 h 58"/>
                <a:gd name="T12" fmla="*/ 19 w 88"/>
                <a:gd name="T13" fmla="*/ 43 h 58"/>
                <a:gd name="T14" fmla="*/ 33 w 88"/>
                <a:gd name="T15" fmla="*/ 22 h 58"/>
                <a:gd name="T16" fmla="*/ 59 w 88"/>
                <a:gd name="T17" fmla="*/ 58 h 58"/>
                <a:gd name="T18" fmla="*/ 88 w 88"/>
                <a:gd name="T19" fmla="*/ 11 h 58"/>
                <a:gd name="T20" fmla="*/ 82 w 88"/>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58">
                  <a:moveTo>
                    <a:pt x="82" y="0"/>
                  </a:moveTo>
                  <a:cubicBezTo>
                    <a:pt x="59" y="38"/>
                    <a:pt x="59" y="38"/>
                    <a:pt x="59" y="38"/>
                  </a:cubicBezTo>
                  <a:cubicBezTo>
                    <a:pt x="33" y="3"/>
                    <a:pt x="33" y="3"/>
                    <a:pt x="33" y="3"/>
                  </a:cubicBezTo>
                  <a:cubicBezTo>
                    <a:pt x="14" y="32"/>
                    <a:pt x="14" y="32"/>
                    <a:pt x="14" y="32"/>
                  </a:cubicBezTo>
                  <a:cubicBezTo>
                    <a:pt x="0" y="32"/>
                    <a:pt x="0" y="32"/>
                    <a:pt x="0" y="32"/>
                  </a:cubicBezTo>
                  <a:cubicBezTo>
                    <a:pt x="0" y="36"/>
                    <a:pt x="1" y="40"/>
                    <a:pt x="3" y="43"/>
                  </a:cubicBezTo>
                  <a:cubicBezTo>
                    <a:pt x="19" y="43"/>
                    <a:pt x="19" y="43"/>
                    <a:pt x="19" y="43"/>
                  </a:cubicBezTo>
                  <a:cubicBezTo>
                    <a:pt x="33" y="22"/>
                    <a:pt x="33" y="22"/>
                    <a:pt x="33" y="22"/>
                  </a:cubicBezTo>
                  <a:cubicBezTo>
                    <a:pt x="59" y="58"/>
                    <a:pt x="59" y="58"/>
                    <a:pt x="59" y="58"/>
                  </a:cubicBezTo>
                  <a:cubicBezTo>
                    <a:pt x="88" y="11"/>
                    <a:pt x="88" y="11"/>
                    <a:pt x="88" y="11"/>
                  </a:cubicBezTo>
                  <a:cubicBezTo>
                    <a:pt x="87" y="8"/>
                    <a:pt x="85" y="4"/>
                    <a:pt x="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12" name="Picture 11">
            <a:extLst>
              <a:ext uri="{FF2B5EF4-FFF2-40B4-BE49-F238E27FC236}">
                <a16:creationId xmlns:a16="http://schemas.microsoft.com/office/drawing/2014/main" id="{BBA81A31-4A2D-4AC2-931D-85A6A7B3D200}"/>
              </a:ext>
            </a:extLst>
          </p:cNvPr>
          <p:cNvPicPr>
            <a:picLocks noChangeAspect="1"/>
          </p:cNvPicPr>
          <p:nvPr/>
        </p:nvPicPr>
        <p:blipFill>
          <a:blip r:embed="rId3"/>
          <a:stretch>
            <a:fillRect/>
          </a:stretch>
        </p:blipFill>
        <p:spPr>
          <a:xfrm>
            <a:off x="6821518" y="5115886"/>
            <a:ext cx="686346" cy="686346"/>
          </a:xfrm>
          <a:prstGeom prst="rect">
            <a:avLst/>
          </a:prstGeom>
        </p:spPr>
      </p:pic>
      <p:grpSp>
        <p:nvGrpSpPr>
          <p:cNvPr id="76" name="Group 92">
            <a:extLst>
              <a:ext uri="{FF2B5EF4-FFF2-40B4-BE49-F238E27FC236}">
                <a16:creationId xmlns:a16="http://schemas.microsoft.com/office/drawing/2014/main" id="{E686A2D1-1D40-4AB2-ABE3-033EA9F82762}"/>
              </a:ext>
            </a:extLst>
          </p:cNvPr>
          <p:cNvGrpSpPr/>
          <p:nvPr/>
        </p:nvGrpSpPr>
        <p:grpSpPr>
          <a:xfrm>
            <a:off x="537855" y="1782275"/>
            <a:ext cx="5109320" cy="4009183"/>
            <a:chOff x="537855" y="1782275"/>
            <a:chExt cx="5109320" cy="4009183"/>
          </a:xfrm>
        </p:grpSpPr>
        <p:sp>
          <p:nvSpPr>
            <p:cNvPr id="18" name="TextBox 93"/>
            <p:cNvSpPr txBox="1"/>
            <p:nvPr/>
          </p:nvSpPr>
          <p:spPr>
            <a:xfrm>
              <a:off x="2082560" y="5459059"/>
              <a:ext cx="2049920" cy="3323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4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SDDC</a:t>
              </a:r>
              <a:endParaRPr kumimoji="0" lang="en-US" sz="24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sp>
          <p:nvSpPr>
            <p:cNvPr id="21" name="TextBox 94"/>
            <p:cNvSpPr txBox="1"/>
            <p:nvPr/>
          </p:nvSpPr>
          <p:spPr>
            <a:xfrm>
              <a:off x="537855" y="1782275"/>
              <a:ext cx="5109320" cy="879856"/>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353" b="0" i="0" u="none" strike="noStrike" kern="0" cap="none" spc="-5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Operations Manager</a:t>
              </a:r>
              <a:br>
                <a:rPr kumimoji="0" lang="en-US" sz="2353"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b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Monitoring infrastructure resources, </a:t>
              </a:r>
              <a:b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workloads &amp; applications</a:t>
              </a:r>
              <a:endParaRPr kumimoji="0" lang="en-US" sz="2353" b="1" i="0" u="none" strike="noStrike" kern="0" cap="none" spc="-50" normalizeH="0" baseline="-2500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56" name="Graphic 55">
              <a:extLst>
                <a:ext uri="{FF2B5EF4-FFF2-40B4-BE49-F238E27FC236}">
                  <a16:creationId xmlns:a16="http://schemas.microsoft.com/office/drawing/2014/main" id="{DABFD0C7-7E62-4DDC-B9F4-BD0DE786C6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94807" y="4260323"/>
              <a:ext cx="1188720" cy="990600"/>
            </a:xfrm>
            <a:prstGeom prst="rect">
              <a:avLst/>
            </a:prstGeom>
          </p:spPr>
        </p:pic>
        <p:pic>
          <p:nvPicPr>
            <p:cNvPr id="57" name="Graphic 56">
              <a:extLst>
                <a:ext uri="{FF2B5EF4-FFF2-40B4-BE49-F238E27FC236}">
                  <a16:creationId xmlns:a16="http://schemas.microsoft.com/office/drawing/2014/main" id="{65A7D854-DF73-47AD-8166-30031F86E9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2959" y="4260323"/>
              <a:ext cx="1188720" cy="990600"/>
            </a:xfrm>
            <a:prstGeom prst="rect">
              <a:avLst/>
            </a:prstGeom>
          </p:spPr>
        </p:pic>
        <p:pic>
          <p:nvPicPr>
            <p:cNvPr id="58" name="Graphic 57">
              <a:extLst>
                <a:ext uri="{FF2B5EF4-FFF2-40B4-BE49-F238E27FC236}">
                  <a16:creationId xmlns:a16="http://schemas.microsoft.com/office/drawing/2014/main" id="{7FA6EAFE-1E6E-4A9A-91B4-239A1072E6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1112" y="4260323"/>
              <a:ext cx="1188720" cy="990600"/>
            </a:xfrm>
            <a:prstGeom prst="rect">
              <a:avLst/>
            </a:prstGeom>
          </p:spPr>
        </p:pic>
        <p:sp>
          <p:nvSpPr>
            <p:cNvPr id="64" name="Freeform 6">
              <a:extLst>
                <a:ext uri="{FF2B5EF4-FFF2-40B4-BE49-F238E27FC236}">
                  <a16:creationId xmlns:a16="http://schemas.microsoft.com/office/drawing/2014/main" id="{CA29F700-DB2E-42EA-9BDC-548104D4B33F}"/>
                </a:ext>
              </a:extLst>
            </p:cNvPr>
            <p:cNvSpPr>
              <a:spLocks/>
            </p:cNvSpPr>
            <p:nvPr/>
          </p:nvSpPr>
          <p:spPr bwMode="auto">
            <a:xfrm>
              <a:off x="809634" y="3989875"/>
              <a:ext cx="4705388" cy="505925"/>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66" name="Straight Connector 99">
              <a:extLst>
                <a:ext uri="{FF2B5EF4-FFF2-40B4-BE49-F238E27FC236}">
                  <a16:creationId xmlns:a16="http://schemas.microsoft.com/office/drawing/2014/main" id="{E685251E-368A-4176-966C-7E4DCFAF3EFD}"/>
                </a:ext>
              </a:extLst>
            </p:cNvPr>
            <p:cNvCxnSpPr>
              <a:cxnSpLocks/>
            </p:cNvCxnSpPr>
            <p:nvPr/>
          </p:nvCxnSpPr>
          <p:spPr>
            <a:xfrm>
              <a:off x="3164162" y="3642798"/>
              <a:ext cx="0" cy="34707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53" name="Group 100">
              <a:extLst>
                <a:ext uri="{FF2B5EF4-FFF2-40B4-BE49-F238E27FC236}">
                  <a16:creationId xmlns:a16="http://schemas.microsoft.com/office/drawing/2014/main" id="{6CDF59E0-EA14-4EE3-BE4B-BE18580A3DFA}"/>
                </a:ext>
              </a:extLst>
            </p:cNvPr>
            <p:cNvGrpSpPr/>
            <p:nvPr/>
          </p:nvGrpSpPr>
          <p:grpSpPr>
            <a:xfrm>
              <a:off x="3571835" y="2996849"/>
              <a:ext cx="818256" cy="751002"/>
              <a:chOff x="3559056" y="2891796"/>
              <a:chExt cx="818256" cy="751002"/>
            </a:xfrm>
          </p:grpSpPr>
          <p:pic>
            <p:nvPicPr>
              <p:cNvPr id="14" name="Picture 113">
                <a:extLst>
                  <a:ext uri="{FF2B5EF4-FFF2-40B4-BE49-F238E27FC236}">
                    <a16:creationId xmlns:a16="http://schemas.microsoft.com/office/drawing/2014/main" id="{E3F173CC-84AE-48ED-9E38-0283F093ADEC}"/>
                  </a:ext>
                </a:extLst>
              </p:cNvPr>
              <p:cNvPicPr>
                <a:picLocks noChangeAspect="1"/>
              </p:cNvPicPr>
              <p:nvPr/>
            </p:nvPicPr>
            <p:blipFill>
              <a:blip r:embed="rId6"/>
              <a:stretch>
                <a:fillRect/>
              </a:stretch>
            </p:blipFill>
            <p:spPr>
              <a:xfrm>
                <a:off x="3773112" y="2990158"/>
                <a:ext cx="390145" cy="390145"/>
              </a:xfrm>
              <a:prstGeom prst="rect">
                <a:avLst/>
              </a:prstGeom>
            </p:spPr>
          </p:pic>
          <p:grpSp>
            <p:nvGrpSpPr>
              <p:cNvPr id="20" name="Group 12">
                <a:extLst>
                  <a:ext uri="{FF2B5EF4-FFF2-40B4-BE49-F238E27FC236}">
                    <a16:creationId xmlns:a16="http://schemas.microsoft.com/office/drawing/2014/main" id="{981F235D-3FB3-483A-91DC-9098C11AAE6E}"/>
                  </a:ext>
                </a:extLst>
              </p:cNvPr>
              <p:cNvGrpSpPr>
                <a:grpSpLocks noChangeAspect="1"/>
              </p:cNvGrpSpPr>
              <p:nvPr/>
            </p:nvGrpSpPr>
            <p:grpSpPr bwMode="auto">
              <a:xfrm>
                <a:off x="3559056" y="2891796"/>
                <a:ext cx="818256" cy="751002"/>
                <a:chOff x="3767" y="2093"/>
                <a:chExt cx="146" cy="134"/>
              </a:xfrm>
            </p:grpSpPr>
            <p:sp>
              <p:nvSpPr>
                <p:cNvPr id="43" name="AutoShape 11">
                  <a:extLst>
                    <a:ext uri="{FF2B5EF4-FFF2-40B4-BE49-F238E27FC236}">
                      <a16:creationId xmlns:a16="http://schemas.microsoft.com/office/drawing/2014/main" id="{6033D404-25A3-4C2C-93E2-F38B5B975F2A}"/>
                    </a:ext>
                  </a:extLst>
                </p:cNvPr>
                <p:cNvSpPr>
                  <a:spLocks noChangeAspect="1" noChangeArrowheads="1" noTextEdit="1"/>
                </p:cNvSpPr>
                <p:nvPr/>
              </p:nvSpPr>
              <p:spPr bwMode="auto">
                <a:xfrm>
                  <a:off x="3767" y="2093"/>
                  <a:ext cx="1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13">
                  <a:extLst>
                    <a:ext uri="{FF2B5EF4-FFF2-40B4-BE49-F238E27FC236}">
                      <a16:creationId xmlns:a16="http://schemas.microsoft.com/office/drawing/2014/main" id="{F2CB781F-9283-4356-9CAB-DF922F1626D1}"/>
                    </a:ext>
                  </a:extLst>
                </p:cNvPr>
                <p:cNvSpPr>
                  <a:spLocks noEditPoints="1"/>
                </p:cNvSpPr>
                <p:nvPr/>
              </p:nvSpPr>
              <p:spPr bwMode="auto">
                <a:xfrm>
                  <a:off x="3767" y="2093"/>
                  <a:ext cx="145" cy="135"/>
                </a:xfrm>
                <a:custGeom>
                  <a:avLst/>
                  <a:gdLst>
                    <a:gd name="T0" fmla="*/ 188 w 200"/>
                    <a:gd name="T1" fmla="*/ 0 h 184"/>
                    <a:gd name="T2" fmla="*/ 11 w 200"/>
                    <a:gd name="T3" fmla="*/ 0 h 184"/>
                    <a:gd name="T4" fmla="*/ 0 w 200"/>
                    <a:gd name="T5" fmla="*/ 11 h 184"/>
                    <a:gd name="T6" fmla="*/ 0 w 200"/>
                    <a:gd name="T7" fmla="*/ 135 h 184"/>
                    <a:gd name="T8" fmla="*/ 11 w 200"/>
                    <a:gd name="T9" fmla="*/ 146 h 184"/>
                    <a:gd name="T10" fmla="*/ 75 w 200"/>
                    <a:gd name="T11" fmla="*/ 146 h 184"/>
                    <a:gd name="T12" fmla="*/ 34 w 200"/>
                    <a:gd name="T13" fmla="*/ 172 h 184"/>
                    <a:gd name="T14" fmla="*/ 34 w 200"/>
                    <a:gd name="T15" fmla="*/ 184 h 184"/>
                    <a:gd name="T16" fmla="*/ 83 w 200"/>
                    <a:gd name="T17" fmla="*/ 184 h 184"/>
                    <a:gd name="T18" fmla="*/ 119 w 200"/>
                    <a:gd name="T19" fmla="*/ 184 h 184"/>
                    <a:gd name="T20" fmla="*/ 165 w 200"/>
                    <a:gd name="T21" fmla="*/ 184 h 184"/>
                    <a:gd name="T22" fmla="*/ 165 w 200"/>
                    <a:gd name="T23" fmla="*/ 172 h 184"/>
                    <a:gd name="T24" fmla="*/ 129 w 200"/>
                    <a:gd name="T25" fmla="*/ 146 h 184"/>
                    <a:gd name="T26" fmla="*/ 188 w 200"/>
                    <a:gd name="T27" fmla="*/ 146 h 184"/>
                    <a:gd name="T28" fmla="*/ 200 w 200"/>
                    <a:gd name="T29" fmla="*/ 135 h 184"/>
                    <a:gd name="T30" fmla="*/ 200 w 200"/>
                    <a:gd name="T31" fmla="*/ 11 h 184"/>
                    <a:gd name="T32" fmla="*/ 188 w 200"/>
                    <a:gd name="T33" fmla="*/ 0 h 184"/>
                    <a:gd name="T34" fmla="*/ 184 w 200"/>
                    <a:gd name="T35" fmla="*/ 131 h 184"/>
                    <a:gd name="T36" fmla="*/ 15 w 200"/>
                    <a:gd name="T37" fmla="*/ 131 h 184"/>
                    <a:gd name="T38" fmla="*/ 15 w 200"/>
                    <a:gd name="T39" fmla="*/ 15 h 184"/>
                    <a:gd name="T40" fmla="*/ 184 w 200"/>
                    <a:gd name="T41" fmla="*/ 15 h 184"/>
                    <a:gd name="T42" fmla="*/ 184 w 200"/>
                    <a:gd name="T43" fmla="*/ 1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184">
                      <a:moveTo>
                        <a:pt x="188" y="0"/>
                      </a:moveTo>
                      <a:cubicBezTo>
                        <a:pt x="11" y="0"/>
                        <a:pt x="11" y="0"/>
                        <a:pt x="11" y="0"/>
                      </a:cubicBezTo>
                      <a:cubicBezTo>
                        <a:pt x="5" y="0"/>
                        <a:pt x="0" y="5"/>
                        <a:pt x="0" y="11"/>
                      </a:cubicBezTo>
                      <a:cubicBezTo>
                        <a:pt x="0" y="135"/>
                        <a:pt x="0" y="135"/>
                        <a:pt x="0" y="135"/>
                      </a:cubicBezTo>
                      <a:cubicBezTo>
                        <a:pt x="0" y="141"/>
                        <a:pt x="5" y="146"/>
                        <a:pt x="11" y="146"/>
                      </a:cubicBezTo>
                      <a:cubicBezTo>
                        <a:pt x="75" y="146"/>
                        <a:pt x="75" y="146"/>
                        <a:pt x="75" y="146"/>
                      </a:cubicBezTo>
                      <a:cubicBezTo>
                        <a:pt x="82" y="169"/>
                        <a:pt x="73" y="172"/>
                        <a:pt x="34" y="172"/>
                      </a:cubicBezTo>
                      <a:cubicBezTo>
                        <a:pt x="34" y="184"/>
                        <a:pt x="34" y="184"/>
                        <a:pt x="34" y="184"/>
                      </a:cubicBezTo>
                      <a:cubicBezTo>
                        <a:pt x="83" y="184"/>
                        <a:pt x="83" y="184"/>
                        <a:pt x="83" y="184"/>
                      </a:cubicBezTo>
                      <a:cubicBezTo>
                        <a:pt x="119" y="184"/>
                        <a:pt x="119" y="184"/>
                        <a:pt x="119" y="184"/>
                      </a:cubicBezTo>
                      <a:cubicBezTo>
                        <a:pt x="165" y="184"/>
                        <a:pt x="165" y="184"/>
                        <a:pt x="165" y="184"/>
                      </a:cubicBezTo>
                      <a:cubicBezTo>
                        <a:pt x="165" y="172"/>
                        <a:pt x="165" y="172"/>
                        <a:pt x="165" y="172"/>
                      </a:cubicBezTo>
                      <a:cubicBezTo>
                        <a:pt x="126" y="172"/>
                        <a:pt x="122" y="169"/>
                        <a:pt x="129" y="146"/>
                      </a:cubicBezTo>
                      <a:cubicBezTo>
                        <a:pt x="188" y="146"/>
                        <a:pt x="188" y="146"/>
                        <a:pt x="188" y="146"/>
                      </a:cubicBezTo>
                      <a:cubicBezTo>
                        <a:pt x="194" y="146"/>
                        <a:pt x="200" y="141"/>
                        <a:pt x="200" y="135"/>
                      </a:cubicBezTo>
                      <a:cubicBezTo>
                        <a:pt x="200" y="11"/>
                        <a:pt x="200" y="11"/>
                        <a:pt x="200" y="11"/>
                      </a:cubicBezTo>
                      <a:cubicBezTo>
                        <a:pt x="200" y="5"/>
                        <a:pt x="194" y="0"/>
                        <a:pt x="188" y="0"/>
                      </a:cubicBezTo>
                      <a:close/>
                      <a:moveTo>
                        <a:pt x="184" y="131"/>
                      </a:moveTo>
                      <a:cubicBezTo>
                        <a:pt x="15" y="131"/>
                        <a:pt x="15" y="131"/>
                        <a:pt x="15" y="131"/>
                      </a:cubicBezTo>
                      <a:cubicBezTo>
                        <a:pt x="15" y="15"/>
                        <a:pt x="15" y="15"/>
                        <a:pt x="15" y="15"/>
                      </a:cubicBezTo>
                      <a:cubicBezTo>
                        <a:pt x="184" y="15"/>
                        <a:pt x="184" y="15"/>
                        <a:pt x="184" y="15"/>
                      </a:cubicBezTo>
                      <a:lnTo>
                        <a:pt x="184"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60" name="Group 12">
              <a:extLst>
                <a:ext uri="{FF2B5EF4-FFF2-40B4-BE49-F238E27FC236}">
                  <a16:creationId xmlns:a16="http://schemas.microsoft.com/office/drawing/2014/main" id="{2A935D8B-AB52-4369-8365-1D1F2491905F}"/>
                </a:ext>
              </a:extLst>
            </p:cNvPr>
            <p:cNvGrpSpPr>
              <a:grpSpLocks noChangeAspect="1"/>
            </p:cNvGrpSpPr>
            <p:nvPr/>
          </p:nvGrpSpPr>
          <p:grpSpPr bwMode="auto">
            <a:xfrm>
              <a:off x="1901769" y="2996849"/>
              <a:ext cx="818256" cy="751002"/>
              <a:chOff x="3767" y="2093"/>
              <a:chExt cx="146" cy="134"/>
            </a:xfrm>
          </p:grpSpPr>
          <p:sp>
            <p:nvSpPr>
              <p:cNvPr id="61" name="AutoShape 11">
                <a:extLst>
                  <a:ext uri="{FF2B5EF4-FFF2-40B4-BE49-F238E27FC236}">
                    <a16:creationId xmlns:a16="http://schemas.microsoft.com/office/drawing/2014/main" id="{8BE1866A-78C4-4634-84C9-EE8A684F1E55}"/>
                  </a:ext>
                </a:extLst>
              </p:cNvPr>
              <p:cNvSpPr>
                <a:spLocks noChangeAspect="1" noChangeArrowheads="1" noTextEdit="1"/>
              </p:cNvSpPr>
              <p:nvPr/>
            </p:nvSpPr>
            <p:spPr bwMode="auto">
              <a:xfrm>
                <a:off x="3767" y="2093"/>
                <a:ext cx="1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13">
                <a:extLst>
                  <a:ext uri="{FF2B5EF4-FFF2-40B4-BE49-F238E27FC236}">
                    <a16:creationId xmlns:a16="http://schemas.microsoft.com/office/drawing/2014/main" id="{89354E3C-C8AE-47E7-AAB9-043D05A564EB}"/>
                  </a:ext>
                </a:extLst>
              </p:cNvPr>
              <p:cNvSpPr>
                <a:spLocks noEditPoints="1"/>
              </p:cNvSpPr>
              <p:nvPr/>
            </p:nvSpPr>
            <p:spPr bwMode="auto">
              <a:xfrm>
                <a:off x="3767" y="2093"/>
                <a:ext cx="145" cy="135"/>
              </a:xfrm>
              <a:custGeom>
                <a:avLst/>
                <a:gdLst>
                  <a:gd name="T0" fmla="*/ 188 w 200"/>
                  <a:gd name="T1" fmla="*/ 0 h 184"/>
                  <a:gd name="T2" fmla="*/ 11 w 200"/>
                  <a:gd name="T3" fmla="*/ 0 h 184"/>
                  <a:gd name="T4" fmla="*/ 0 w 200"/>
                  <a:gd name="T5" fmla="*/ 11 h 184"/>
                  <a:gd name="T6" fmla="*/ 0 w 200"/>
                  <a:gd name="T7" fmla="*/ 135 h 184"/>
                  <a:gd name="T8" fmla="*/ 11 w 200"/>
                  <a:gd name="T9" fmla="*/ 146 h 184"/>
                  <a:gd name="T10" fmla="*/ 75 w 200"/>
                  <a:gd name="T11" fmla="*/ 146 h 184"/>
                  <a:gd name="T12" fmla="*/ 34 w 200"/>
                  <a:gd name="T13" fmla="*/ 172 h 184"/>
                  <a:gd name="T14" fmla="*/ 34 w 200"/>
                  <a:gd name="T15" fmla="*/ 184 h 184"/>
                  <a:gd name="T16" fmla="*/ 83 w 200"/>
                  <a:gd name="T17" fmla="*/ 184 h 184"/>
                  <a:gd name="T18" fmla="*/ 119 w 200"/>
                  <a:gd name="T19" fmla="*/ 184 h 184"/>
                  <a:gd name="T20" fmla="*/ 165 w 200"/>
                  <a:gd name="T21" fmla="*/ 184 h 184"/>
                  <a:gd name="T22" fmla="*/ 165 w 200"/>
                  <a:gd name="T23" fmla="*/ 172 h 184"/>
                  <a:gd name="T24" fmla="*/ 129 w 200"/>
                  <a:gd name="T25" fmla="*/ 146 h 184"/>
                  <a:gd name="T26" fmla="*/ 188 w 200"/>
                  <a:gd name="T27" fmla="*/ 146 h 184"/>
                  <a:gd name="T28" fmla="*/ 200 w 200"/>
                  <a:gd name="T29" fmla="*/ 135 h 184"/>
                  <a:gd name="T30" fmla="*/ 200 w 200"/>
                  <a:gd name="T31" fmla="*/ 11 h 184"/>
                  <a:gd name="T32" fmla="*/ 188 w 200"/>
                  <a:gd name="T33" fmla="*/ 0 h 184"/>
                  <a:gd name="T34" fmla="*/ 184 w 200"/>
                  <a:gd name="T35" fmla="*/ 131 h 184"/>
                  <a:gd name="T36" fmla="*/ 15 w 200"/>
                  <a:gd name="T37" fmla="*/ 131 h 184"/>
                  <a:gd name="T38" fmla="*/ 15 w 200"/>
                  <a:gd name="T39" fmla="*/ 15 h 184"/>
                  <a:gd name="T40" fmla="*/ 184 w 200"/>
                  <a:gd name="T41" fmla="*/ 15 h 184"/>
                  <a:gd name="T42" fmla="*/ 184 w 200"/>
                  <a:gd name="T43" fmla="*/ 1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184">
                    <a:moveTo>
                      <a:pt x="188" y="0"/>
                    </a:moveTo>
                    <a:cubicBezTo>
                      <a:pt x="11" y="0"/>
                      <a:pt x="11" y="0"/>
                      <a:pt x="11" y="0"/>
                    </a:cubicBezTo>
                    <a:cubicBezTo>
                      <a:pt x="5" y="0"/>
                      <a:pt x="0" y="5"/>
                      <a:pt x="0" y="11"/>
                    </a:cubicBezTo>
                    <a:cubicBezTo>
                      <a:pt x="0" y="135"/>
                      <a:pt x="0" y="135"/>
                      <a:pt x="0" y="135"/>
                    </a:cubicBezTo>
                    <a:cubicBezTo>
                      <a:pt x="0" y="141"/>
                      <a:pt x="5" y="146"/>
                      <a:pt x="11" y="146"/>
                    </a:cubicBezTo>
                    <a:cubicBezTo>
                      <a:pt x="75" y="146"/>
                      <a:pt x="75" y="146"/>
                      <a:pt x="75" y="146"/>
                    </a:cubicBezTo>
                    <a:cubicBezTo>
                      <a:pt x="82" y="169"/>
                      <a:pt x="73" y="172"/>
                      <a:pt x="34" y="172"/>
                    </a:cubicBezTo>
                    <a:cubicBezTo>
                      <a:pt x="34" y="184"/>
                      <a:pt x="34" y="184"/>
                      <a:pt x="34" y="184"/>
                    </a:cubicBezTo>
                    <a:cubicBezTo>
                      <a:pt x="83" y="184"/>
                      <a:pt x="83" y="184"/>
                      <a:pt x="83" y="184"/>
                    </a:cubicBezTo>
                    <a:cubicBezTo>
                      <a:pt x="119" y="184"/>
                      <a:pt x="119" y="184"/>
                      <a:pt x="119" y="184"/>
                    </a:cubicBezTo>
                    <a:cubicBezTo>
                      <a:pt x="165" y="184"/>
                      <a:pt x="165" y="184"/>
                      <a:pt x="165" y="184"/>
                    </a:cubicBezTo>
                    <a:cubicBezTo>
                      <a:pt x="165" y="172"/>
                      <a:pt x="165" y="172"/>
                      <a:pt x="165" y="172"/>
                    </a:cubicBezTo>
                    <a:cubicBezTo>
                      <a:pt x="126" y="172"/>
                      <a:pt x="122" y="169"/>
                      <a:pt x="129" y="146"/>
                    </a:cubicBezTo>
                    <a:cubicBezTo>
                      <a:pt x="188" y="146"/>
                      <a:pt x="188" y="146"/>
                      <a:pt x="188" y="146"/>
                    </a:cubicBezTo>
                    <a:cubicBezTo>
                      <a:pt x="194" y="146"/>
                      <a:pt x="200" y="141"/>
                      <a:pt x="200" y="135"/>
                    </a:cubicBezTo>
                    <a:cubicBezTo>
                      <a:pt x="200" y="11"/>
                      <a:pt x="200" y="11"/>
                      <a:pt x="200" y="11"/>
                    </a:cubicBezTo>
                    <a:cubicBezTo>
                      <a:pt x="200" y="5"/>
                      <a:pt x="194" y="0"/>
                      <a:pt x="188" y="0"/>
                    </a:cubicBezTo>
                    <a:close/>
                    <a:moveTo>
                      <a:pt x="184" y="131"/>
                    </a:moveTo>
                    <a:cubicBezTo>
                      <a:pt x="15" y="131"/>
                      <a:pt x="15" y="131"/>
                      <a:pt x="15" y="131"/>
                    </a:cubicBezTo>
                    <a:cubicBezTo>
                      <a:pt x="15" y="15"/>
                      <a:pt x="15" y="15"/>
                      <a:pt x="15" y="15"/>
                    </a:cubicBezTo>
                    <a:cubicBezTo>
                      <a:pt x="184" y="15"/>
                      <a:pt x="184" y="15"/>
                      <a:pt x="184" y="15"/>
                    </a:cubicBezTo>
                    <a:lnTo>
                      <a:pt x="184"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67" name="TextBox 102">
              <a:extLst>
                <a:ext uri="{FF2B5EF4-FFF2-40B4-BE49-F238E27FC236}">
                  <a16:creationId xmlns:a16="http://schemas.microsoft.com/office/drawing/2014/main" id="{AC8BDD03-1C87-463A-AD0E-8DE35C0BA609}"/>
                </a:ext>
              </a:extLst>
            </p:cNvPr>
            <p:cNvSpPr txBox="1"/>
            <p:nvPr/>
          </p:nvSpPr>
          <p:spPr>
            <a:xfrm>
              <a:off x="3666151" y="2749999"/>
              <a:ext cx="629624" cy="2215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16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Alerts</a:t>
              </a:r>
              <a:endParaRPr kumimoji="0" lang="en-US" sz="16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sp>
          <p:nvSpPr>
            <p:cNvPr id="68" name="TextBox 103">
              <a:extLst>
                <a:ext uri="{FF2B5EF4-FFF2-40B4-BE49-F238E27FC236}">
                  <a16:creationId xmlns:a16="http://schemas.microsoft.com/office/drawing/2014/main" id="{1854D792-93F8-4901-A1B5-C940BD8E5652}"/>
                </a:ext>
              </a:extLst>
            </p:cNvPr>
            <p:cNvSpPr txBox="1"/>
            <p:nvPr/>
          </p:nvSpPr>
          <p:spPr>
            <a:xfrm>
              <a:off x="1996085" y="2749999"/>
              <a:ext cx="629624" cy="2215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16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Insights</a:t>
              </a:r>
              <a:endParaRPr kumimoji="0" lang="en-US" sz="16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grpSp>
          <p:nvGrpSpPr>
            <p:cNvPr id="59" name="Group 16">
              <a:extLst>
                <a:ext uri="{FF2B5EF4-FFF2-40B4-BE49-F238E27FC236}">
                  <a16:creationId xmlns:a16="http://schemas.microsoft.com/office/drawing/2014/main" id="{20B5508D-618B-4009-9CBB-A4B5784E76A1}"/>
                </a:ext>
              </a:extLst>
            </p:cNvPr>
            <p:cNvGrpSpPr>
              <a:grpSpLocks noChangeAspect="1"/>
            </p:cNvGrpSpPr>
            <p:nvPr/>
          </p:nvGrpSpPr>
          <p:grpSpPr bwMode="auto">
            <a:xfrm>
              <a:off x="2122778" y="3124993"/>
              <a:ext cx="376238" cy="360363"/>
              <a:chOff x="1339" y="1979"/>
              <a:chExt cx="237" cy="227"/>
            </a:xfrm>
            <a:solidFill>
              <a:schemeClr val="accent1"/>
            </a:solidFill>
          </p:grpSpPr>
          <p:sp>
            <p:nvSpPr>
              <p:cNvPr id="70" name="Rectangle 17">
                <a:extLst>
                  <a:ext uri="{FF2B5EF4-FFF2-40B4-BE49-F238E27FC236}">
                    <a16:creationId xmlns:a16="http://schemas.microsoft.com/office/drawing/2014/main" id="{765E9F4A-9B1B-4324-9CFF-E6C980B5460A}"/>
                  </a:ext>
                </a:extLst>
              </p:cNvPr>
              <p:cNvSpPr>
                <a:spLocks noChangeArrowheads="1"/>
              </p:cNvSpPr>
              <p:nvPr/>
            </p:nvSpPr>
            <p:spPr bwMode="auto">
              <a:xfrm>
                <a:off x="1353" y="2080"/>
                <a:ext cx="34"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8">
                <a:extLst>
                  <a:ext uri="{FF2B5EF4-FFF2-40B4-BE49-F238E27FC236}">
                    <a16:creationId xmlns:a16="http://schemas.microsoft.com/office/drawing/2014/main" id="{4AD6AB1D-4217-411B-892C-210EEE4CD52B}"/>
                  </a:ext>
                </a:extLst>
              </p:cNvPr>
              <p:cNvSpPr>
                <a:spLocks noChangeArrowheads="1"/>
              </p:cNvSpPr>
              <p:nvPr/>
            </p:nvSpPr>
            <p:spPr bwMode="auto">
              <a:xfrm>
                <a:off x="1397" y="2124"/>
                <a:ext cx="34" cy="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19">
                <a:extLst>
                  <a:ext uri="{FF2B5EF4-FFF2-40B4-BE49-F238E27FC236}">
                    <a16:creationId xmlns:a16="http://schemas.microsoft.com/office/drawing/2014/main" id="{3FCCB9B8-8592-4885-A727-74A09C222C51}"/>
                  </a:ext>
                </a:extLst>
              </p:cNvPr>
              <p:cNvSpPr>
                <a:spLocks noChangeArrowheads="1"/>
              </p:cNvSpPr>
              <p:nvPr/>
            </p:nvSpPr>
            <p:spPr bwMode="auto">
              <a:xfrm>
                <a:off x="1484" y="2051"/>
                <a:ext cx="34"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0">
                <a:extLst>
                  <a:ext uri="{FF2B5EF4-FFF2-40B4-BE49-F238E27FC236}">
                    <a16:creationId xmlns:a16="http://schemas.microsoft.com/office/drawing/2014/main" id="{03490218-638C-4208-A56F-4CD3997C0A04}"/>
                  </a:ext>
                </a:extLst>
              </p:cNvPr>
              <p:cNvSpPr>
                <a:spLocks noChangeArrowheads="1"/>
              </p:cNvSpPr>
              <p:nvPr/>
            </p:nvSpPr>
            <p:spPr bwMode="auto">
              <a:xfrm>
                <a:off x="1527" y="2109"/>
                <a:ext cx="34" cy="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Rectangle 21">
                <a:extLst>
                  <a:ext uri="{FF2B5EF4-FFF2-40B4-BE49-F238E27FC236}">
                    <a16:creationId xmlns:a16="http://schemas.microsoft.com/office/drawing/2014/main" id="{09479AC9-A80B-4AA0-934A-6A72F28FB580}"/>
                  </a:ext>
                </a:extLst>
              </p:cNvPr>
              <p:cNvSpPr>
                <a:spLocks noChangeArrowheads="1"/>
              </p:cNvSpPr>
              <p:nvPr/>
            </p:nvSpPr>
            <p:spPr bwMode="auto">
              <a:xfrm>
                <a:off x="1440" y="2027"/>
                <a:ext cx="34" cy="1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2">
                <a:extLst>
                  <a:ext uri="{FF2B5EF4-FFF2-40B4-BE49-F238E27FC236}">
                    <a16:creationId xmlns:a16="http://schemas.microsoft.com/office/drawing/2014/main" id="{A2BE3EAC-3F5B-4B7B-AF64-8DF6A149E8FF}"/>
                  </a:ext>
                </a:extLst>
              </p:cNvPr>
              <p:cNvSpPr>
                <a:spLocks/>
              </p:cNvSpPr>
              <p:nvPr/>
            </p:nvSpPr>
            <p:spPr bwMode="auto">
              <a:xfrm>
                <a:off x="1339" y="1979"/>
                <a:ext cx="237" cy="227"/>
              </a:xfrm>
              <a:custGeom>
                <a:avLst/>
                <a:gdLst>
                  <a:gd name="T0" fmla="*/ 9 w 237"/>
                  <a:gd name="T1" fmla="*/ 218 h 227"/>
                  <a:gd name="T2" fmla="*/ 9 w 237"/>
                  <a:gd name="T3" fmla="*/ 0 h 227"/>
                  <a:gd name="T4" fmla="*/ 0 w 237"/>
                  <a:gd name="T5" fmla="*/ 0 h 227"/>
                  <a:gd name="T6" fmla="*/ 0 w 237"/>
                  <a:gd name="T7" fmla="*/ 218 h 227"/>
                  <a:gd name="T8" fmla="*/ 0 w 237"/>
                  <a:gd name="T9" fmla="*/ 222 h 227"/>
                  <a:gd name="T10" fmla="*/ 0 w 237"/>
                  <a:gd name="T11" fmla="*/ 227 h 227"/>
                  <a:gd name="T12" fmla="*/ 237 w 237"/>
                  <a:gd name="T13" fmla="*/ 227 h 227"/>
                  <a:gd name="T14" fmla="*/ 237 w 237"/>
                  <a:gd name="T15" fmla="*/ 218 h 227"/>
                  <a:gd name="T16" fmla="*/ 9 w 237"/>
                  <a:gd name="T17" fmla="*/ 2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227">
                    <a:moveTo>
                      <a:pt x="9" y="218"/>
                    </a:moveTo>
                    <a:lnTo>
                      <a:pt x="9" y="0"/>
                    </a:lnTo>
                    <a:lnTo>
                      <a:pt x="0" y="0"/>
                    </a:lnTo>
                    <a:lnTo>
                      <a:pt x="0" y="218"/>
                    </a:lnTo>
                    <a:lnTo>
                      <a:pt x="0" y="222"/>
                    </a:lnTo>
                    <a:lnTo>
                      <a:pt x="0" y="227"/>
                    </a:lnTo>
                    <a:lnTo>
                      <a:pt x="237" y="227"/>
                    </a:lnTo>
                    <a:lnTo>
                      <a:pt x="237" y="218"/>
                    </a:lnTo>
                    <a:lnTo>
                      <a:pt x="9"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3858005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35" presetClass="path" presetSubtype="0" decel="100000" fill="hold" grpId="1" nodeType="withEffect">
                                  <p:stCondLst>
                                    <p:cond delay="0"/>
                                  </p:stCondLst>
                                  <p:childTnLst>
                                    <p:animMotion origin="layout" path="M 1.38778E-17 -1.48148E-6 L -0.00729 -1.48148E-6 " pathEditMode="relative" rAng="0" ptsTypes="AA">
                                      <p:cBhvr>
                                        <p:cTn id="9" dur="500" spd="-100000" fill="hold"/>
                                        <p:tgtEl>
                                          <p:spTgt spid="63"/>
                                        </p:tgtEl>
                                        <p:attrNameLst>
                                          <p:attrName>ppt_x</p:attrName>
                                          <p:attrName>ppt_y</p:attrName>
                                        </p:attrNameLst>
                                      </p:cBhvr>
                                      <p:rCtr x="-365" y="0"/>
                                    </p:animMotion>
                                  </p:childTnLst>
                                </p:cTn>
                              </p:par>
                              <p:par>
                                <p:cTn id="10" presetID="10" presetClass="entr" presetSubtype="0" fill="hold" nodeType="with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par>
                                <p:cTn id="13" presetID="35" presetClass="path" presetSubtype="0" decel="100000" fill="hold" nodeType="withEffect">
                                  <p:stCondLst>
                                    <p:cond delay="0"/>
                                  </p:stCondLst>
                                  <p:childTnLst>
                                    <p:animMotion origin="layout" path="M 1.38778E-17 -1.48148E-6 L -0.00729 -1.48148E-6 " pathEditMode="relative" rAng="0" ptsTypes="AA">
                                      <p:cBhvr>
                                        <p:cTn id="14" dur="500" spd="-100000" fill="hold"/>
                                        <p:tgtEl>
                                          <p:spTgt spid="76"/>
                                        </p:tgtEl>
                                        <p:attrNameLst>
                                          <p:attrName>ppt_x</p:attrName>
                                          <p:attrName>ppt_y</p:attrName>
                                        </p:attrNameLst>
                                      </p:cBhvr>
                                      <p:rCtr x="-365"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35" presetClass="path" presetSubtype="0" decel="100000" fill="hold" grpId="1" nodeType="withEffect">
                                  <p:stCondLst>
                                    <p:cond delay="400"/>
                                  </p:stCondLst>
                                  <p:childTnLst>
                                    <p:animMotion origin="layout" path="M -4.375E-6 2.22222E-6 L 0.00769 2.22222E-6 " pathEditMode="relative" rAng="0" ptsTypes="AA">
                                      <p:cBhvr>
                                        <p:cTn id="24" dur="500" spd="-100000" fill="hold"/>
                                        <p:tgtEl>
                                          <p:spTgt spid="30"/>
                                        </p:tgtEl>
                                        <p:attrNameLst>
                                          <p:attrName>ppt_x</p:attrName>
                                          <p:attrName>ppt_y</p:attrName>
                                        </p:attrNameLst>
                                      </p:cBhvr>
                                      <p:rCtr x="378" y="0"/>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35" presetClass="path" presetSubtype="0" decel="100000" fill="hold" grpId="1" nodeType="withEffect">
                                  <p:stCondLst>
                                    <p:cond delay="400"/>
                                  </p:stCondLst>
                                  <p:childTnLst>
                                    <p:animMotion origin="layout" path="M -4.375E-6 4.44444E-6 L 0.00769 4.44444E-6 " pathEditMode="relative" rAng="0" ptsTypes="AA">
                                      <p:cBhvr>
                                        <p:cTn id="34" dur="500" spd="-100000" fill="hold"/>
                                        <p:tgtEl>
                                          <p:spTgt spid="46"/>
                                        </p:tgtEl>
                                        <p:attrNameLst>
                                          <p:attrName>ppt_x</p:attrName>
                                          <p:attrName>ppt_y</p:attrName>
                                        </p:attrNameLst>
                                      </p:cBhvr>
                                      <p:rCtr x="378" y="0"/>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par>
                                <p:cTn id="40" presetID="10" presetClass="entr" presetSubtype="0" fill="hold" grpId="0" nodeType="withEffect">
                                  <p:stCondLst>
                                    <p:cond delay="40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35" presetClass="path" presetSubtype="0" decel="100000" fill="hold" grpId="1" nodeType="withEffect">
                                  <p:stCondLst>
                                    <p:cond delay="400"/>
                                  </p:stCondLst>
                                  <p:childTnLst>
                                    <p:animMotion origin="layout" path="M -4.375E-6 7.40741E-7 L 0.00769 7.40741E-7 " pathEditMode="relative" rAng="0" ptsTypes="AA">
                                      <p:cBhvr>
                                        <p:cTn id="44" dur="500" spd="-100000" fill="hold"/>
                                        <p:tgtEl>
                                          <p:spTgt spid="47"/>
                                        </p:tgtEl>
                                        <p:attrNameLst>
                                          <p:attrName>ppt_x</p:attrName>
                                          <p:attrName>ppt_y</p:attrName>
                                        </p:attrNameLst>
                                      </p:cBhvr>
                                      <p:rCtr x="378" y="0"/>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40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35" presetClass="path" presetSubtype="0" decel="100000" fill="hold" grpId="1" nodeType="withEffect">
                                  <p:stCondLst>
                                    <p:cond delay="400"/>
                                  </p:stCondLst>
                                  <p:childTnLst>
                                    <p:animMotion origin="layout" path="M -4.375E-6 3.7037E-6 L 0.00769 3.7037E-6 " pathEditMode="relative" rAng="0" ptsTypes="AA">
                                      <p:cBhvr>
                                        <p:cTn id="54" dur="500" spd="-100000" fill="hold"/>
                                        <p:tgtEl>
                                          <p:spTgt spid="48"/>
                                        </p:tgtEl>
                                        <p:attrNameLst>
                                          <p:attrName>ppt_x</p:attrName>
                                          <p:attrName>ppt_y</p:attrName>
                                        </p:attrNameLst>
                                      </p:cBhvr>
                                      <p:rCtr x="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30" grpId="0"/>
      <p:bldP spid="30" grpId="1"/>
      <p:bldP spid="46" grpId="0"/>
      <p:bldP spid="46" grpId="1"/>
      <p:bldP spid="47" grpId="0"/>
      <p:bldP spid="47" grpId="1"/>
      <p:bldP spid="48" grpId="0"/>
      <p:bldP spid="48" grpId="1"/>
      <p:bldP spid="49" grpId="0" animBg="1"/>
      <p:bldP spid="5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D900-C964-47DD-981A-6ED1A9FC50E0}"/>
              </a:ext>
            </a:extLst>
          </p:cNvPr>
          <p:cNvSpPr>
            <a:spLocks noGrp="1"/>
          </p:cNvSpPr>
          <p:nvPr>
            <p:ph type="title"/>
          </p:nvPr>
        </p:nvSpPr>
        <p:spPr/>
        <p:txBody>
          <a:bodyPr/>
          <a:lstStyle/>
          <a:p>
            <a:r>
              <a:rPr lang="en-US"/>
              <a:t>HTML5 dashboards</a:t>
            </a:r>
          </a:p>
        </p:txBody>
      </p:sp>
      <p:sp>
        <p:nvSpPr>
          <p:cNvPr id="18" name="Rectangle 17">
            <a:extLst>
              <a:ext uri="{FF2B5EF4-FFF2-40B4-BE49-F238E27FC236}">
                <a16:creationId xmlns:a16="http://schemas.microsoft.com/office/drawing/2014/main" id="{75771BA1-D47D-4931-882F-2699AC5A830F}"/>
              </a:ext>
            </a:extLst>
          </p:cNvPr>
          <p:cNvSpPr/>
          <p:nvPr/>
        </p:nvSpPr>
        <p:spPr>
          <a:xfrm>
            <a:off x="1099312" y="2934962"/>
            <a:ext cx="2642616" cy="3693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2050"/>
                    </a:gs>
                    <a:gs pos="30000">
                      <a:srgbClr val="002050"/>
                    </a:gs>
                  </a:gsLst>
                  <a:lin ang="5400000" scaled="0"/>
                </a:gradFill>
                <a:effectLst/>
                <a:uLnTx/>
                <a:uFillTx/>
                <a:latin typeface="Segoe UI"/>
                <a:ea typeface="+mn-ea"/>
                <a:cs typeface="+mn-cs"/>
              </a:rPr>
              <a:t>No dependency</a:t>
            </a:r>
          </a:p>
        </p:txBody>
      </p:sp>
      <p:sp>
        <p:nvSpPr>
          <p:cNvPr id="19" name="Rectangle 18">
            <a:extLst>
              <a:ext uri="{FF2B5EF4-FFF2-40B4-BE49-F238E27FC236}">
                <a16:creationId xmlns:a16="http://schemas.microsoft.com/office/drawing/2014/main" id="{618F5455-0F9A-4E90-905E-FD8C35EA4F74}"/>
              </a:ext>
            </a:extLst>
          </p:cNvPr>
          <p:cNvSpPr/>
          <p:nvPr/>
        </p:nvSpPr>
        <p:spPr>
          <a:xfrm>
            <a:off x="4786375" y="2934962"/>
            <a:ext cx="2642616" cy="3693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2050"/>
                    </a:gs>
                    <a:gs pos="30000">
                      <a:srgbClr val="002050"/>
                    </a:gs>
                  </a:gsLst>
                  <a:lin ang="5400000" scaled="0"/>
                </a:gradFill>
                <a:effectLst/>
                <a:uLnTx/>
                <a:uFillTx/>
                <a:latin typeface="Segoe UI"/>
                <a:ea typeface="+mn-ea"/>
                <a:cs typeface="+mn-cs"/>
              </a:rPr>
              <a:t>Extensibility</a:t>
            </a:r>
          </a:p>
        </p:txBody>
      </p:sp>
      <p:sp>
        <p:nvSpPr>
          <p:cNvPr id="23" name="Oval 22">
            <a:extLst>
              <a:ext uri="{FF2B5EF4-FFF2-40B4-BE49-F238E27FC236}">
                <a16:creationId xmlns:a16="http://schemas.microsoft.com/office/drawing/2014/main" id="{51DEED6E-623C-40C7-8D57-642DE463BF4F}"/>
              </a:ext>
            </a:extLst>
          </p:cNvPr>
          <p:cNvSpPr/>
          <p:nvPr/>
        </p:nvSpPr>
        <p:spPr bwMode="auto">
          <a:xfrm>
            <a:off x="1734820" y="1436688"/>
            <a:ext cx="1371600" cy="1371600"/>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 name="Oval 23">
            <a:extLst>
              <a:ext uri="{FF2B5EF4-FFF2-40B4-BE49-F238E27FC236}">
                <a16:creationId xmlns:a16="http://schemas.microsoft.com/office/drawing/2014/main" id="{5E33671A-BD65-459F-BE04-85D87970E8FD}"/>
              </a:ext>
            </a:extLst>
          </p:cNvPr>
          <p:cNvSpPr/>
          <p:nvPr/>
        </p:nvSpPr>
        <p:spPr bwMode="auto">
          <a:xfrm>
            <a:off x="5421883" y="1436688"/>
            <a:ext cx="1371600" cy="1371600"/>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 name="Rectangle 33">
            <a:extLst>
              <a:ext uri="{FF2B5EF4-FFF2-40B4-BE49-F238E27FC236}">
                <a16:creationId xmlns:a16="http://schemas.microsoft.com/office/drawing/2014/main" id="{C7735082-6A5C-4F03-9E03-EEF7236D6341}"/>
              </a:ext>
            </a:extLst>
          </p:cNvPr>
          <p:cNvSpPr/>
          <p:nvPr/>
        </p:nvSpPr>
        <p:spPr>
          <a:xfrm>
            <a:off x="1099312" y="5487582"/>
            <a:ext cx="2642616" cy="3693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2050"/>
                    </a:gs>
                    <a:gs pos="30000">
                      <a:srgbClr val="002050"/>
                    </a:gs>
                  </a:gsLst>
                  <a:lin ang="5400000" scaled="0"/>
                </a:gradFill>
                <a:effectLst/>
                <a:uLnTx/>
                <a:uFillTx/>
                <a:latin typeface="Segoe UI"/>
                <a:ea typeface="+mn-ea"/>
                <a:cs typeface="+mn-cs"/>
              </a:rPr>
              <a:t>Easy access</a:t>
            </a:r>
          </a:p>
        </p:txBody>
      </p:sp>
      <p:sp>
        <p:nvSpPr>
          <p:cNvPr id="37" name="Rectangle 36">
            <a:extLst>
              <a:ext uri="{FF2B5EF4-FFF2-40B4-BE49-F238E27FC236}">
                <a16:creationId xmlns:a16="http://schemas.microsoft.com/office/drawing/2014/main" id="{7B6D098A-F207-4AD4-9FBA-06B33ECA7D1F}"/>
              </a:ext>
            </a:extLst>
          </p:cNvPr>
          <p:cNvSpPr/>
          <p:nvPr/>
        </p:nvSpPr>
        <p:spPr>
          <a:xfrm>
            <a:off x="4786375" y="5487582"/>
            <a:ext cx="2642616" cy="3693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2050"/>
                    </a:gs>
                    <a:gs pos="30000">
                      <a:srgbClr val="002050"/>
                    </a:gs>
                  </a:gsLst>
                  <a:lin ang="5400000" scaled="0"/>
                </a:gradFill>
                <a:effectLst/>
                <a:uLnTx/>
                <a:uFillTx/>
                <a:latin typeface="Segoe UI"/>
                <a:ea typeface="+mn-ea"/>
                <a:cs typeface="+mn-cs"/>
              </a:rPr>
              <a:t>Faster resolutions</a:t>
            </a:r>
          </a:p>
        </p:txBody>
      </p:sp>
      <p:sp>
        <p:nvSpPr>
          <p:cNvPr id="39" name="Oval 38">
            <a:extLst>
              <a:ext uri="{FF2B5EF4-FFF2-40B4-BE49-F238E27FC236}">
                <a16:creationId xmlns:a16="http://schemas.microsoft.com/office/drawing/2014/main" id="{43487030-D578-4E2A-8C34-FE2C49A1623F}"/>
              </a:ext>
            </a:extLst>
          </p:cNvPr>
          <p:cNvSpPr/>
          <p:nvPr/>
        </p:nvSpPr>
        <p:spPr bwMode="auto">
          <a:xfrm>
            <a:off x="1734820" y="3989308"/>
            <a:ext cx="1371600" cy="1371600"/>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Oval 39">
            <a:extLst>
              <a:ext uri="{FF2B5EF4-FFF2-40B4-BE49-F238E27FC236}">
                <a16:creationId xmlns:a16="http://schemas.microsoft.com/office/drawing/2014/main" id="{A2703147-28C4-4000-B675-956FFC61712D}"/>
              </a:ext>
            </a:extLst>
          </p:cNvPr>
          <p:cNvSpPr/>
          <p:nvPr/>
        </p:nvSpPr>
        <p:spPr bwMode="auto">
          <a:xfrm>
            <a:off x="5421883" y="3989308"/>
            <a:ext cx="1371600" cy="1371600"/>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0" name="Graphic 9">
            <a:extLst>
              <a:ext uri="{FF2B5EF4-FFF2-40B4-BE49-F238E27FC236}">
                <a16:creationId xmlns:a16="http://schemas.microsoft.com/office/drawing/2014/main" id="{5C8786A3-4A73-4BBE-8683-0B8069079B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0323" y="4213282"/>
            <a:ext cx="914400" cy="914400"/>
          </a:xfrm>
          <a:prstGeom prst="rect">
            <a:avLst/>
          </a:prstGeom>
        </p:spPr>
      </p:pic>
      <p:pic>
        <p:nvPicPr>
          <p:cNvPr id="12" name="Graphic 11">
            <a:extLst>
              <a:ext uri="{FF2B5EF4-FFF2-40B4-BE49-F238E27FC236}">
                <a16:creationId xmlns:a16="http://schemas.microsoft.com/office/drawing/2014/main" id="{DE09EAEF-65C1-43E3-A2FB-7B71430085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33345" y="4217908"/>
            <a:ext cx="804671" cy="914400"/>
          </a:xfrm>
          <a:prstGeom prst="rect">
            <a:avLst/>
          </a:prstGeom>
        </p:spPr>
      </p:pic>
      <p:pic>
        <p:nvPicPr>
          <p:cNvPr id="13" name="Graphic 12">
            <a:extLst>
              <a:ext uri="{FF2B5EF4-FFF2-40B4-BE49-F238E27FC236}">
                <a16:creationId xmlns:a16="http://schemas.microsoft.com/office/drawing/2014/main" id="{5B5D5C44-55B9-486E-8837-1A643C4737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1923" y="1755674"/>
            <a:ext cx="731520" cy="731520"/>
          </a:xfrm>
          <a:prstGeom prst="rect">
            <a:avLst/>
          </a:prstGeom>
        </p:spPr>
      </p:pic>
      <p:sp>
        <p:nvSpPr>
          <p:cNvPr id="49" name="&quot;Not Allowed&quot; Symbol 48">
            <a:extLst>
              <a:ext uri="{FF2B5EF4-FFF2-40B4-BE49-F238E27FC236}">
                <a16:creationId xmlns:a16="http://schemas.microsoft.com/office/drawing/2014/main" id="{36A60DAC-39B6-4FD7-9D30-3E26E8894EB5}"/>
              </a:ext>
            </a:extLst>
          </p:cNvPr>
          <p:cNvSpPr/>
          <p:nvPr/>
        </p:nvSpPr>
        <p:spPr bwMode="auto">
          <a:xfrm>
            <a:off x="1962366" y="1663181"/>
            <a:ext cx="916507" cy="916507"/>
          </a:xfrm>
          <a:prstGeom prst="noSmoking">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5A59962C-C371-4258-ACB2-24EA9DD497D1}"/>
              </a:ext>
            </a:extLst>
          </p:cNvPr>
          <p:cNvSpPr/>
          <p:nvPr/>
        </p:nvSpPr>
        <p:spPr>
          <a:xfrm>
            <a:off x="8444992" y="2934962"/>
            <a:ext cx="2642616" cy="3693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2050"/>
                    </a:gs>
                    <a:gs pos="30000">
                      <a:srgbClr val="002050"/>
                    </a:gs>
                  </a:gsLst>
                  <a:lin ang="5400000" scaled="0"/>
                </a:gradFill>
                <a:effectLst/>
                <a:uLnTx/>
                <a:uFillTx/>
                <a:latin typeface="Segoe UI"/>
                <a:ea typeface="+mn-ea"/>
                <a:cs typeface="+mn-cs"/>
              </a:rPr>
              <a:t>Inline actions</a:t>
            </a:r>
          </a:p>
        </p:txBody>
      </p:sp>
      <p:sp>
        <p:nvSpPr>
          <p:cNvPr id="16" name="Oval 15">
            <a:extLst>
              <a:ext uri="{FF2B5EF4-FFF2-40B4-BE49-F238E27FC236}">
                <a16:creationId xmlns:a16="http://schemas.microsoft.com/office/drawing/2014/main" id="{96899EF6-89F0-4D75-8F8D-BFCFE8C938A0}"/>
              </a:ext>
            </a:extLst>
          </p:cNvPr>
          <p:cNvSpPr/>
          <p:nvPr/>
        </p:nvSpPr>
        <p:spPr bwMode="auto">
          <a:xfrm>
            <a:off x="9080500" y="1436688"/>
            <a:ext cx="1371600" cy="1371600"/>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74EA29BF-32BA-4A3A-95AA-53A54F5FCD25}"/>
              </a:ext>
            </a:extLst>
          </p:cNvPr>
          <p:cNvSpPr/>
          <p:nvPr/>
        </p:nvSpPr>
        <p:spPr>
          <a:xfrm>
            <a:off x="8444992" y="5487582"/>
            <a:ext cx="2642616" cy="3693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2050"/>
                    </a:gs>
                    <a:gs pos="30000">
                      <a:srgbClr val="002050"/>
                    </a:gs>
                  </a:gsLst>
                  <a:lin ang="5400000" scaled="0"/>
                </a:gradFill>
                <a:effectLst/>
                <a:uLnTx/>
                <a:uFillTx/>
                <a:latin typeface="Segoe UI"/>
                <a:ea typeface="+mn-ea"/>
                <a:cs typeface="+mn-cs"/>
              </a:rPr>
              <a:t>Operator friendly</a:t>
            </a:r>
          </a:p>
        </p:txBody>
      </p:sp>
      <p:sp>
        <p:nvSpPr>
          <p:cNvPr id="20" name="Oval 19">
            <a:extLst>
              <a:ext uri="{FF2B5EF4-FFF2-40B4-BE49-F238E27FC236}">
                <a16:creationId xmlns:a16="http://schemas.microsoft.com/office/drawing/2014/main" id="{4895D13F-827E-4C5D-90E3-8A6DAAFD1A2D}"/>
              </a:ext>
            </a:extLst>
          </p:cNvPr>
          <p:cNvSpPr/>
          <p:nvPr/>
        </p:nvSpPr>
        <p:spPr bwMode="auto">
          <a:xfrm>
            <a:off x="9080500" y="3989308"/>
            <a:ext cx="1371600" cy="1371600"/>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1" name="Graphic 151">
            <a:extLst>
              <a:ext uri="{FF2B5EF4-FFF2-40B4-BE49-F238E27FC236}">
                <a16:creationId xmlns:a16="http://schemas.microsoft.com/office/drawing/2014/main" id="{43EB7CD4-40CF-44A1-9AE0-2F3DCCC86D93}"/>
              </a:ext>
            </a:extLst>
          </p:cNvPr>
          <p:cNvGrpSpPr>
            <a:grpSpLocks noChangeAspect="1"/>
          </p:cNvGrpSpPr>
          <p:nvPr/>
        </p:nvGrpSpPr>
        <p:grpSpPr>
          <a:xfrm>
            <a:off x="9348361" y="4144179"/>
            <a:ext cx="835877" cy="914400"/>
            <a:chOff x="5953442" y="5544754"/>
            <a:chExt cx="419100" cy="458470"/>
          </a:xfrm>
        </p:grpSpPr>
        <p:sp>
          <p:nvSpPr>
            <p:cNvPr id="22" name="Freeform: Shape 46">
              <a:extLst>
                <a:ext uri="{FF2B5EF4-FFF2-40B4-BE49-F238E27FC236}">
                  <a16:creationId xmlns:a16="http://schemas.microsoft.com/office/drawing/2014/main" id="{14F54E94-BDEE-4BF8-BABE-32045676F1EB}"/>
                </a:ext>
              </a:extLst>
            </p:cNvPr>
            <p:cNvSpPr/>
            <p:nvPr/>
          </p:nvSpPr>
          <p:spPr>
            <a:xfrm>
              <a:off x="5953442" y="5774624"/>
              <a:ext cx="419100" cy="228600"/>
            </a:xfrm>
            <a:custGeom>
              <a:avLst/>
              <a:gdLst>
                <a:gd name="connsiteX0" fmla="*/ 357505 w 419100"/>
                <a:gd name="connsiteY0" fmla="*/ 34925 h 228600"/>
                <a:gd name="connsiteX1" fmla="*/ 309245 w 419100"/>
                <a:gd name="connsiteY1" fmla="*/ 10795 h 228600"/>
                <a:gd name="connsiteX2" fmla="*/ 299085 w 419100"/>
                <a:gd name="connsiteY2" fmla="*/ 13335 h 228600"/>
                <a:gd name="connsiteX3" fmla="*/ 278765 w 419100"/>
                <a:gd name="connsiteY3" fmla="*/ 27305 h 228600"/>
                <a:gd name="connsiteX4" fmla="*/ 274955 w 419100"/>
                <a:gd name="connsiteY4" fmla="*/ 29845 h 228600"/>
                <a:gd name="connsiteX5" fmla="*/ 254635 w 419100"/>
                <a:gd name="connsiteY5" fmla="*/ 40005 h 228600"/>
                <a:gd name="connsiteX6" fmla="*/ 212725 w 419100"/>
                <a:gd name="connsiteY6" fmla="*/ 47625 h 228600"/>
                <a:gd name="connsiteX7" fmla="*/ 170815 w 419100"/>
                <a:gd name="connsiteY7" fmla="*/ 40005 h 228600"/>
                <a:gd name="connsiteX8" fmla="*/ 150495 w 419100"/>
                <a:gd name="connsiteY8" fmla="*/ 29845 h 228600"/>
                <a:gd name="connsiteX9" fmla="*/ 126365 w 419100"/>
                <a:gd name="connsiteY9" fmla="*/ 12065 h 228600"/>
                <a:gd name="connsiteX10" fmla="*/ 116205 w 419100"/>
                <a:gd name="connsiteY10" fmla="*/ 9525 h 228600"/>
                <a:gd name="connsiteX11" fmla="*/ 67945 w 419100"/>
                <a:gd name="connsiteY11" fmla="*/ 33655 h 228600"/>
                <a:gd name="connsiteX12" fmla="*/ 26035 w 419100"/>
                <a:gd name="connsiteY12" fmla="*/ 97155 h 228600"/>
                <a:gd name="connsiteX13" fmla="*/ 9525 w 419100"/>
                <a:gd name="connsiteY13" fmla="*/ 226695 h 228600"/>
                <a:gd name="connsiteX14" fmla="*/ 421005 w 419100"/>
                <a:gd name="connsiteY14" fmla="*/ 226695 h 228600"/>
                <a:gd name="connsiteX15" fmla="*/ 401955 w 419100"/>
                <a:gd name="connsiteY15" fmla="*/ 98425 h 228600"/>
                <a:gd name="connsiteX16" fmla="*/ 357505 w 419100"/>
                <a:gd name="connsiteY16" fmla="*/ 3492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0" h="228600">
                  <a:moveTo>
                    <a:pt x="357505" y="34925"/>
                  </a:moveTo>
                  <a:cubicBezTo>
                    <a:pt x="332105" y="20955"/>
                    <a:pt x="318135" y="10795"/>
                    <a:pt x="309245" y="10795"/>
                  </a:cubicBezTo>
                  <a:cubicBezTo>
                    <a:pt x="305435" y="10795"/>
                    <a:pt x="301625" y="12065"/>
                    <a:pt x="299085" y="13335"/>
                  </a:cubicBezTo>
                  <a:cubicBezTo>
                    <a:pt x="294005" y="18415"/>
                    <a:pt x="286385" y="23495"/>
                    <a:pt x="278765" y="27305"/>
                  </a:cubicBezTo>
                  <a:cubicBezTo>
                    <a:pt x="277495" y="28575"/>
                    <a:pt x="276225" y="28575"/>
                    <a:pt x="274955" y="29845"/>
                  </a:cubicBezTo>
                  <a:cubicBezTo>
                    <a:pt x="267335" y="34925"/>
                    <a:pt x="260985" y="37465"/>
                    <a:pt x="254635" y="40005"/>
                  </a:cubicBezTo>
                  <a:cubicBezTo>
                    <a:pt x="241935" y="45085"/>
                    <a:pt x="226695" y="47625"/>
                    <a:pt x="212725" y="47625"/>
                  </a:cubicBezTo>
                  <a:cubicBezTo>
                    <a:pt x="198755" y="47625"/>
                    <a:pt x="183515" y="45085"/>
                    <a:pt x="170815" y="40005"/>
                  </a:cubicBezTo>
                  <a:cubicBezTo>
                    <a:pt x="163195" y="37465"/>
                    <a:pt x="156845" y="34925"/>
                    <a:pt x="150495" y="29845"/>
                  </a:cubicBezTo>
                  <a:cubicBezTo>
                    <a:pt x="141605" y="24765"/>
                    <a:pt x="132715" y="19685"/>
                    <a:pt x="126365" y="12065"/>
                  </a:cubicBezTo>
                  <a:cubicBezTo>
                    <a:pt x="123825" y="10795"/>
                    <a:pt x="120015" y="9525"/>
                    <a:pt x="116205" y="9525"/>
                  </a:cubicBezTo>
                  <a:cubicBezTo>
                    <a:pt x="106045" y="9525"/>
                    <a:pt x="97155" y="15875"/>
                    <a:pt x="67945" y="33655"/>
                  </a:cubicBezTo>
                  <a:cubicBezTo>
                    <a:pt x="42545" y="47625"/>
                    <a:pt x="32385" y="64135"/>
                    <a:pt x="26035" y="97155"/>
                  </a:cubicBezTo>
                  <a:cubicBezTo>
                    <a:pt x="19685" y="126365"/>
                    <a:pt x="10795" y="193675"/>
                    <a:pt x="9525" y="226695"/>
                  </a:cubicBezTo>
                  <a:lnTo>
                    <a:pt x="421005" y="226695"/>
                  </a:lnTo>
                  <a:cubicBezTo>
                    <a:pt x="417195" y="194945"/>
                    <a:pt x="408305" y="127635"/>
                    <a:pt x="401955" y="98425"/>
                  </a:cubicBezTo>
                  <a:cubicBezTo>
                    <a:pt x="391795" y="64135"/>
                    <a:pt x="382905" y="48895"/>
                    <a:pt x="357505" y="34925"/>
                  </a:cubicBezTo>
                  <a:close/>
                </a:path>
              </a:pathLst>
            </a:custGeom>
            <a:solidFill>
              <a:schemeClr val="accent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 name="Freeform: Shape 47">
              <a:extLst>
                <a:ext uri="{FF2B5EF4-FFF2-40B4-BE49-F238E27FC236}">
                  <a16:creationId xmlns:a16="http://schemas.microsoft.com/office/drawing/2014/main" id="{DE6B6D8D-6EA8-4675-B553-5DCA1A72EE0D}"/>
                </a:ext>
              </a:extLst>
            </p:cNvPr>
            <p:cNvSpPr/>
            <p:nvPr/>
          </p:nvSpPr>
          <p:spPr>
            <a:xfrm>
              <a:off x="6055042" y="5544754"/>
              <a:ext cx="215900" cy="241300"/>
            </a:xfrm>
            <a:custGeom>
              <a:avLst/>
              <a:gdLst>
                <a:gd name="connsiteX0" fmla="*/ 109855 w 215900"/>
                <a:gd name="connsiteY0" fmla="*/ 9525 h 241300"/>
                <a:gd name="connsiteX1" fmla="*/ 9525 w 215900"/>
                <a:gd name="connsiteY1" fmla="*/ 121285 h 241300"/>
                <a:gd name="connsiteX2" fmla="*/ 109855 w 215900"/>
                <a:gd name="connsiteY2" fmla="*/ 233045 h 241300"/>
                <a:gd name="connsiteX3" fmla="*/ 211455 w 215900"/>
                <a:gd name="connsiteY3" fmla="*/ 121285 h 241300"/>
                <a:gd name="connsiteX4" fmla="*/ 109855 w 215900"/>
                <a:gd name="connsiteY4" fmla="*/ 9525 h 24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00" h="241300">
                  <a:moveTo>
                    <a:pt x="109855" y="9525"/>
                  </a:moveTo>
                  <a:cubicBezTo>
                    <a:pt x="53975" y="9525"/>
                    <a:pt x="9525" y="60325"/>
                    <a:pt x="9525" y="121285"/>
                  </a:cubicBezTo>
                  <a:cubicBezTo>
                    <a:pt x="9525" y="182245"/>
                    <a:pt x="53975" y="233045"/>
                    <a:pt x="109855" y="233045"/>
                  </a:cubicBezTo>
                  <a:cubicBezTo>
                    <a:pt x="165735" y="233045"/>
                    <a:pt x="211455" y="182245"/>
                    <a:pt x="211455" y="121285"/>
                  </a:cubicBezTo>
                  <a:cubicBezTo>
                    <a:pt x="210185" y="60325"/>
                    <a:pt x="164465" y="9525"/>
                    <a:pt x="109855" y="9525"/>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26" name="Graphic 15">
            <a:extLst>
              <a:ext uri="{FF2B5EF4-FFF2-40B4-BE49-F238E27FC236}">
                <a16:creationId xmlns:a16="http://schemas.microsoft.com/office/drawing/2014/main" id="{F6437C68-DE8D-4B13-BE50-33576AF668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70116" y="1709954"/>
            <a:ext cx="792365" cy="822960"/>
          </a:xfrm>
          <a:prstGeom prst="rect">
            <a:avLst/>
          </a:prstGeom>
        </p:spPr>
      </p:pic>
    </p:spTree>
    <p:extLst>
      <p:ext uri="{BB962C8B-B14F-4D97-AF65-F5344CB8AC3E}">
        <p14:creationId xmlns:p14="http://schemas.microsoft.com/office/powerpoint/2010/main" val="1633916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animBg="1"/>
      <p:bldP spid="24" grpId="0" animBg="1"/>
      <p:bldP spid="34" grpId="0"/>
      <p:bldP spid="37" grpId="0"/>
      <p:bldP spid="39" grpId="0" animBg="1"/>
      <p:bldP spid="40" grpId="0" animBg="1"/>
      <p:bldP spid="49" grpId="0" animBg="1"/>
      <p:bldP spid="15" grpId="0"/>
      <p:bldP spid="16" grpId="0" animBg="1"/>
      <p:bldP spid="17" grpId="0"/>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2">
            <a:extLst>
              <a:ext uri="{FF2B5EF4-FFF2-40B4-BE49-F238E27FC236}">
                <a16:creationId xmlns:a16="http://schemas.microsoft.com/office/drawing/2014/main" id="{95562497-8317-454B-861F-4DE6F431F82D}"/>
              </a:ext>
            </a:extLst>
          </p:cNvPr>
          <p:cNvSpPr txBox="1">
            <a:spLocks/>
          </p:cNvSpPr>
          <p:nvPr/>
        </p:nvSpPr>
        <p:spPr>
          <a:xfrm>
            <a:off x="3787481" y="2973100"/>
            <a:ext cx="4018271"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da-DK"/>
              <a:t> </a:t>
            </a:r>
            <a:endParaRPr lang="da-DK" dirty="0"/>
          </a:p>
        </p:txBody>
      </p:sp>
      <p:pic>
        <p:nvPicPr>
          <p:cNvPr id="1026" name="Picture 1" descr="image001">
            <a:extLst>
              <a:ext uri="{FF2B5EF4-FFF2-40B4-BE49-F238E27FC236}">
                <a16:creationId xmlns:a16="http://schemas.microsoft.com/office/drawing/2014/main" id="{6D6F51A9-73F9-4E15-A9BE-7BE98B077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8074" y="988921"/>
            <a:ext cx="8368037" cy="4707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4C2A6B0A-7F57-44F9-B87E-68E14AD892D2}"/>
              </a:ext>
            </a:extLst>
          </p:cNvPr>
          <p:cNvPicPr>
            <a:picLocks noChangeAspect="1"/>
          </p:cNvPicPr>
          <p:nvPr/>
        </p:nvPicPr>
        <p:blipFill>
          <a:blip r:embed="rId4"/>
          <a:stretch>
            <a:fillRect/>
          </a:stretch>
        </p:blipFill>
        <p:spPr>
          <a:xfrm>
            <a:off x="1001841" y="3139059"/>
            <a:ext cx="1204911" cy="1644799"/>
          </a:xfrm>
          <a:prstGeom prst="rect">
            <a:avLst/>
          </a:prstGeom>
        </p:spPr>
      </p:pic>
    </p:spTree>
    <p:extLst>
      <p:ext uri="{BB962C8B-B14F-4D97-AF65-F5344CB8AC3E}">
        <p14:creationId xmlns:p14="http://schemas.microsoft.com/office/powerpoint/2010/main" val="1195029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EB906-E795-48DE-9A0F-8DEA566B4B00}"/>
              </a:ext>
            </a:extLst>
          </p:cNvPr>
          <p:cNvSpPr>
            <a:spLocks noGrp="1"/>
          </p:cNvSpPr>
          <p:nvPr>
            <p:ph type="title"/>
          </p:nvPr>
        </p:nvSpPr>
        <p:spPr/>
        <p:txBody>
          <a:bodyPr/>
          <a:lstStyle/>
          <a:p>
            <a:r>
              <a:rPr lang="en-US" dirty="0"/>
              <a:t>Demo—HTML5 dashboards</a:t>
            </a:r>
          </a:p>
        </p:txBody>
      </p:sp>
    </p:spTree>
    <p:extLst>
      <p:ext uri="{BB962C8B-B14F-4D97-AF65-F5344CB8AC3E}">
        <p14:creationId xmlns:p14="http://schemas.microsoft.com/office/powerpoint/2010/main" val="334475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51068-E854-43B5-960E-E47BFEFECE63}"/>
              </a:ext>
            </a:extLst>
          </p:cNvPr>
          <p:cNvSpPr>
            <a:spLocks noGrp="1"/>
          </p:cNvSpPr>
          <p:nvPr>
            <p:ph type="title"/>
          </p:nvPr>
        </p:nvSpPr>
        <p:spPr>
          <a:xfrm>
            <a:off x="588263" y="457200"/>
            <a:ext cx="11018520" cy="553998"/>
          </a:xfrm>
        </p:spPr>
        <p:txBody>
          <a:bodyPr/>
          <a:lstStyle/>
          <a:p>
            <a:r>
              <a:rPr lang="en-US"/>
              <a:t>Notification and subscription enhancement</a:t>
            </a:r>
          </a:p>
        </p:txBody>
      </p:sp>
      <p:sp>
        <p:nvSpPr>
          <p:cNvPr id="10" name="TextBox 9">
            <a:extLst>
              <a:ext uri="{FF2B5EF4-FFF2-40B4-BE49-F238E27FC236}">
                <a16:creationId xmlns:a16="http://schemas.microsoft.com/office/drawing/2014/main" id="{1E47311C-BE5D-4DAC-B033-673319D6A22D}"/>
              </a:ext>
            </a:extLst>
          </p:cNvPr>
          <p:cNvSpPr txBox="1"/>
          <p:nvPr/>
        </p:nvSpPr>
        <p:spPr>
          <a:xfrm>
            <a:off x="1140085" y="2522134"/>
            <a:ext cx="1548116"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mn-cs"/>
              </a:rPr>
              <a:t>Administrator</a:t>
            </a:r>
          </a:p>
        </p:txBody>
      </p:sp>
      <p:sp>
        <p:nvSpPr>
          <p:cNvPr id="30" name="Rectangle 29">
            <a:extLst>
              <a:ext uri="{FF2B5EF4-FFF2-40B4-BE49-F238E27FC236}">
                <a16:creationId xmlns:a16="http://schemas.microsoft.com/office/drawing/2014/main" id="{35C17FD2-55D2-490F-A4EF-F0B8D5EA8508}"/>
              </a:ext>
            </a:extLst>
          </p:cNvPr>
          <p:cNvSpPr/>
          <p:nvPr/>
        </p:nvSpPr>
        <p:spPr bwMode="auto">
          <a:xfrm>
            <a:off x="588263" y="3038779"/>
            <a:ext cx="2651760" cy="7386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Enhanced criteria builder with ability to perform “OR” and “Exclude” operations</a:t>
            </a:r>
          </a:p>
        </p:txBody>
      </p:sp>
      <p:sp>
        <p:nvSpPr>
          <p:cNvPr id="31" name="Rectangle 30">
            <a:extLst>
              <a:ext uri="{FF2B5EF4-FFF2-40B4-BE49-F238E27FC236}">
                <a16:creationId xmlns:a16="http://schemas.microsoft.com/office/drawing/2014/main" id="{FA400CDE-EED6-4411-B0EA-9F35A9907A45}"/>
              </a:ext>
            </a:extLst>
          </p:cNvPr>
          <p:cNvSpPr/>
          <p:nvPr/>
        </p:nvSpPr>
        <p:spPr bwMode="auto">
          <a:xfrm>
            <a:off x="588263" y="3992565"/>
            <a:ext cx="2651760" cy="24622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Rich HTML email notification</a:t>
            </a:r>
          </a:p>
        </p:txBody>
      </p:sp>
      <p:sp>
        <p:nvSpPr>
          <p:cNvPr id="32" name="Rectangle 31">
            <a:extLst>
              <a:ext uri="{FF2B5EF4-FFF2-40B4-BE49-F238E27FC236}">
                <a16:creationId xmlns:a16="http://schemas.microsoft.com/office/drawing/2014/main" id="{D75D3FC7-C38E-49B1-95B7-213B79517927}"/>
              </a:ext>
            </a:extLst>
          </p:cNvPr>
          <p:cNvSpPr/>
          <p:nvPr/>
        </p:nvSpPr>
        <p:spPr bwMode="auto">
          <a:xfrm>
            <a:off x="588263" y="4453909"/>
            <a:ext cx="2651760" cy="49244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Flexibility to customize HTML content</a:t>
            </a:r>
          </a:p>
        </p:txBody>
      </p:sp>
      <p:pic>
        <p:nvPicPr>
          <p:cNvPr id="36" name="Graphic 35">
            <a:extLst>
              <a:ext uri="{FF2B5EF4-FFF2-40B4-BE49-F238E27FC236}">
                <a16:creationId xmlns:a16="http://schemas.microsoft.com/office/drawing/2014/main" id="{280D22EA-8D4B-44DC-A5D1-136C7638DF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4761" y="1429286"/>
            <a:ext cx="1438764" cy="1039107"/>
          </a:xfrm>
          <a:prstGeom prst="rect">
            <a:avLst/>
          </a:prstGeom>
        </p:spPr>
      </p:pic>
      <p:sp>
        <p:nvSpPr>
          <p:cNvPr id="40" name="TextBox 39">
            <a:extLst>
              <a:ext uri="{FF2B5EF4-FFF2-40B4-BE49-F238E27FC236}">
                <a16:creationId xmlns:a16="http://schemas.microsoft.com/office/drawing/2014/main" id="{86C230F9-3B0C-4678-8E9E-DBBF1173AF84}"/>
              </a:ext>
            </a:extLst>
          </p:cNvPr>
          <p:cNvSpPr txBox="1"/>
          <p:nvPr/>
        </p:nvSpPr>
        <p:spPr>
          <a:xfrm>
            <a:off x="5537590" y="2522134"/>
            <a:ext cx="113467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mn-cs"/>
              </a:rPr>
              <a:t>Operators</a:t>
            </a:r>
          </a:p>
        </p:txBody>
      </p:sp>
      <p:grpSp>
        <p:nvGrpSpPr>
          <p:cNvPr id="8" name="Group 7">
            <a:extLst>
              <a:ext uri="{FF2B5EF4-FFF2-40B4-BE49-F238E27FC236}">
                <a16:creationId xmlns:a16="http://schemas.microsoft.com/office/drawing/2014/main" id="{A76FF285-D07E-4FFD-A07B-164D4A789CDA}"/>
              </a:ext>
            </a:extLst>
          </p:cNvPr>
          <p:cNvGrpSpPr/>
          <p:nvPr/>
        </p:nvGrpSpPr>
        <p:grpSpPr>
          <a:xfrm>
            <a:off x="4881698" y="1630070"/>
            <a:ext cx="2446455" cy="822960"/>
            <a:chOff x="4786448" y="1630070"/>
            <a:chExt cx="2446455" cy="822960"/>
          </a:xfrm>
        </p:grpSpPr>
        <p:grpSp>
          <p:nvGrpSpPr>
            <p:cNvPr id="37" name="Graphic 151">
              <a:extLst>
                <a:ext uri="{FF2B5EF4-FFF2-40B4-BE49-F238E27FC236}">
                  <a16:creationId xmlns:a16="http://schemas.microsoft.com/office/drawing/2014/main" id="{2197C7C4-688A-486D-8F05-B7FD0945ABD4}"/>
                </a:ext>
              </a:extLst>
            </p:cNvPr>
            <p:cNvGrpSpPr>
              <a:grpSpLocks noChangeAspect="1"/>
            </p:cNvGrpSpPr>
            <p:nvPr/>
          </p:nvGrpSpPr>
          <p:grpSpPr>
            <a:xfrm>
              <a:off x="4786448" y="1630070"/>
              <a:ext cx="752289" cy="822960"/>
              <a:chOff x="5953442" y="5544754"/>
              <a:chExt cx="419100" cy="458470"/>
            </a:xfrm>
            <a:solidFill>
              <a:schemeClr val="accent1"/>
            </a:solidFill>
          </p:grpSpPr>
          <p:sp>
            <p:nvSpPr>
              <p:cNvPr id="38" name="Freeform: Shape 37">
                <a:extLst>
                  <a:ext uri="{FF2B5EF4-FFF2-40B4-BE49-F238E27FC236}">
                    <a16:creationId xmlns:a16="http://schemas.microsoft.com/office/drawing/2014/main" id="{15883DED-A220-4B3F-AB71-80DCF66ADC15}"/>
                  </a:ext>
                </a:extLst>
              </p:cNvPr>
              <p:cNvSpPr/>
              <p:nvPr/>
            </p:nvSpPr>
            <p:spPr>
              <a:xfrm>
                <a:off x="5953442" y="5774624"/>
                <a:ext cx="419100" cy="228600"/>
              </a:xfrm>
              <a:custGeom>
                <a:avLst/>
                <a:gdLst>
                  <a:gd name="connsiteX0" fmla="*/ 357505 w 419100"/>
                  <a:gd name="connsiteY0" fmla="*/ 34925 h 228600"/>
                  <a:gd name="connsiteX1" fmla="*/ 309245 w 419100"/>
                  <a:gd name="connsiteY1" fmla="*/ 10795 h 228600"/>
                  <a:gd name="connsiteX2" fmla="*/ 299085 w 419100"/>
                  <a:gd name="connsiteY2" fmla="*/ 13335 h 228600"/>
                  <a:gd name="connsiteX3" fmla="*/ 278765 w 419100"/>
                  <a:gd name="connsiteY3" fmla="*/ 27305 h 228600"/>
                  <a:gd name="connsiteX4" fmla="*/ 274955 w 419100"/>
                  <a:gd name="connsiteY4" fmla="*/ 29845 h 228600"/>
                  <a:gd name="connsiteX5" fmla="*/ 254635 w 419100"/>
                  <a:gd name="connsiteY5" fmla="*/ 40005 h 228600"/>
                  <a:gd name="connsiteX6" fmla="*/ 212725 w 419100"/>
                  <a:gd name="connsiteY6" fmla="*/ 47625 h 228600"/>
                  <a:gd name="connsiteX7" fmla="*/ 170815 w 419100"/>
                  <a:gd name="connsiteY7" fmla="*/ 40005 h 228600"/>
                  <a:gd name="connsiteX8" fmla="*/ 150495 w 419100"/>
                  <a:gd name="connsiteY8" fmla="*/ 29845 h 228600"/>
                  <a:gd name="connsiteX9" fmla="*/ 126365 w 419100"/>
                  <a:gd name="connsiteY9" fmla="*/ 12065 h 228600"/>
                  <a:gd name="connsiteX10" fmla="*/ 116205 w 419100"/>
                  <a:gd name="connsiteY10" fmla="*/ 9525 h 228600"/>
                  <a:gd name="connsiteX11" fmla="*/ 67945 w 419100"/>
                  <a:gd name="connsiteY11" fmla="*/ 33655 h 228600"/>
                  <a:gd name="connsiteX12" fmla="*/ 26035 w 419100"/>
                  <a:gd name="connsiteY12" fmla="*/ 97155 h 228600"/>
                  <a:gd name="connsiteX13" fmla="*/ 9525 w 419100"/>
                  <a:gd name="connsiteY13" fmla="*/ 226695 h 228600"/>
                  <a:gd name="connsiteX14" fmla="*/ 421005 w 419100"/>
                  <a:gd name="connsiteY14" fmla="*/ 226695 h 228600"/>
                  <a:gd name="connsiteX15" fmla="*/ 401955 w 419100"/>
                  <a:gd name="connsiteY15" fmla="*/ 98425 h 228600"/>
                  <a:gd name="connsiteX16" fmla="*/ 357505 w 419100"/>
                  <a:gd name="connsiteY16" fmla="*/ 3492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0" h="228600">
                    <a:moveTo>
                      <a:pt x="357505" y="34925"/>
                    </a:moveTo>
                    <a:cubicBezTo>
                      <a:pt x="332105" y="20955"/>
                      <a:pt x="318135" y="10795"/>
                      <a:pt x="309245" y="10795"/>
                    </a:cubicBezTo>
                    <a:cubicBezTo>
                      <a:pt x="305435" y="10795"/>
                      <a:pt x="301625" y="12065"/>
                      <a:pt x="299085" y="13335"/>
                    </a:cubicBezTo>
                    <a:cubicBezTo>
                      <a:pt x="294005" y="18415"/>
                      <a:pt x="286385" y="23495"/>
                      <a:pt x="278765" y="27305"/>
                    </a:cubicBezTo>
                    <a:cubicBezTo>
                      <a:pt x="277495" y="28575"/>
                      <a:pt x="276225" y="28575"/>
                      <a:pt x="274955" y="29845"/>
                    </a:cubicBezTo>
                    <a:cubicBezTo>
                      <a:pt x="267335" y="34925"/>
                      <a:pt x="260985" y="37465"/>
                      <a:pt x="254635" y="40005"/>
                    </a:cubicBezTo>
                    <a:cubicBezTo>
                      <a:pt x="241935" y="45085"/>
                      <a:pt x="226695" y="47625"/>
                      <a:pt x="212725" y="47625"/>
                    </a:cubicBezTo>
                    <a:cubicBezTo>
                      <a:pt x="198755" y="47625"/>
                      <a:pt x="183515" y="45085"/>
                      <a:pt x="170815" y="40005"/>
                    </a:cubicBezTo>
                    <a:cubicBezTo>
                      <a:pt x="163195" y="37465"/>
                      <a:pt x="156845" y="34925"/>
                      <a:pt x="150495" y="29845"/>
                    </a:cubicBezTo>
                    <a:cubicBezTo>
                      <a:pt x="141605" y="24765"/>
                      <a:pt x="132715" y="19685"/>
                      <a:pt x="126365" y="12065"/>
                    </a:cubicBezTo>
                    <a:cubicBezTo>
                      <a:pt x="123825" y="10795"/>
                      <a:pt x="120015" y="9525"/>
                      <a:pt x="116205" y="9525"/>
                    </a:cubicBezTo>
                    <a:cubicBezTo>
                      <a:pt x="106045" y="9525"/>
                      <a:pt x="97155" y="15875"/>
                      <a:pt x="67945" y="33655"/>
                    </a:cubicBezTo>
                    <a:cubicBezTo>
                      <a:pt x="42545" y="47625"/>
                      <a:pt x="32385" y="64135"/>
                      <a:pt x="26035" y="97155"/>
                    </a:cubicBezTo>
                    <a:cubicBezTo>
                      <a:pt x="19685" y="126365"/>
                      <a:pt x="10795" y="193675"/>
                      <a:pt x="9525" y="226695"/>
                    </a:cubicBezTo>
                    <a:lnTo>
                      <a:pt x="421005" y="226695"/>
                    </a:lnTo>
                    <a:cubicBezTo>
                      <a:pt x="417195" y="194945"/>
                      <a:pt x="408305" y="127635"/>
                      <a:pt x="401955" y="98425"/>
                    </a:cubicBezTo>
                    <a:cubicBezTo>
                      <a:pt x="391795" y="64135"/>
                      <a:pt x="382905" y="48895"/>
                      <a:pt x="357505" y="3492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20178ECA-6BFF-4F7B-89B3-6A97D4DD68AC}"/>
                  </a:ext>
                </a:extLst>
              </p:cNvPr>
              <p:cNvSpPr/>
              <p:nvPr/>
            </p:nvSpPr>
            <p:spPr>
              <a:xfrm>
                <a:off x="6055042" y="5544754"/>
                <a:ext cx="215900" cy="241300"/>
              </a:xfrm>
              <a:custGeom>
                <a:avLst/>
                <a:gdLst>
                  <a:gd name="connsiteX0" fmla="*/ 109855 w 215900"/>
                  <a:gd name="connsiteY0" fmla="*/ 9525 h 241300"/>
                  <a:gd name="connsiteX1" fmla="*/ 9525 w 215900"/>
                  <a:gd name="connsiteY1" fmla="*/ 121285 h 241300"/>
                  <a:gd name="connsiteX2" fmla="*/ 109855 w 215900"/>
                  <a:gd name="connsiteY2" fmla="*/ 233045 h 241300"/>
                  <a:gd name="connsiteX3" fmla="*/ 211455 w 215900"/>
                  <a:gd name="connsiteY3" fmla="*/ 121285 h 241300"/>
                  <a:gd name="connsiteX4" fmla="*/ 109855 w 215900"/>
                  <a:gd name="connsiteY4" fmla="*/ 9525 h 24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00" h="241300">
                    <a:moveTo>
                      <a:pt x="109855" y="9525"/>
                    </a:moveTo>
                    <a:cubicBezTo>
                      <a:pt x="53975" y="9525"/>
                      <a:pt x="9525" y="60325"/>
                      <a:pt x="9525" y="121285"/>
                    </a:cubicBezTo>
                    <a:cubicBezTo>
                      <a:pt x="9525" y="182245"/>
                      <a:pt x="53975" y="233045"/>
                      <a:pt x="109855" y="233045"/>
                    </a:cubicBezTo>
                    <a:cubicBezTo>
                      <a:pt x="165735" y="233045"/>
                      <a:pt x="211455" y="182245"/>
                      <a:pt x="211455" y="121285"/>
                    </a:cubicBezTo>
                    <a:cubicBezTo>
                      <a:pt x="210185" y="60325"/>
                      <a:pt x="164465" y="9525"/>
                      <a:pt x="109855" y="952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1" name="Graphic 151">
              <a:extLst>
                <a:ext uri="{FF2B5EF4-FFF2-40B4-BE49-F238E27FC236}">
                  <a16:creationId xmlns:a16="http://schemas.microsoft.com/office/drawing/2014/main" id="{76FA7F67-743D-4BF0-86D1-1369422FECCA}"/>
                </a:ext>
              </a:extLst>
            </p:cNvPr>
            <p:cNvGrpSpPr>
              <a:grpSpLocks noChangeAspect="1"/>
            </p:cNvGrpSpPr>
            <p:nvPr/>
          </p:nvGrpSpPr>
          <p:grpSpPr>
            <a:xfrm>
              <a:off x="5617680" y="1630070"/>
              <a:ext cx="752289" cy="822960"/>
              <a:chOff x="5953442" y="5544754"/>
              <a:chExt cx="419100" cy="458470"/>
            </a:xfrm>
            <a:solidFill>
              <a:schemeClr val="accent1"/>
            </a:solidFill>
          </p:grpSpPr>
          <p:sp>
            <p:nvSpPr>
              <p:cNvPr id="42" name="Freeform: Shape 41">
                <a:extLst>
                  <a:ext uri="{FF2B5EF4-FFF2-40B4-BE49-F238E27FC236}">
                    <a16:creationId xmlns:a16="http://schemas.microsoft.com/office/drawing/2014/main" id="{8ADDD347-A1C7-47B9-9725-1555E4A7D14B}"/>
                  </a:ext>
                </a:extLst>
              </p:cNvPr>
              <p:cNvSpPr/>
              <p:nvPr/>
            </p:nvSpPr>
            <p:spPr>
              <a:xfrm>
                <a:off x="5953442" y="5774624"/>
                <a:ext cx="419100" cy="228600"/>
              </a:xfrm>
              <a:custGeom>
                <a:avLst/>
                <a:gdLst>
                  <a:gd name="connsiteX0" fmla="*/ 357505 w 419100"/>
                  <a:gd name="connsiteY0" fmla="*/ 34925 h 228600"/>
                  <a:gd name="connsiteX1" fmla="*/ 309245 w 419100"/>
                  <a:gd name="connsiteY1" fmla="*/ 10795 h 228600"/>
                  <a:gd name="connsiteX2" fmla="*/ 299085 w 419100"/>
                  <a:gd name="connsiteY2" fmla="*/ 13335 h 228600"/>
                  <a:gd name="connsiteX3" fmla="*/ 278765 w 419100"/>
                  <a:gd name="connsiteY3" fmla="*/ 27305 h 228600"/>
                  <a:gd name="connsiteX4" fmla="*/ 274955 w 419100"/>
                  <a:gd name="connsiteY4" fmla="*/ 29845 h 228600"/>
                  <a:gd name="connsiteX5" fmla="*/ 254635 w 419100"/>
                  <a:gd name="connsiteY5" fmla="*/ 40005 h 228600"/>
                  <a:gd name="connsiteX6" fmla="*/ 212725 w 419100"/>
                  <a:gd name="connsiteY6" fmla="*/ 47625 h 228600"/>
                  <a:gd name="connsiteX7" fmla="*/ 170815 w 419100"/>
                  <a:gd name="connsiteY7" fmla="*/ 40005 h 228600"/>
                  <a:gd name="connsiteX8" fmla="*/ 150495 w 419100"/>
                  <a:gd name="connsiteY8" fmla="*/ 29845 h 228600"/>
                  <a:gd name="connsiteX9" fmla="*/ 126365 w 419100"/>
                  <a:gd name="connsiteY9" fmla="*/ 12065 h 228600"/>
                  <a:gd name="connsiteX10" fmla="*/ 116205 w 419100"/>
                  <a:gd name="connsiteY10" fmla="*/ 9525 h 228600"/>
                  <a:gd name="connsiteX11" fmla="*/ 67945 w 419100"/>
                  <a:gd name="connsiteY11" fmla="*/ 33655 h 228600"/>
                  <a:gd name="connsiteX12" fmla="*/ 26035 w 419100"/>
                  <a:gd name="connsiteY12" fmla="*/ 97155 h 228600"/>
                  <a:gd name="connsiteX13" fmla="*/ 9525 w 419100"/>
                  <a:gd name="connsiteY13" fmla="*/ 226695 h 228600"/>
                  <a:gd name="connsiteX14" fmla="*/ 421005 w 419100"/>
                  <a:gd name="connsiteY14" fmla="*/ 226695 h 228600"/>
                  <a:gd name="connsiteX15" fmla="*/ 401955 w 419100"/>
                  <a:gd name="connsiteY15" fmla="*/ 98425 h 228600"/>
                  <a:gd name="connsiteX16" fmla="*/ 357505 w 419100"/>
                  <a:gd name="connsiteY16" fmla="*/ 3492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0" h="228600">
                    <a:moveTo>
                      <a:pt x="357505" y="34925"/>
                    </a:moveTo>
                    <a:cubicBezTo>
                      <a:pt x="332105" y="20955"/>
                      <a:pt x="318135" y="10795"/>
                      <a:pt x="309245" y="10795"/>
                    </a:cubicBezTo>
                    <a:cubicBezTo>
                      <a:pt x="305435" y="10795"/>
                      <a:pt x="301625" y="12065"/>
                      <a:pt x="299085" y="13335"/>
                    </a:cubicBezTo>
                    <a:cubicBezTo>
                      <a:pt x="294005" y="18415"/>
                      <a:pt x="286385" y="23495"/>
                      <a:pt x="278765" y="27305"/>
                    </a:cubicBezTo>
                    <a:cubicBezTo>
                      <a:pt x="277495" y="28575"/>
                      <a:pt x="276225" y="28575"/>
                      <a:pt x="274955" y="29845"/>
                    </a:cubicBezTo>
                    <a:cubicBezTo>
                      <a:pt x="267335" y="34925"/>
                      <a:pt x="260985" y="37465"/>
                      <a:pt x="254635" y="40005"/>
                    </a:cubicBezTo>
                    <a:cubicBezTo>
                      <a:pt x="241935" y="45085"/>
                      <a:pt x="226695" y="47625"/>
                      <a:pt x="212725" y="47625"/>
                    </a:cubicBezTo>
                    <a:cubicBezTo>
                      <a:pt x="198755" y="47625"/>
                      <a:pt x="183515" y="45085"/>
                      <a:pt x="170815" y="40005"/>
                    </a:cubicBezTo>
                    <a:cubicBezTo>
                      <a:pt x="163195" y="37465"/>
                      <a:pt x="156845" y="34925"/>
                      <a:pt x="150495" y="29845"/>
                    </a:cubicBezTo>
                    <a:cubicBezTo>
                      <a:pt x="141605" y="24765"/>
                      <a:pt x="132715" y="19685"/>
                      <a:pt x="126365" y="12065"/>
                    </a:cubicBezTo>
                    <a:cubicBezTo>
                      <a:pt x="123825" y="10795"/>
                      <a:pt x="120015" y="9525"/>
                      <a:pt x="116205" y="9525"/>
                    </a:cubicBezTo>
                    <a:cubicBezTo>
                      <a:pt x="106045" y="9525"/>
                      <a:pt x="97155" y="15875"/>
                      <a:pt x="67945" y="33655"/>
                    </a:cubicBezTo>
                    <a:cubicBezTo>
                      <a:pt x="42545" y="47625"/>
                      <a:pt x="32385" y="64135"/>
                      <a:pt x="26035" y="97155"/>
                    </a:cubicBezTo>
                    <a:cubicBezTo>
                      <a:pt x="19685" y="126365"/>
                      <a:pt x="10795" y="193675"/>
                      <a:pt x="9525" y="226695"/>
                    </a:cubicBezTo>
                    <a:lnTo>
                      <a:pt x="421005" y="226695"/>
                    </a:lnTo>
                    <a:cubicBezTo>
                      <a:pt x="417195" y="194945"/>
                      <a:pt x="408305" y="127635"/>
                      <a:pt x="401955" y="98425"/>
                    </a:cubicBezTo>
                    <a:cubicBezTo>
                      <a:pt x="391795" y="64135"/>
                      <a:pt x="382905" y="48895"/>
                      <a:pt x="357505" y="3492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DB61D958-5DC2-433B-92EA-7D424DB3786B}"/>
                  </a:ext>
                </a:extLst>
              </p:cNvPr>
              <p:cNvSpPr/>
              <p:nvPr/>
            </p:nvSpPr>
            <p:spPr>
              <a:xfrm>
                <a:off x="6055042" y="5544754"/>
                <a:ext cx="215900" cy="241300"/>
              </a:xfrm>
              <a:custGeom>
                <a:avLst/>
                <a:gdLst>
                  <a:gd name="connsiteX0" fmla="*/ 109855 w 215900"/>
                  <a:gd name="connsiteY0" fmla="*/ 9525 h 241300"/>
                  <a:gd name="connsiteX1" fmla="*/ 9525 w 215900"/>
                  <a:gd name="connsiteY1" fmla="*/ 121285 h 241300"/>
                  <a:gd name="connsiteX2" fmla="*/ 109855 w 215900"/>
                  <a:gd name="connsiteY2" fmla="*/ 233045 h 241300"/>
                  <a:gd name="connsiteX3" fmla="*/ 211455 w 215900"/>
                  <a:gd name="connsiteY3" fmla="*/ 121285 h 241300"/>
                  <a:gd name="connsiteX4" fmla="*/ 109855 w 215900"/>
                  <a:gd name="connsiteY4" fmla="*/ 9525 h 24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00" h="241300">
                    <a:moveTo>
                      <a:pt x="109855" y="9525"/>
                    </a:moveTo>
                    <a:cubicBezTo>
                      <a:pt x="53975" y="9525"/>
                      <a:pt x="9525" y="60325"/>
                      <a:pt x="9525" y="121285"/>
                    </a:cubicBezTo>
                    <a:cubicBezTo>
                      <a:pt x="9525" y="182245"/>
                      <a:pt x="53975" y="233045"/>
                      <a:pt x="109855" y="233045"/>
                    </a:cubicBezTo>
                    <a:cubicBezTo>
                      <a:pt x="165735" y="233045"/>
                      <a:pt x="211455" y="182245"/>
                      <a:pt x="211455" y="121285"/>
                    </a:cubicBezTo>
                    <a:cubicBezTo>
                      <a:pt x="210185" y="60325"/>
                      <a:pt x="164465" y="9525"/>
                      <a:pt x="109855" y="952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 name="Graphic 151">
              <a:extLst>
                <a:ext uri="{FF2B5EF4-FFF2-40B4-BE49-F238E27FC236}">
                  <a16:creationId xmlns:a16="http://schemas.microsoft.com/office/drawing/2014/main" id="{2B8419FB-61B4-4E9C-9EF7-DA31BE63AEC1}"/>
                </a:ext>
              </a:extLst>
            </p:cNvPr>
            <p:cNvGrpSpPr>
              <a:grpSpLocks noChangeAspect="1"/>
            </p:cNvGrpSpPr>
            <p:nvPr/>
          </p:nvGrpSpPr>
          <p:grpSpPr>
            <a:xfrm>
              <a:off x="6480614" y="1630070"/>
              <a:ext cx="752289" cy="822960"/>
              <a:chOff x="5953442" y="5544754"/>
              <a:chExt cx="419100" cy="458470"/>
            </a:xfrm>
            <a:solidFill>
              <a:schemeClr val="accent1"/>
            </a:solidFill>
          </p:grpSpPr>
          <p:sp>
            <p:nvSpPr>
              <p:cNvPr id="45" name="Freeform: Shape 44">
                <a:extLst>
                  <a:ext uri="{FF2B5EF4-FFF2-40B4-BE49-F238E27FC236}">
                    <a16:creationId xmlns:a16="http://schemas.microsoft.com/office/drawing/2014/main" id="{920AA098-A892-49EB-9692-FAAD9C66F107}"/>
                  </a:ext>
                </a:extLst>
              </p:cNvPr>
              <p:cNvSpPr/>
              <p:nvPr/>
            </p:nvSpPr>
            <p:spPr>
              <a:xfrm>
                <a:off x="5953442" y="5774624"/>
                <a:ext cx="419100" cy="228600"/>
              </a:xfrm>
              <a:custGeom>
                <a:avLst/>
                <a:gdLst>
                  <a:gd name="connsiteX0" fmla="*/ 357505 w 419100"/>
                  <a:gd name="connsiteY0" fmla="*/ 34925 h 228600"/>
                  <a:gd name="connsiteX1" fmla="*/ 309245 w 419100"/>
                  <a:gd name="connsiteY1" fmla="*/ 10795 h 228600"/>
                  <a:gd name="connsiteX2" fmla="*/ 299085 w 419100"/>
                  <a:gd name="connsiteY2" fmla="*/ 13335 h 228600"/>
                  <a:gd name="connsiteX3" fmla="*/ 278765 w 419100"/>
                  <a:gd name="connsiteY3" fmla="*/ 27305 h 228600"/>
                  <a:gd name="connsiteX4" fmla="*/ 274955 w 419100"/>
                  <a:gd name="connsiteY4" fmla="*/ 29845 h 228600"/>
                  <a:gd name="connsiteX5" fmla="*/ 254635 w 419100"/>
                  <a:gd name="connsiteY5" fmla="*/ 40005 h 228600"/>
                  <a:gd name="connsiteX6" fmla="*/ 212725 w 419100"/>
                  <a:gd name="connsiteY6" fmla="*/ 47625 h 228600"/>
                  <a:gd name="connsiteX7" fmla="*/ 170815 w 419100"/>
                  <a:gd name="connsiteY7" fmla="*/ 40005 h 228600"/>
                  <a:gd name="connsiteX8" fmla="*/ 150495 w 419100"/>
                  <a:gd name="connsiteY8" fmla="*/ 29845 h 228600"/>
                  <a:gd name="connsiteX9" fmla="*/ 126365 w 419100"/>
                  <a:gd name="connsiteY9" fmla="*/ 12065 h 228600"/>
                  <a:gd name="connsiteX10" fmla="*/ 116205 w 419100"/>
                  <a:gd name="connsiteY10" fmla="*/ 9525 h 228600"/>
                  <a:gd name="connsiteX11" fmla="*/ 67945 w 419100"/>
                  <a:gd name="connsiteY11" fmla="*/ 33655 h 228600"/>
                  <a:gd name="connsiteX12" fmla="*/ 26035 w 419100"/>
                  <a:gd name="connsiteY12" fmla="*/ 97155 h 228600"/>
                  <a:gd name="connsiteX13" fmla="*/ 9525 w 419100"/>
                  <a:gd name="connsiteY13" fmla="*/ 226695 h 228600"/>
                  <a:gd name="connsiteX14" fmla="*/ 421005 w 419100"/>
                  <a:gd name="connsiteY14" fmla="*/ 226695 h 228600"/>
                  <a:gd name="connsiteX15" fmla="*/ 401955 w 419100"/>
                  <a:gd name="connsiteY15" fmla="*/ 98425 h 228600"/>
                  <a:gd name="connsiteX16" fmla="*/ 357505 w 419100"/>
                  <a:gd name="connsiteY16" fmla="*/ 3492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0" h="228600">
                    <a:moveTo>
                      <a:pt x="357505" y="34925"/>
                    </a:moveTo>
                    <a:cubicBezTo>
                      <a:pt x="332105" y="20955"/>
                      <a:pt x="318135" y="10795"/>
                      <a:pt x="309245" y="10795"/>
                    </a:cubicBezTo>
                    <a:cubicBezTo>
                      <a:pt x="305435" y="10795"/>
                      <a:pt x="301625" y="12065"/>
                      <a:pt x="299085" y="13335"/>
                    </a:cubicBezTo>
                    <a:cubicBezTo>
                      <a:pt x="294005" y="18415"/>
                      <a:pt x="286385" y="23495"/>
                      <a:pt x="278765" y="27305"/>
                    </a:cubicBezTo>
                    <a:cubicBezTo>
                      <a:pt x="277495" y="28575"/>
                      <a:pt x="276225" y="28575"/>
                      <a:pt x="274955" y="29845"/>
                    </a:cubicBezTo>
                    <a:cubicBezTo>
                      <a:pt x="267335" y="34925"/>
                      <a:pt x="260985" y="37465"/>
                      <a:pt x="254635" y="40005"/>
                    </a:cubicBezTo>
                    <a:cubicBezTo>
                      <a:pt x="241935" y="45085"/>
                      <a:pt x="226695" y="47625"/>
                      <a:pt x="212725" y="47625"/>
                    </a:cubicBezTo>
                    <a:cubicBezTo>
                      <a:pt x="198755" y="47625"/>
                      <a:pt x="183515" y="45085"/>
                      <a:pt x="170815" y="40005"/>
                    </a:cubicBezTo>
                    <a:cubicBezTo>
                      <a:pt x="163195" y="37465"/>
                      <a:pt x="156845" y="34925"/>
                      <a:pt x="150495" y="29845"/>
                    </a:cubicBezTo>
                    <a:cubicBezTo>
                      <a:pt x="141605" y="24765"/>
                      <a:pt x="132715" y="19685"/>
                      <a:pt x="126365" y="12065"/>
                    </a:cubicBezTo>
                    <a:cubicBezTo>
                      <a:pt x="123825" y="10795"/>
                      <a:pt x="120015" y="9525"/>
                      <a:pt x="116205" y="9525"/>
                    </a:cubicBezTo>
                    <a:cubicBezTo>
                      <a:pt x="106045" y="9525"/>
                      <a:pt x="97155" y="15875"/>
                      <a:pt x="67945" y="33655"/>
                    </a:cubicBezTo>
                    <a:cubicBezTo>
                      <a:pt x="42545" y="47625"/>
                      <a:pt x="32385" y="64135"/>
                      <a:pt x="26035" y="97155"/>
                    </a:cubicBezTo>
                    <a:cubicBezTo>
                      <a:pt x="19685" y="126365"/>
                      <a:pt x="10795" y="193675"/>
                      <a:pt x="9525" y="226695"/>
                    </a:cubicBezTo>
                    <a:lnTo>
                      <a:pt x="421005" y="226695"/>
                    </a:lnTo>
                    <a:cubicBezTo>
                      <a:pt x="417195" y="194945"/>
                      <a:pt x="408305" y="127635"/>
                      <a:pt x="401955" y="98425"/>
                    </a:cubicBezTo>
                    <a:cubicBezTo>
                      <a:pt x="391795" y="64135"/>
                      <a:pt x="382905" y="48895"/>
                      <a:pt x="357505" y="3492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47982C2-342B-4493-822E-2C3713B08F71}"/>
                  </a:ext>
                </a:extLst>
              </p:cNvPr>
              <p:cNvSpPr/>
              <p:nvPr/>
            </p:nvSpPr>
            <p:spPr>
              <a:xfrm>
                <a:off x="6055042" y="5544754"/>
                <a:ext cx="215900" cy="241300"/>
              </a:xfrm>
              <a:custGeom>
                <a:avLst/>
                <a:gdLst>
                  <a:gd name="connsiteX0" fmla="*/ 109855 w 215900"/>
                  <a:gd name="connsiteY0" fmla="*/ 9525 h 241300"/>
                  <a:gd name="connsiteX1" fmla="*/ 9525 w 215900"/>
                  <a:gd name="connsiteY1" fmla="*/ 121285 h 241300"/>
                  <a:gd name="connsiteX2" fmla="*/ 109855 w 215900"/>
                  <a:gd name="connsiteY2" fmla="*/ 233045 h 241300"/>
                  <a:gd name="connsiteX3" fmla="*/ 211455 w 215900"/>
                  <a:gd name="connsiteY3" fmla="*/ 121285 h 241300"/>
                  <a:gd name="connsiteX4" fmla="*/ 109855 w 215900"/>
                  <a:gd name="connsiteY4" fmla="*/ 9525 h 24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00" h="241300">
                    <a:moveTo>
                      <a:pt x="109855" y="9525"/>
                    </a:moveTo>
                    <a:cubicBezTo>
                      <a:pt x="53975" y="9525"/>
                      <a:pt x="9525" y="60325"/>
                      <a:pt x="9525" y="121285"/>
                    </a:cubicBezTo>
                    <a:cubicBezTo>
                      <a:pt x="9525" y="182245"/>
                      <a:pt x="53975" y="233045"/>
                      <a:pt x="109855" y="233045"/>
                    </a:cubicBezTo>
                    <a:cubicBezTo>
                      <a:pt x="165735" y="233045"/>
                      <a:pt x="211455" y="182245"/>
                      <a:pt x="211455" y="121285"/>
                    </a:cubicBezTo>
                    <a:cubicBezTo>
                      <a:pt x="210185" y="60325"/>
                      <a:pt x="164465" y="9525"/>
                      <a:pt x="109855" y="9525"/>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9" name="Graphic 8">
            <a:extLst>
              <a:ext uri="{FF2B5EF4-FFF2-40B4-BE49-F238E27FC236}">
                <a16:creationId xmlns:a16="http://schemas.microsoft.com/office/drawing/2014/main" id="{E0B78E1A-B1E4-4E4C-9E2D-ADD8BB420F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04715" y="1425977"/>
            <a:ext cx="1647200" cy="1042416"/>
          </a:xfrm>
          <a:prstGeom prst="rect">
            <a:avLst/>
          </a:prstGeom>
        </p:spPr>
      </p:pic>
      <p:sp>
        <p:nvSpPr>
          <p:cNvPr id="47" name="TextBox 46">
            <a:extLst>
              <a:ext uri="{FF2B5EF4-FFF2-40B4-BE49-F238E27FC236}">
                <a16:creationId xmlns:a16="http://schemas.microsoft.com/office/drawing/2014/main" id="{972A9861-DC5B-4688-9C90-631145B63A6F}"/>
              </a:ext>
            </a:extLst>
          </p:cNvPr>
          <p:cNvSpPr txBox="1"/>
          <p:nvPr/>
        </p:nvSpPr>
        <p:spPr>
          <a:xfrm>
            <a:off x="9226075" y="2522134"/>
            <a:ext cx="211186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mn-cs"/>
              </a:rPr>
              <a:t>Alerts Details Page</a:t>
            </a:r>
          </a:p>
        </p:txBody>
      </p:sp>
      <p:sp>
        <p:nvSpPr>
          <p:cNvPr id="48" name="Rectangle 47">
            <a:extLst>
              <a:ext uri="{FF2B5EF4-FFF2-40B4-BE49-F238E27FC236}">
                <a16:creationId xmlns:a16="http://schemas.microsoft.com/office/drawing/2014/main" id="{6E026D39-A6C9-4B61-8F97-ECE2FB74CE77}"/>
              </a:ext>
            </a:extLst>
          </p:cNvPr>
          <p:cNvSpPr/>
          <p:nvPr/>
        </p:nvSpPr>
        <p:spPr bwMode="auto">
          <a:xfrm>
            <a:off x="4287404" y="3038779"/>
            <a:ext cx="3750873" cy="49244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Easy access to relevant information about alert, alert source and rule/monitor</a:t>
            </a:r>
          </a:p>
        </p:txBody>
      </p:sp>
      <p:sp>
        <p:nvSpPr>
          <p:cNvPr id="49" name="Rectangle 48">
            <a:extLst>
              <a:ext uri="{FF2B5EF4-FFF2-40B4-BE49-F238E27FC236}">
                <a16:creationId xmlns:a16="http://schemas.microsoft.com/office/drawing/2014/main" id="{50B2C3BF-21B1-4DD1-8075-45228855C8F0}"/>
              </a:ext>
            </a:extLst>
          </p:cNvPr>
          <p:cNvSpPr/>
          <p:nvPr/>
        </p:nvSpPr>
        <p:spPr bwMode="auto">
          <a:xfrm>
            <a:off x="8956112" y="3038779"/>
            <a:ext cx="2955471" cy="49244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Remediate issue or resolve alert from the alerts details page</a:t>
            </a:r>
          </a:p>
        </p:txBody>
      </p:sp>
      <p:sp>
        <p:nvSpPr>
          <p:cNvPr id="54" name="TextBox 53">
            <a:extLst>
              <a:ext uri="{FF2B5EF4-FFF2-40B4-BE49-F238E27FC236}">
                <a16:creationId xmlns:a16="http://schemas.microsoft.com/office/drawing/2014/main" id="{A8B0BF9A-F21D-4229-839C-C6C1ADD10021}"/>
              </a:ext>
            </a:extLst>
          </p:cNvPr>
          <p:cNvSpPr txBox="1"/>
          <p:nvPr/>
        </p:nvSpPr>
        <p:spPr>
          <a:xfrm>
            <a:off x="3227819" y="1428750"/>
            <a:ext cx="1059585"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Notification</a:t>
            </a:r>
            <a:b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email</a:t>
            </a:r>
          </a:p>
        </p:txBody>
      </p:sp>
      <p:sp>
        <p:nvSpPr>
          <p:cNvPr id="55" name="TextBox 54">
            <a:extLst>
              <a:ext uri="{FF2B5EF4-FFF2-40B4-BE49-F238E27FC236}">
                <a16:creationId xmlns:a16="http://schemas.microsoft.com/office/drawing/2014/main" id="{8262A70F-A0CB-483A-A07D-01F4EDEE0A85}"/>
              </a:ext>
            </a:extLst>
          </p:cNvPr>
          <p:cNvSpPr txBox="1"/>
          <p:nvPr/>
        </p:nvSpPr>
        <p:spPr>
          <a:xfrm>
            <a:off x="7671276" y="1425977"/>
            <a:ext cx="1390317"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Operator</a:t>
            </a:r>
            <a:b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addresses issue</a:t>
            </a:r>
          </a:p>
        </p:txBody>
      </p:sp>
      <p:cxnSp>
        <p:nvCxnSpPr>
          <p:cNvPr id="17" name="Straight Arrow Connector 16">
            <a:extLst>
              <a:ext uri="{FF2B5EF4-FFF2-40B4-BE49-F238E27FC236}">
                <a16:creationId xmlns:a16="http://schemas.microsoft.com/office/drawing/2014/main" id="{C6A910BE-AC05-4E32-AD07-E4B18493A4CE}"/>
              </a:ext>
            </a:extLst>
          </p:cNvPr>
          <p:cNvCxnSpPr/>
          <p:nvPr/>
        </p:nvCxnSpPr>
        <p:spPr>
          <a:xfrm>
            <a:off x="2819400" y="2025650"/>
            <a:ext cx="1866900" cy="0"/>
          </a:xfrm>
          <a:prstGeom prst="straightConnector1">
            <a:avLst/>
          </a:prstGeom>
          <a:ln w="19050">
            <a:solidFill>
              <a:schemeClr val="accent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77EFE0B-5EAA-44C5-A17D-FCF3350FB9C4}"/>
              </a:ext>
            </a:extLst>
          </p:cNvPr>
          <p:cNvCxnSpPr/>
          <p:nvPr/>
        </p:nvCxnSpPr>
        <p:spPr>
          <a:xfrm>
            <a:off x="7472863" y="2025650"/>
            <a:ext cx="1866900" cy="0"/>
          </a:xfrm>
          <a:prstGeom prst="straightConnector1">
            <a:avLst/>
          </a:prstGeom>
          <a:ln w="19050">
            <a:solidFill>
              <a:schemeClr val="accent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6"/>
          <a:stretch>
            <a:fillRect/>
          </a:stretch>
        </p:blipFill>
        <p:spPr>
          <a:xfrm>
            <a:off x="3752850" y="4294503"/>
            <a:ext cx="4804338" cy="2528599"/>
          </a:xfrm>
          <a:prstGeom prst="rect">
            <a:avLst/>
          </a:prstGeom>
        </p:spPr>
      </p:pic>
      <p:sp>
        <p:nvSpPr>
          <p:cNvPr id="33" name="Rectangle 32">
            <a:extLst>
              <a:ext uri="{FF2B5EF4-FFF2-40B4-BE49-F238E27FC236}">
                <a16:creationId xmlns:a16="http://schemas.microsoft.com/office/drawing/2014/main" id="{6E026D39-A6C9-4B61-8F97-ECE2FB74CE77}"/>
              </a:ext>
            </a:extLst>
          </p:cNvPr>
          <p:cNvSpPr/>
          <p:nvPr/>
        </p:nvSpPr>
        <p:spPr bwMode="auto">
          <a:xfrm>
            <a:off x="4287404" y="3789752"/>
            <a:ext cx="3750873" cy="24622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Trouble shoot / root cause the issue faster</a:t>
            </a:r>
          </a:p>
        </p:txBody>
      </p:sp>
    </p:spTree>
    <p:extLst>
      <p:ext uri="{BB962C8B-B14F-4D97-AF65-F5344CB8AC3E}">
        <p14:creationId xmlns:p14="http://schemas.microsoft.com/office/powerpoint/2010/main" val="3339542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200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par>
                                <p:cTn id="45" presetID="10" presetClass="entr" presetSubtype="0" fill="hold" grpId="0" nodeType="withEffect">
                                  <p:stCondLst>
                                    <p:cond delay="100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par>
                                <p:cTn id="56" presetID="10"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0" grpId="0"/>
      <p:bldP spid="31" grpId="0"/>
      <p:bldP spid="32" grpId="0"/>
      <p:bldP spid="40" grpId="0"/>
      <p:bldP spid="47" grpId="0"/>
      <p:bldP spid="48" grpId="0"/>
      <p:bldP spid="49" grpId="0"/>
      <p:bldP spid="54" grpId="0"/>
      <p:bldP spid="55" grpId="0"/>
      <p:bldP spid="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6952E-EFFB-4493-A6F0-198CFB15BD0B}"/>
              </a:ext>
            </a:extLst>
          </p:cNvPr>
          <p:cNvSpPr>
            <a:spLocks noGrp="1"/>
          </p:cNvSpPr>
          <p:nvPr>
            <p:ph type="title"/>
          </p:nvPr>
        </p:nvSpPr>
        <p:spPr/>
        <p:txBody>
          <a:bodyPr/>
          <a:lstStyle/>
          <a:p>
            <a:r>
              <a:rPr lang="en-US" dirty="0"/>
              <a:t>Enhanced alert management for Monitors</a:t>
            </a:r>
          </a:p>
        </p:txBody>
      </p:sp>
      <p:sp>
        <p:nvSpPr>
          <p:cNvPr id="4" name="Rectangle: Rounded Corners 3">
            <a:extLst>
              <a:ext uri="{FF2B5EF4-FFF2-40B4-BE49-F238E27FC236}">
                <a16:creationId xmlns:a16="http://schemas.microsoft.com/office/drawing/2014/main" id="{4E95DE5B-AA37-4BA2-97D5-D458CB736DD3}"/>
              </a:ext>
            </a:extLst>
          </p:cNvPr>
          <p:cNvSpPr/>
          <p:nvPr/>
        </p:nvSpPr>
        <p:spPr bwMode="auto">
          <a:xfrm>
            <a:off x="1658212" y="1812913"/>
            <a:ext cx="2178208" cy="818651"/>
          </a:xfrm>
          <a:prstGeom prst="roundRect">
            <a:avLst>
              <a:gd name="adj" fmla="val 0"/>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1" rIns="91423" bIns="45711" numCol="1" rtlCol="0"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Alert generating monitor</a:t>
            </a:r>
          </a:p>
        </p:txBody>
      </p:sp>
      <p:sp>
        <p:nvSpPr>
          <p:cNvPr id="5" name="Oval 4">
            <a:extLst>
              <a:ext uri="{FF2B5EF4-FFF2-40B4-BE49-F238E27FC236}">
                <a16:creationId xmlns:a16="http://schemas.microsoft.com/office/drawing/2014/main" id="{B841DFCA-AAE4-4922-9AAA-132553A7A2CD}"/>
              </a:ext>
            </a:extLst>
          </p:cNvPr>
          <p:cNvSpPr/>
          <p:nvPr/>
        </p:nvSpPr>
        <p:spPr bwMode="auto">
          <a:xfrm>
            <a:off x="915702" y="1924077"/>
            <a:ext cx="457200" cy="457200"/>
          </a:xfrm>
          <a:prstGeom prst="ellipse">
            <a:avLst/>
          </a:prstGeom>
          <a:solidFill>
            <a:schemeClr val="bg1"/>
          </a:solidFill>
          <a:ln>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 name="Oval 5">
            <a:extLst>
              <a:ext uri="{FF2B5EF4-FFF2-40B4-BE49-F238E27FC236}">
                <a16:creationId xmlns:a16="http://schemas.microsoft.com/office/drawing/2014/main" id="{035C0EF8-AEC1-40F8-A27D-63E3D5EFEFA5}"/>
              </a:ext>
            </a:extLst>
          </p:cNvPr>
          <p:cNvSpPr/>
          <p:nvPr/>
        </p:nvSpPr>
        <p:spPr bwMode="auto">
          <a:xfrm>
            <a:off x="984282" y="1992657"/>
            <a:ext cx="320040" cy="320040"/>
          </a:xfrm>
          <a:prstGeom prst="ellipse">
            <a:avLst/>
          </a:prstGeom>
          <a:solidFill>
            <a:schemeClr val="bg1"/>
          </a:solidFill>
          <a:ln>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Oval 6">
            <a:extLst>
              <a:ext uri="{FF2B5EF4-FFF2-40B4-BE49-F238E27FC236}">
                <a16:creationId xmlns:a16="http://schemas.microsoft.com/office/drawing/2014/main" id="{C9B013D7-586E-40CD-88BD-C478090C60EB}"/>
              </a:ext>
            </a:extLst>
          </p:cNvPr>
          <p:cNvSpPr/>
          <p:nvPr/>
        </p:nvSpPr>
        <p:spPr bwMode="auto">
          <a:xfrm>
            <a:off x="1068102" y="2076477"/>
            <a:ext cx="457200" cy="457200"/>
          </a:xfrm>
          <a:prstGeom prst="ellipse">
            <a:avLst/>
          </a:prstGeom>
          <a:solidFill>
            <a:schemeClr val="bg1"/>
          </a:solidFill>
          <a:ln>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Oval 7">
            <a:extLst>
              <a:ext uri="{FF2B5EF4-FFF2-40B4-BE49-F238E27FC236}">
                <a16:creationId xmlns:a16="http://schemas.microsoft.com/office/drawing/2014/main" id="{05F3E0FA-94A6-44AE-BACA-D962F80D8B92}"/>
              </a:ext>
            </a:extLst>
          </p:cNvPr>
          <p:cNvSpPr/>
          <p:nvPr/>
        </p:nvSpPr>
        <p:spPr bwMode="auto">
          <a:xfrm>
            <a:off x="1136682" y="2145057"/>
            <a:ext cx="320040" cy="320040"/>
          </a:xfrm>
          <a:prstGeom prst="ellipse">
            <a:avLst/>
          </a:prstGeom>
          <a:solidFill>
            <a:schemeClr val="bg1"/>
          </a:solidFill>
          <a:ln>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9" name="Picture 2">
            <a:extLst>
              <a:ext uri="{FF2B5EF4-FFF2-40B4-BE49-F238E27FC236}">
                <a16:creationId xmlns:a16="http://schemas.microsoft.com/office/drawing/2014/main" id="{16EEEF4B-D486-4ECD-B0A4-33EE9A38EF29}"/>
              </a:ext>
            </a:extLst>
          </p:cNvPr>
          <p:cNvPicPr>
            <a:picLocks noChangeAspect="1" noChangeArrowheads="1"/>
          </p:cNvPicPr>
          <p:nvPr/>
        </p:nvPicPr>
        <p:blipFill>
          <a:blip r:embed="rId3"/>
          <a:stretch>
            <a:fillRect/>
          </a:stretch>
        </p:blipFill>
        <p:spPr bwMode="auto">
          <a:xfrm>
            <a:off x="3917609" y="1892754"/>
            <a:ext cx="506428" cy="6589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D31CEB8-35A5-4099-A8F4-ADAB452E6DE5}"/>
              </a:ext>
            </a:extLst>
          </p:cNvPr>
          <p:cNvPicPr>
            <a:picLocks noChangeAspect="1" noChangeArrowheads="1"/>
          </p:cNvPicPr>
          <p:nvPr/>
        </p:nvPicPr>
        <p:blipFill>
          <a:blip r:embed="rId4"/>
          <a:stretch>
            <a:fillRect/>
          </a:stretch>
        </p:blipFill>
        <p:spPr bwMode="auto">
          <a:xfrm>
            <a:off x="3903326" y="1976019"/>
            <a:ext cx="498443" cy="492438"/>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7034100B-8BAE-4125-84BE-1A3DDC7ECE01}"/>
              </a:ext>
            </a:extLst>
          </p:cNvPr>
          <p:cNvSpPr/>
          <p:nvPr/>
        </p:nvSpPr>
        <p:spPr bwMode="auto">
          <a:xfrm>
            <a:off x="4518190" y="2065538"/>
            <a:ext cx="2490652" cy="3312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 name="TextBox 11">
            <a:extLst>
              <a:ext uri="{FF2B5EF4-FFF2-40B4-BE49-F238E27FC236}">
                <a16:creationId xmlns:a16="http://schemas.microsoft.com/office/drawing/2014/main" id="{E5CFB808-B407-48C2-9ABF-DF2A4AA615E1}"/>
              </a:ext>
            </a:extLst>
          </p:cNvPr>
          <p:cNvSpPr txBox="1"/>
          <p:nvPr/>
        </p:nvSpPr>
        <p:spPr>
          <a:xfrm>
            <a:off x="4686066" y="1841323"/>
            <a:ext cx="2154900"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Generates an alert</a:t>
            </a:r>
          </a:p>
        </p:txBody>
      </p:sp>
      <p:sp>
        <p:nvSpPr>
          <p:cNvPr id="13" name="people_4" title="Icon of a person">
            <a:extLst>
              <a:ext uri="{FF2B5EF4-FFF2-40B4-BE49-F238E27FC236}">
                <a16:creationId xmlns:a16="http://schemas.microsoft.com/office/drawing/2014/main" id="{679CDE69-555C-45C0-884D-4EE019ED918F}"/>
              </a:ext>
            </a:extLst>
          </p:cNvPr>
          <p:cNvSpPr>
            <a:spLocks noChangeAspect="1" noEditPoints="1"/>
          </p:cNvSpPr>
          <p:nvPr/>
        </p:nvSpPr>
        <p:spPr bwMode="auto">
          <a:xfrm>
            <a:off x="7298129" y="1861072"/>
            <a:ext cx="662096" cy="7402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0070C0"/>
          </a:solidFill>
          <a:ln w="15875" cap="sq">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B31815B9-BA26-4B3C-99BF-8637BEE648AD}"/>
              </a:ext>
            </a:extLst>
          </p:cNvPr>
          <p:cNvSpPr/>
          <p:nvPr/>
        </p:nvSpPr>
        <p:spPr bwMode="auto">
          <a:xfrm>
            <a:off x="8712579" y="1819697"/>
            <a:ext cx="2607012" cy="822960"/>
          </a:xfrm>
          <a:prstGeom prst="roundRect">
            <a:avLst>
              <a:gd name="adj" fmla="val 0"/>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1" rIns="91423" bIns="45711" numCol="1" rtlCol="0"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Operator works on the issue and closes the alert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01AB30-0E19-4306-9F79-A9FF931AF3E1}"/>
              </a:ext>
            </a:extLst>
          </p:cNvPr>
          <p:cNvSpPr/>
          <p:nvPr/>
        </p:nvSpPr>
        <p:spPr bwMode="auto">
          <a:xfrm>
            <a:off x="8712579" y="2752321"/>
            <a:ext cx="2607012" cy="822960"/>
          </a:xfrm>
          <a:prstGeom prst="roundRect">
            <a:avLst>
              <a:gd name="adj" fmla="val 0"/>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1" rIns="91423" bIns="45711" numCol="1" rtlCol="0"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Alert is closed</a:t>
            </a:r>
          </a:p>
        </p:txBody>
      </p:sp>
      <p:sp>
        <p:nvSpPr>
          <p:cNvPr id="20" name="Arrow: Right 19">
            <a:extLst>
              <a:ext uri="{FF2B5EF4-FFF2-40B4-BE49-F238E27FC236}">
                <a16:creationId xmlns:a16="http://schemas.microsoft.com/office/drawing/2014/main" id="{1700DE56-FE3D-47E0-9B09-DB5335982D4F}"/>
              </a:ext>
            </a:extLst>
          </p:cNvPr>
          <p:cNvSpPr/>
          <p:nvPr/>
        </p:nvSpPr>
        <p:spPr bwMode="auto">
          <a:xfrm rot="10800000">
            <a:off x="4518190" y="2998161"/>
            <a:ext cx="2487168" cy="3312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637A2DFD-F092-4F4D-AA1A-64A0F11D1145}"/>
              </a:ext>
            </a:extLst>
          </p:cNvPr>
          <p:cNvSpPr/>
          <p:nvPr/>
        </p:nvSpPr>
        <p:spPr bwMode="auto">
          <a:xfrm>
            <a:off x="1658212" y="2752321"/>
            <a:ext cx="2178208" cy="818651"/>
          </a:xfrm>
          <a:prstGeom prst="roundRect">
            <a:avLst>
              <a:gd name="adj" fmla="val 0"/>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1" rIns="91423" bIns="45711" numCol="1" rtlCol="0"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Monitor is still unhealthy</a:t>
            </a:r>
          </a:p>
        </p:txBody>
      </p:sp>
      <p:sp>
        <p:nvSpPr>
          <p:cNvPr id="38" name="Rectangle: Rounded Corners 37">
            <a:extLst>
              <a:ext uri="{FF2B5EF4-FFF2-40B4-BE49-F238E27FC236}">
                <a16:creationId xmlns:a16="http://schemas.microsoft.com/office/drawing/2014/main" id="{8448DC36-A681-4C12-8325-1B3264684D5F}"/>
              </a:ext>
            </a:extLst>
          </p:cNvPr>
          <p:cNvSpPr/>
          <p:nvPr/>
        </p:nvSpPr>
        <p:spPr bwMode="auto">
          <a:xfrm>
            <a:off x="1658212" y="4530184"/>
            <a:ext cx="2178208" cy="818651"/>
          </a:xfrm>
          <a:prstGeom prst="roundRect">
            <a:avLst>
              <a:gd name="adj" fmla="val 0"/>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1" rIns="91423" bIns="45711" numCol="1" rtlCol="0"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Alert generating monitor</a:t>
            </a:r>
          </a:p>
        </p:txBody>
      </p:sp>
      <p:sp>
        <p:nvSpPr>
          <p:cNvPr id="39" name="Oval 38">
            <a:extLst>
              <a:ext uri="{FF2B5EF4-FFF2-40B4-BE49-F238E27FC236}">
                <a16:creationId xmlns:a16="http://schemas.microsoft.com/office/drawing/2014/main" id="{91DB761A-417F-41AD-BD28-C11137463FEF}"/>
              </a:ext>
            </a:extLst>
          </p:cNvPr>
          <p:cNvSpPr/>
          <p:nvPr/>
        </p:nvSpPr>
        <p:spPr bwMode="auto">
          <a:xfrm>
            <a:off x="915702" y="4599812"/>
            <a:ext cx="457200" cy="457200"/>
          </a:xfrm>
          <a:prstGeom prst="ellipse">
            <a:avLst/>
          </a:prstGeom>
          <a:solidFill>
            <a:schemeClr val="bg1"/>
          </a:solidFill>
          <a:ln>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Oval 39">
            <a:extLst>
              <a:ext uri="{FF2B5EF4-FFF2-40B4-BE49-F238E27FC236}">
                <a16:creationId xmlns:a16="http://schemas.microsoft.com/office/drawing/2014/main" id="{15155C8C-8C78-4944-8566-A023E611D743}"/>
              </a:ext>
            </a:extLst>
          </p:cNvPr>
          <p:cNvSpPr/>
          <p:nvPr/>
        </p:nvSpPr>
        <p:spPr bwMode="auto">
          <a:xfrm>
            <a:off x="984282" y="4675313"/>
            <a:ext cx="320040" cy="320040"/>
          </a:xfrm>
          <a:prstGeom prst="ellipse">
            <a:avLst/>
          </a:prstGeom>
          <a:solidFill>
            <a:schemeClr val="bg1"/>
          </a:solidFill>
          <a:ln>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Oval 40">
            <a:extLst>
              <a:ext uri="{FF2B5EF4-FFF2-40B4-BE49-F238E27FC236}">
                <a16:creationId xmlns:a16="http://schemas.microsoft.com/office/drawing/2014/main" id="{1C6DE464-531F-41DC-B479-DEF9BD296625}"/>
              </a:ext>
            </a:extLst>
          </p:cNvPr>
          <p:cNvSpPr/>
          <p:nvPr/>
        </p:nvSpPr>
        <p:spPr bwMode="auto">
          <a:xfrm>
            <a:off x="1068102" y="4752212"/>
            <a:ext cx="457200" cy="457200"/>
          </a:xfrm>
          <a:prstGeom prst="ellipse">
            <a:avLst/>
          </a:prstGeom>
          <a:solidFill>
            <a:schemeClr val="bg1"/>
          </a:solidFill>
          <a:ln>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EC0DFD1C-949B-4079-B2FC-7469241CAC27}"/>
              </a:ext>
            </a:extLst>
          </p:cNvPr>
          <p:cNvSpPr/>
          <p:nvPr/>
        </p:nvSpPr>
        <p:spPr bwMode="auto">
          <a:xfrm>
            <a:off x="1136682" y="4820792"/>
            <a:ext cx="320040" cy="320040"/>
          </a:xfrm>
          <a:prstGeom prst="ellipse">
            <a:avLst/>
          </a:prstGeom>
          <a:solidFill>
            <a:schemeClr val="bg1"/>
          </a:solidFill>
          <a:ln>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3" name="Picture 2">
            <a:extLst>
              <a:ext uri="{FF2B5EF4-FFF2-40B4-BE49-F238E27FC236}">
                <a16:creationId xmlns:a16="http://schemas.microsoft.com/office/drawing/2014/main" id="{5A029A6F-3769-4AA2-89CF-62DF98092160}"/>
              </a:ext>
            </a:extLst>
          </p:cNvPr>
          <p:cNvPicPr>
            <a:picLocks noChangeAspect="1" noChangeArrowheads="1"/>
          </p:cNvPicPr>
          <p:nvPr/>
        </p:nvPicPr>
        <p:blipFill>
          <a:blip r:embed="rId3"/>
          <a:stretch>
            <a:fillRect/>
          </a:stretch>
        </p:blipFill>
        <p:spPr bwMode="auto">
          <a:xfrm>
            <a:off x="3917609" y="4610025"/>
            <a:ext cx="506428" cy="65896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CB772A65-AE1A-4D4E-85E7-8E00FEBA8344}"/>
              </a:ext>
            </a:extLst>
          </p:cNvPr>
          <p:cNvPicPr>
            <a:picLocks noChangeAspect="1" noChangeArrowheads="1"/>
          </p:cNvPicPr>
          <p:nvPr/>
        </p:nvPicPr>
        <p:blipFill>
          <a:blip r:embed="rId4"/>
          <a:stretch>
            <a:fillRect/>
          </a:stretch>
        </p:blipFill>
        <p:spPr bwMode="auto">
          <a:xfrm>
            <a:off x="3919272" y="4693290"/>
            <a:ext cx="498443" cy="492438"/>
          </a:xfrm>
          <a:prstGeom prst="rect">
            <a:avLst/>
          </a:prstGeom>
          <a:noFill/>
          <a:extLst>
            <a:ext uri="{909E8E84-426E-40DD-AFC4-6F175D3DCCD1}">
              <a14:hiddenFill xmlns:a14="http://schemas.microsoft.com/office/drawing/2010/main">
                <a:solidFill>
                  <a:srgbClr val="FFFFFF"/>
                </a:solidFill>
              </a14:hiddenFill>
            </a:ext>
          </a:extLst>
        </p:spPr>
      </p:pic>
      <p:sp>
        <p:nvSpPr>
          <p:cNvPr id="45" name="Arrow: Right 44">
            <a:extLst>
              <a:ext uri="{FF2B5EF4-FFF2-40B4-BE49-F238E27FC236}">
                <a16:creationId xmlns:a16="http://schemas.microsoft.com/office/drawing/2014/main" id="{24738623-58A8-432C-9C4D-F046CB0387F3}"/>
              </a:ext>
            </a:extLst>
          </p:cNvPr>
          <p:cNvSpPr/>
          <p:nvPr/>
        </p:nvSpPr>
        <p:spPr bwMode="auto">
          <a:xfrm>
            <a:off x="4518190" y="4776025"/>
            <a:ext cx="2487168" cy="3312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38B4488D-011F-4B15-B82D-A702F1341A12}"/>
              </a:ext>
            </a:extLst>
          </p:cNvPr>
          <p:cNvSpPr txBox="1"/>
          <p:nvPr/>
        </p:nvSpPr>
        <p:spPr>
          <a:xfrm>
            <a:off x="4686066" y="4490565"/>
            <a:ext cx="2154900"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Generates an alert</a:t>
            </a:r>
          </a:p>
        </p:txBody>
      </p:sp>
      <p:sp>
        <p:nvSpPr>
          <p:cNvPr id="47" name="people_4" title="Icon of a person">
            <a:extLst>
              <a:ext uri="{FF2B5EF4-FFF2-40B4-BE49-F238E27FC236}">
                <a16:creationId xmlns:a16="http://schemas.microsoft.com/office/drawing/2014/main" id="{021234D7-9F5A-40B7-A365-D8BA608438F8}"/>
              </a:ext>
            </a:extLst>
          </p:cNvPr>
          <p:cNvSpPr>
            <a:spLocks noChangeAspect="1" noEditPoints="1"/>
          </p:cNvSpPr>
          <p:nvPr/>
        </p:nvSpPr>
        <p:spPr bwMode="auto">
          <a:xfrm>
            <a:off x="7298129" y="4571559"/>
            <a:ext cx="662096" cy="7402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0070C0"/>
          </a:solidFill>
          <a:ln w="15875" cap="sq">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 name="Rectangle: Rounded Corners 47">
            <a:extLst>
              <a:ext uri="{FF2B5EF4-FFF2-40B4-BE49-F238E27FC236}">
                <a16:creationId xmlns:a16="http://schemas.microsoft.com/office/drawing/2014/main" id="{5895D2B2-D9EF-42BE-A26D-A31CD2E020B8}"/>
              </a:ext>
            </a:extLst>
          </p:cNvPr>
          <p:cNvSpPr/>
          <p:nvPr/>
        </p:nvSpPr>
        <p:spPr bwMode="auto">
          <a:xfrm>
            <a:off x="8712579" y="4530184"/>
            <a:ext cx="2607012" cy="822960"/>
          </a:xfrm>
          <a:prstGeom prst="roundRect">
            <a:avLst>
              <a:gd name="adj" fmla="val 0"/>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1" rIns="91423" bIns="45711" numCol="1" rtlCol="0"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Operator works on the issue and closes the alert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9" name="Rectangle: Rounded Corners 48">
            <a:extLst>
              <a:ext uri="{FF2B5EF4-FFF2-40B4-BE49-F238E27FC236}">
                <a16:creationId xmlns:a16="http://schemas.microsoft.com/office/drawing/2014/main" id="{B73D60C1-6889-407D-8164-B57D94BF30D2}"/>
              </a:ext>
            </a:extLst>
          </p:cNvPr>
          <p:cNvSpPr/>
          <p:nvPr/>
        </p:nvSpPr>
        <p:spPr bwMode="auto">
          <a:xfrm>
            <a:off x="8712579" y="5452511"/>
            <a:ext cx="2607012" cy="822960"/>
          </a:xfrm>
          <a:prstGeom prst="roundRect">
            <a:avLst>
              <a:gd name="adj" fmla="val 0"/>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1" rIns="91423" bIns="45711" numCol="1" rtlCol="0"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Segoe UI"/>
                <a:ea typeface="+mn-ea"/>
                <a:cs typeface="+mn-cs"/>
              </a:rPr>
              <a:t>Alert is not allowed to be closed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0" name="Arrow: Right 49">
            <a:extLst>
              <a:ext uri="{FF2B5EF4-FFF2-40B4-BE49-F238E27FC236}">
                <a16:creationId xmlns:a16="http://schemas.microsoft.com/office/drawing/2014/main" id="{D286FD08-EFDD-4BDF-98C0-B9F0DA9C334A}"/>
              </a:ext>
            </a:extLst>
          </p:cNvPr>
          <p:cNvSpPr/>
          <p:nvPr/>
        </p:nvSpPr>
        <p:spPr bwMode="auto">
          <a:xfrm rot="10800000">
            <a:off x="4518191" y="5665054"/>
            <a:ext cx="2487168" cy="3312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2" name="Rectangle: Rounded Corners 51">
            <a:extLst>
              <a:ext uri="{FF2B5EF4-FFF2-40B4-BE49-F238E27FC236}">
                <a16:creationId xmlns:a16="http://schemas.microsoft.com/office/drawing/2014/main" id="{98A8B266-00D6-4756-912A-55B0EC4479B3}"/>
              </a:ext>
            </a:extLst>
          </p:cNvPr>
          <p:cNvSpPr/>
          <p:nvPr/>
        </p:nvSpPr>
        <p:spPr bwMode="auto">
          <a:xfrm>
            <a:off x="1658212" y="5452511"/>
            <a:ext cx="2178208" cy="818651"/>
          </a:xfrm>
          <a:prstGeom prst="roundRect">
            <a:avLst>
              <a:gd name="adj" fmla="val 0"/>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1" rIns="91423" bIns="45711" numCol="1" rtlCol="0"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Monitor is still unhealthy</a:t>
            </a:r>
          </a:p>
        </p:txBody>
      </p:sp>
      <p:sp>
        <p:nvSpPr>
          <p:cNvPr id="53" name="Rectangle 52">
            <a:extLst>
              <a:ext uri="{FF2B5EF4-FFF2-40B4-BE49-F238E27FC236}">
                <a16:creationId xmlns:a16="http://schemas.microsoft.com/office/drawing/2014/main" id="{33B11436-FFCD-4EEB-8615-B5AB4129B633}"/>
              </a:ext>
            </a:extLst>
          </p:cNvPr>
          <p:cNvSpPr/>
          <p:nvPr/>
        </p:nvSpPr>
        <p:spPr bwMode="auto">
          <a:xfrm rot="18755087">
            <a:off x="5534843" y="5744618"/>
            <a:ext cx="164444" cy="404071"/>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BFAF8E25-C75C-4C55-B031-B30BA4EE6AF7}"/>
              </a:ext>
            </a:extLst>
          </p:cNvPr>
          <p:cNvSpPr/>
          <p:nvPr/>
        </p:nvSpPr>
        <p:spPr bwMode="auto">
          <a:xfrm rot="18980592">
            <a:off x="5542179" y="5699758"/>
            <a:ext cx="831916" cy="176932"/>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EAB4EDB7-C958-4BDB-A943-86D03DC5D335}"/>
              </a:ext>
            </a:extLst>
          </p:cNvPr>
          <p:cNvSpPr/>
          <p:nvPr/>
        </p:nvSpPr>
        <p:spPr bwMode="auto">
          <a:xfrm>
            <a:off x="586740" y="1235413"/>
            <a:ext cx="11018520" cy="2586976"/>
          </a:xfrm>
          <a:prstGeom prst="rect">
            <a:avLst/>
          </a:prstGeom>
          <a:no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865D50A1-A6F0-4656-82DB-F490AE0DC682}"/>
              </a:ext>
            </a:extLst>
          </p:cNvPr>
          <p:cNvSpPr/>
          <p:nvPr/>
        </p:nvSpPr>
        <p:spPr bwMode="auto">
          <a:xfrm>
            <a:off x="586740" y="3962289"/>
            <a:ext cx="11018520" cy="2586976"/>
          </a:xfrm>
          <a:prstGeom prst="rect">
            <a:avLst/>
          </a:prstGeom>
          <a:no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7" name="TextBox 56">
            <a:extLst>
              <a:ext uri="{FF2B5EF4-FFF2-40B4-BE49-F238E27FC236}">
                <a16:creationId xmlns:a16="http://schemas.microsoft.com/office/drawing/2014/main" id="{CD1738A9-15DF-41A4-98C4-155FA24E8E18}"/>
              </a:ext>
            </a:extLst>
          </p:cNvPr>
          <p:cNvSpPr txBox="1"/>
          <p:nvPr/>
        </p:nvSpPr>
        <p:spPr>
          <a:xfrm>
            <a:off x="586740" y="1235413"/>
            <a:ext cx="2767152" cy="400110"/>
          </a:xfrm>
          <a:prstGeom prst="rect">
            <a:avLst/>
          </a:prstGeom>
          <a:noFill/>
        </p:spPr>
        <p:txBody>
          <a:bodyPr wrap="square" lIns="182880" tIns="9144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Current behavior</a:t>
            </a:r>
          </a:p>
        </p:txBody>
      </p:sp>
      <p:sp>
        <p:nvSpPr>
          <p:cNvPr id="58" name="TextBox 57">
            <a:extLst>
              <a:ext uri="{FF2B5EF4-FFF2-40B4-BE49-F238E27FC236}">
                <a16:creationId xmlns:a16="http://schemas.microsoft.com/office/drawing/2014/main" id="{30EBFEDE-2F44-4784-96B5-E934B14C59BC}"/>
              </a:ext>
            </a:extLst>
          </p:cNvPr>
          <p:cNvSpPr txBox="1"/>
          <p:nvPr/>
        </p:nvSpPr>
        <p:spPr>
          <a:xfrm>
            <a:off x="586740" y="3962289"/>
            <a:ext cx="1913601" cy="400110"/>
          </a:xfrm>
          <a:prstGeom prst="rect">
            <a:avLst/>
          </a:prstGeom>
          <a:noFill/>
        </p:spPr>
        <p:txBody>
          <a:bodyPr wrap="square" lIns="182880" tIns="9144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D83B01"/>
                    </a:gs>
                    <a:gs pos="30000">
                      <a:srgbClr val="D83B01"/>
                    </a:gs>
                  </a:gsLst>
                  <a:lin ang="5400000" scaled="0"/>
                </a:gradFill>
                <a:effectLst/>
                <a:uLnTx/>
                <a:uFillTx/>
                <a:latin typeface="Segoe UI"/>
                <a:ea typeface="+mn-ea"/>
                <a:cs typeface="+mn-cs"/>
              </a:rPr>
              <a:t>*upcoming</a:t>
            </a:r>
          </a:p>
        </p:txBody>
      </p:sp>
    </p:spTree>
    <p:extLst>
      <p:ext uri="{BB962C8B-B14F-4D97-AF65-F5344CB8AC3E}">
        <p14:creationId xmlns:p14="http://schemas.microsoft.com/office/powerpoint/2010/main" val="576383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500"/>
                                        <p:tgtEl>
                                          <p:spTgt spid="5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500"/>
                                        <p:tgtEl>
                                          <p:spTgt spid="4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nodeType="with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43"/>
                                        </p:tgtEl>
                                      </p:cBhvr>
                                    </p:animEffect>
                                    <p:set>
                                      <p:cBhvr>
                                        <p:cTn id="88" dur="1" fill="hold">
                                          <p:stCondLst>
                                            <p:cond delay="499"/>
                                          </p:stCondLst>
                                        </p:cTn>
                                        <p:tgtEl>
                                          <p:spTgt spid="43"/>
                                        </p:tgtEl>
                                        <p:attrNameLst>
                                          <p:attrName>style.visibility</p:attrName>
                                        </p:attrNameLst>
                                      </p:cBhvr>
                                      <p:to>
                                        <p:strVal val="hidden"/>
                                      </p:to>
                                    </p:set>
                                  </p:childTnLst>
                                </p:cTn>
                              </p:par>
                              <p:par>
                                <p:cTn id="89" presetID="10" presetClass="entr" presetSubtype="0" fill="hold" nodeType="with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fade">
                                      <p:cBhvr>
                                        <p:cTn id="91" dur="500"/>
                                        <p:tgtEl>
                                          <p:spTgt spid="4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500"/>
                                        <p:tgtEl>
                                          <p:spTgt spid="4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fade">
                                      <p:cBhvr>
                                        <p:cTn id="100" dur="500"/>
                                        <p:tgtEl>
                                          <p:spTgt spid="4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500"/>
                                        <p:tgtEl>
                                          <p:spTgt spid="4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fade">
                                      <p:cBhvr>
                                        <p:cTn id="108" dur="500"/>
                                        <p:tgtEl>
                                          <p:spTgt spid="49"/>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fade">
                                      <p:cBhvr>
                                        <p:cTn id="113" dur="500"/>
                                        <p:tgtEl>
                                          <p:spTgt spid="5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fade">
                                      <p:cBhvr>
                                        <p:cTn id="116" dur="500"/>
                                        <p:tgtEl>
                                          <p:spTgt spid="5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4"/>
                                        </p:tgtEl>
                                        <p:attrNameLst>
                                          <p:attrName>style.visibility</p:attrName>
                                        </p:attrNameLst>
                                      </p:cBhvr>
                                      <p:to>
                                        <p:strVal val="visible"/>
                                      </p:to>
                                    </p:set>
                                    <p:animEffect transition="in" filter="fade">
                                      <p:cBhvr>
                                        <p:cTn id="119" dur="500"/>
                                        <p:tgtEl>
                                          <p:spTgt spid="54"/>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52"/>
                                        </p:tgtEl>
                                        <p:attrNameLst>
                                          <p:attrName>style.visibility</p:attrName>
                                        </p:attrNameLst>
                                      </p:cBhvr>
                                      <p:to>
                                        <p:strVal val="visible"/>
                                      </p:to>
                                    </p:set>
                                    <p:animEffect transition="in" filter="fade">
                                      <p:cBhvr>
                                        <p:cTn id="122" dur="500"/>
                                        <p:tgtEl>
                                          <p:spTgt spid="5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56"/>
                                        </p:tgtEl>
                                        <p:attrNameLst>
                                          <p:attrName>style.visibility</p:attrName>
                                        </p:attrNameLst>
                                      </p:cBhvr>
                                      <p:to>
                                        <p:strVal val="visible"/>
                                      </p:to>
                                    </p:set>
                                    <p:animEffect transition="in" filter="fade">
                                      <p:cBhvr>
                                        <p:cTn id="127" dur="500"/>
                                        <p:tgtEl>
                                          <p:spTgt spid="56"/>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fade">
                                      <p:cBhvr>
                                        <p:cTn id="13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p:bldP spid="13" grpId="0" animBg="1"/>
      <p:bldP spid="17" grpId="0" animBg="1"/>
      <p:bldP spid="18" grpId="0" animBg="1"/>
      <p:bldP spid="20" grpId="0" animBg="1"/>
      <p:bldP spid="22" grpId="0" animBg="1"/>
      <p:bldP spid="38" grpId="0" animBg="1"/>
      <p:bldP spid="39" grpId="0" animBg="1"/>
      <p:bldP spid="40" grpId="0" animBg="1"/>
      <p:bldP spid="41" grpId="0" animBg="1"/>
      <p:bldP spid="42" grpId="0" animBg="1"/>
      <p:bldP spid="45" grpId="0" animBg="1"/>
      <p:bldP spid="46" grpId="0"/>
      <p:bldP spid="47" grpId="0" animBg="1"/>
      <p:bldP spid="48" grpId="0" animBg="1"/>
      <p:bldP spid="49" grpId="0" animBg="1"/>
      <p:bldP spid="50" grpId="0" animBg="1"/>
      <p:bldP spid="52" grpId="0" animBg="1"/>
      <p:bldP spid="53" grpId="0" animBg="1"/>
      <p:bldP spid="54" grpId="0" animBg="1"/>
      <p:bldP spid="55" grpId="0" animBg="1"/>
      <p:bldP spid="56" grpId="0" animBg="1"/>
      <p:bldP spid="57" grpId="0"/>
      <p:bldP spid="5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Arrow: Down 66">
            <a:extLst>
              <a:ext uri="{FF2B5EF4-FFF2-40B4-BE49-F238E27FC236}">
                <a16:creationId xmlns:a16="http://schemas.microsoft.com/office/drawing/2014/main" id="{81FCC54F-FB91-48B2-A6C6-14C1C2B3D609}"/>
              </a:ext>
            </a:extLst>
          </p:cNvPr>
          <p:cNvSpPr/>
          <p:nvPr/>
        </p:nvSpPr>
        <p:spPr bwMode="auto">
          <a:xfrm>
            <a:off x="9700650" y="5644842"/>
            <a:ext cx="331452" cy="346404"/>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A5667421-6326-451C-911B-DEC2F501A352}"/>
              </a:ext>
            </a:extLst>
          </p:cNvPr>
          <p:cNvSpPr>
            <a:spLocks noGrp="1"/>
          </p:cNvSpPr>
          <p:nvPr>
            <p:ph type="title"/>
          </p:nvPr>
        </p:nvSpPr>
        <p:spPr/>
        <p:txBody>
          <a:bodyPr/>
          <a:lstStyle/>
          <a:p>
            <a:r>
              <a:rPr lang="en-US"/>
              <a:t>Linux/UNIX monitoring enhancements</a:t>
            </a:r>
          </a:p>
        </p:txBody>
      </p:sp>
      <p:sp>
        <p:nvSpPr>
          <p:cNvPr id="3" name="TextBox 2">
            <a:extLst>
              <a:ext uri="{FF2B5EF4-FFF2-40B4-BE49-F238E27FC236}">
                <a16:creationId xmlns:a16="http://schemas.microsoft.com/office/drawing/2014/main" id="{03F42657-574D-4E0B-B717-E55806C2B5B8}"/>
              </a:ext>
            </a:extLst>
          </p:cNvPr>
          <p:cNvSpPr txBox="1"/>
          <p:nvPr/>
        </p:nvSpPr>
        <p:spPr>
          <a:xfrm>
            <a:off x="8129017" y="1345558"/>
            <a:ext cx="3474720" cy="784317"/>
          </a:xfrm>
          <a:prstGeom prst="rect">
            <a:avLst/>
          </a:prstGeom>
          <a:solidFill>
            <a:schemeClr val="accent2"/>
          </a:solidFill>
          <a:effectLst/>
        </p:spPr>
        <p:txBody>
          <a:bodyPr wrap="square" lIns="182880" tIns="146304" rIns="182880" bIns="146304" rtlCol="0">
            <a:spAutoFit/>
          </a:bodyPr>
          <a:lstStyle>
            <a:defPPr>
              <a:defRPr lang="en-US"/>
            </a:defPPr>
            <a:lvl1pPr>
              <a:lnSpc>
                <a:spcPct val="90000"/>
              </a:lnSpc>
              <a:spcAft>
                <a:spcPts val="600"/>
              </a:spcAft>
              <a:defRPr>
                <a:solidFill>
                  <a:schemeClr val="bg1"/>
                </a:solidFill>
              </a:defRPr>
            </a:lvl1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Linux Log file monitoring  </a:t>
            </a:r>
            <a:br>
              <a:rPr kumimoji="0" lang="en-US" sz="1765" b="0" i="0" u="none" strike="noStrike" kern="1200" cap="none" spc="0" normalizeH="0" baseline="0" noProof="0">
                <a:ln>
                  <a:noFill/>
                </a:ln>
                <a:solidFill>
                  <a:srgbClr val="FFFFFF"/>
                </a:solidFill>
                <a:effectLst/>
                <a:uLnTx/>
                <a:uFillTx/>
                <a:latin typeface="Segoe UI"/>
                <a:ea typeface="+mn-ea"/>
                <a:cs typeface="+mn-cs"/>
              </a:rPr>
            </a:b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61EC1135-B952-4F30-8DDE-182401D62265}"/>
              </a:ext>
            </a:extLst>
          </p:cNvPr>
          <p:cNvSpPr txBox="1"/>
          <p:nvPr/>
        </p:nvSpPr>
        <p:spPr>
          <a:xfrm>
            <a:off x="588263" y="1345558"/>
            <a:ext cx="3474720" cy="784317"/>
          </a:xfrm>
          <a:prstGeom prst="rect">
            <a:avLst/>
          </a:prstGeom>
          <a:solidFill>
            <a:schemeClr val="accent2"/>
          </a:solidFill>
          <a:effectLst/>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Enhanced </a:t>
            </a:r>
            <a:r>
              <a:rPr kumimoji="0" lang="en-US" sz="1765" b="0" i="0" u="none" strike="noStrike" kern="1200" cap="none" spc="0" normalizeH="0" baseline="0" noProof="0" dirty="0">
                <a:ln>
                  <a:noFill/>
                </a:ln>
                <a:solidFill>
                  <a:srgbClr val="FFFFFF"/>
                </a:solidFill>
                <a:effectLst/>
                <a:uLnTx/>
                <a:uFillTx/>
                <a:latin typeface="Segoe UI"/>
                <a:ea typeface="+mn-ea"/>
                <a:cs typeface="+mn-cs"/>
              </a:rPr>
              <a:t>Linux/UNIX</a:t>
            </a:r>
            <a:r>
              <a:rPr kumimoji="0" lang="en-US" sz="1765" b="0" i="0" u="none" strike="noStrike" kern="1200" cap="none" spc="0" normalizeH="0" baseline="0" noProof="0">
                <a:ln>
                  <a:noFill/>
                </a:ln>
                <a:solidFill>
                  <a:srgbClr val="FFFFFF"/>
                </a:solidFill>
                <a:effectLst/>
                <a:uLnTx/>
                <a:uFillTx/>
                <a:latin typeface="Segoe UI"/>
                <a:ea typeface="+mn-ea"/>
                <a:cs typeface="+mn-cs"/>
              </a:rPr>
              <a:t> alerting in failover scenarios</a:t>
            </a:r>
          </a:p>
        </p:txBody>
      </p:sp>
      <p:sp>
        <p:nvSpPr>
          <p:cNvPr id="7" name="TextBox 6">
            <a:extLst>
              <a:ext uri="{FF2B5EF4-FFF2-40B4-BE49-F238E27FC236}">
                <a16:creationId xmlns:a16="http://schemas.microsoft.com/office/drawing/2014/main" id="{3E83217D-34FE-420E-948F-D1477A5691CD}"/>
              </a:ext>
            </a:extLst>
          </p:cNvPr>
          <p:cNvSpPr txBox="1"/>
          <p:nvPr/>
        </p:nvSpPr>
        <p:spPr>
          <a:xfrm>
            <a:off x="4358640" y="1345558"/>
            <a:ext cx="3474720" cy="784317"/>
          </a:xfrm>
          <a:prstGeom prst="rect">
            <a:avLst/>
          </a:prstGeom>
          <a:solidFill>
            <a:schemeClr val="accent2"/>
          </a:solidFill>
          <a:effectLst/>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Updates &amp; recommendations for Linux workloads</a:t>
            </a:r>
          </a:p>
        </p:txBody>
      </p:sp>
      <p:grpSp>
        <p:nvGrpSpPr>
          <p:cNvPr id="42" name="Group 41">
            <a:extLst>
              <a:ext uri="{FF2B5EF4-FFF2-40B4-BE49-F238E27FC236}">
                <a16:creationId xmlns:a16="http://schemas.microsoft.com/office/drawing/2014/main" id="{022E4356-5929-4DA1-BDEC-23CC5B2C2E4D}"/>
              </a:ext>
            </a:extLst>
          </p:cNvPr>
          <p:cNvGrpSpPr/>
          <p:nvPr/>
        </p:nvGrpSpPr>
        <p:grpSpPr>
          <a:xfrm>
            <a:off x="8241921" y="2835295"/>
            <a:ext cx="1588549" cy="2665093"/>
            <a:chOff x="7752442" y="1460821"/>
            <a:chExt cx="1387927" cy="2693258"/>
          </a:xfrm>
        </p:grpSpPr>
        <p:sp>
          <p:nvSpPr>
            <p:cNvPr id="43" name="Rectangle 42">
              <a:extLst>
                <a:ext uri="{FF2B5EF4-FFF2-40B4-BE49-F238E27FC236}">
                  <a16:creationId xmlns:a16="http://schemas.microsoft.com/office/drawing/2014/main" id="{2F8FC485-FF6E-43F1-92D2-7104B408543A}"/>
                </a:ext>
              </a:extLst>
            </p:cNvPr>
            <p:cNvSpPr/>
            <p:nvPr/>
          </p:nvSpPr>
          <p:spPr bwMode="auto">
            <a:xfrm>
              <a:off x="7752442" y="2827400"/>
              <a:ext cx="1386956" cy="132667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Cloud Services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Azure</a:t>
              </a:r>
            </a:p>
          </p:txBody>
        </p:sp>
        <p:sp>
          <p:nvSpPr>
            <p:cNvPr id="44" name="Rectangle 43">
              <a:extLst>
                <a:ext uri="{FF2B5EF4-FFF2-40B4-BE49-F238E27FC236}">
                  <a16:creationId xmlns:a16="http://schemas.microsoft.com/office/drawing/2014/main" id="{3F8A40A5-DD20-4754-9EA0-F775D946AAD8}"/>
                </a:ext>
              </a:extLst>
            </p:cNvPr>
            <p:cNvSpPr/>
            <p:nvPr/>
          </p:nvSpPr>
          <p:spPr bwMode="auto">
            <a:xfrm>
              <a:off x="7753413" y="1460821"/>
              <a:ext cx="1386956" cy="132667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Application Logs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Java/Ruby/PHP </a:t>
              </a:r>
            </a:p>
          </p:txBody>
        </p:sp>
      </p:grpSp>
      <p:grpSp>
        <p:nvGrpSpPr>
          <p:cNvPr id="45" name="Group 44">
            <a:extLst>
              <a:ext uri="{FF2B5EF4-FFF2-40B4-BE49-F238E27FC236}">
                <a16:creationId xmlns:a16="http://schemas.microsoft.com/office/drawing/2014/main" id="{101C1C31-7CB8-41E9-80D9-BA824A287B4D}"/>
              </a:ext>
            </a:extLst>
          </p:cNvPr>
          <p:cNvGrpSpPr/>
          <p:nvPr/>
        </p:nvGrpSpPr>
        <p:grpSpPr>
          <a:xfrm>
            <a:off x="9918423" y="2835295"/>
            <a:ext cx="1588546" cy="2665093"/>
            <a:chOff x="7752443" y="1460821"/>
            <a:chExt cx="1387925" cy="2693258"/>
          </a:xfrm>
        </p:grpSpPr>
        <p:sp>
          <p:nvSpPr>
            <p:cNvPr id="46" name="Rectangle 45">
              <a:extLst>
                <a:ext uri="{FF2B5EF4-FFF2-40B4-BE49-F238E27FC236}">
                  <a16:creationId xmlns:a16="http://schemas.microsoft.com/office/drawing/2014/main" id="{47AC68D6-51F8-4982-B8D1-1D23AA540A81}"/>
                </a:ext>
              </a:extLst>
            </p:cNvPr>
            <p:cNvSpPr/>
            <p:nvPr/>
          </p:nvSpPr>
          <p:spPr bwMode="auto">
            <a:xfrm>
              <a:off x="7752443" y="2827400"/>
              <a:ext cx="1386956" cy="132667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Others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Docker/DSTAT/ MySQL </a:t>
              </a:r>
            </a:p>
          </p:txBody>
        </p:sp>
        <p:sp>
          <p:nvSpPr>
            <p:cNvPr id="47" name="Rectangle 46">
              <a:extLst>
                <a:ext uri="{FF2B5EF4-FFF2-40B4-BE49-F238E27FC236}">
                  <a16:creationId xmlns:a16="http://schemas.microsoft.com/office/drawing/2014/main" id="{32F7DEE1-6D23-49E2-A753-3C337C8E7E14}"/>
                </a:ext>
              </a:extLst>
            </p:cNvPr>
            <p:cNvSpPr/>
            <p:nvPr/>
          </p:nvSpPr>
          <p:spPr bwMode="auto">
            <a:xfrm>
              <a:off x="7753412" y="1460821"/>
              <a:ext cx="1386956" cy="132667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Network Protocols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HTTP/TCP/ Syslog</a:t>
              </a:r>
            </a:p>
          </p:txBody>
        </p:sp>
      </p:grpSp>
      <p:sp>
        <p:nvSpPr>
          <p:cNvPr id="49" name="Rectangle 48">
            <a:extLst>
              <a:ext uri="{FF2B5EF4-FFF2-40B4-BE49-F238E27FC236}">
                <a16:creationId xmlns:a16="http://schemas.microsoft.com/office/drawing/2014/main" id="{F4BFB2BC-5408-41BE-A08A-84F98C25448B}"/>
              </a:ext>
            </a:extLst>
          </p:cNvPr>
          <p:cNvSpPr/>
          <p:nvPr/>
        </p:nvSpPr>
        <p:spPr bwMode="auto">
          <a:xfrm>
            <a:off x="588262" y="4555249"/>
            <a:ext cx="1097280" cy="235486"/>
          </a:xfrm>
          <a:prstGeom prst="rect">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MS1</a:t>
            </a:r>
          </a:p>
        </p:txBody>
      </p:sp>
      <p:sp>
        <p:nvSpPr>
          <p:cNvPr id="53" name="Rectangle 52">
            <a:extLst>
              <a:ext uri="{FF2B5EF4-FFF2-40B4-BE49-F238E27FC236}">
                <a16:creationId xmlns:a16="http://schemas.microsoft.com/office/drawing/2014/main" id="{6DD7E687-F670-4C6F-8C45-37E0134EA13C}"/>
              </a:ext>
            </a:extLst>
          </p:cNvPr>
          <p:cNvSpPr/>
          <p:nvPr/>
        </p:nvSpPr>
        <p:spPr bwMode="auto">
          <a:xfrm>
            <a:off x="2965703" y="4559716"/>
            <a:ext cx="1097280" cy="235486"/>
          </a:xfrm>
          <a:prstGeom prst="rect">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MS2</a:t>
            </a:r>
          </a:p>
        </p:txBody>
      </p:sp>
      <p:sp>
        <p:nvSpPr>
          <p:cNvPr id="62" name="Rectangle 61">
            <a:extLst>
              <a:ext uri="{FF2B5EF4-FFF2-40B4-BE49-F238E27FC236}">
                <a16:creationId xmlns:a16="http://schemas.microsoft.com/office/drawing/2014/main" id="{522021CC-98A9-4469-867B-BF82D4BF3D8D}"/>
              </a:ext>
            </a:extLst>
          </p:cNvPr>
          <p:cNvSpPr/>
          <p:nvPr/>
        </p:nvSpPr>
        <p:spPr>
          <a:xfrm>
            <a:off x="588263" y="2232848"/>
            <a:ext cx="3474720" cy="365760"/>
          </a:xfrm>
          <a:prstGeom prst="rect">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Resource Pool</a:t>
            </a:r>
          </a:p>
        </p:txBody>
      </p:sp>
      <p:sp>
        <p:nvSpPr>
          <p:cNvPr id="64" name="Rectangle 63">
            <a:extLst>
              <a:ext uri="{FF2B5EF4-FFF2-40B4-BE49-F238E27FC236}">
                <a16:creationId xmlns:a16="http://schemas.microsoft.com/office/drawing/2014/main" id="{8B21799C-0AA5-4A86-AB92-D66DAED28FA0}"/>
              </a:ext>
            </a:extLst>
          </p:cNvPr>
          <p:cNvSpPr/>
          <p:nvPr/>
        </p:nvSpPr>
        <p:spPr>
          <a:xfrm>
            <a:off x="8129016" y="2721805"/>
            <a:ext cx="3474720" cy="2892072"/>
          </a:xfrm>
          <a:prstGeom prst="rect">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endParaRPr>
          </a:p>
        </p:txBody>
      </p:sp>
      <p:sp>
        <p:nvSpPr>
          <p:cNvPr id="65" name="Rectangle 64">
            <a:extLst>
              <a:ext uri="{FF2B5EF4-FFF2-40B4-BE49-F238E27FC236}">
                <a16:creationId xmlns:a16="http://schemas.microsoft.com/office/drawing/2014/main" id="{9BE7E0DD-5AA0-415F-82E1-930B3ABC4150}"/>
              </a:ext>
            </a:extLst>
          </p:cNvPr>
          <p:cNvSpPr/>
          <p:nvPr/>
        </p:nvSpPr>
        <p:spPr bwMode="auto">
          <a:xfrm>
            <a:off x="8129016" y="6020061"/>
            <a:ext cx="3474720" cy="346404"/>
          </a:xfrm>
          <a:prstGeom prst="rect">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Generate alerts in SCOM</a:t>
            </a:r>
          </a:p>
        </p:txBody>
      </p:sp>
      <p:sp>
        <p:nvSpPr>
          <p:cNvPr id="66" name="Rectangle 65">
            <a:extLst>
              <a:ext uri="{FF2B5EF4-FFF2-40B4-BE49-F238E27FC236}">
                <a16:creationId xmlns:a16="http://schemas.microsoft.com/office/drawing/2014/main" id="{7809F8B1-B60D-4CFA-AF43-18B5798008CC}"/>
              </a:ext>
            </a:extLst>
          </p:cNvPr>
          <p:cNvSpPr/>
          <p:nvPr/>
        </p:nvSpPr>
        <p:spPr bwMode="auto">
          <a:xfrm>
            <a:off x="8129017" y="2232849"/>
            <a:ext cx="3474720" cy="365760"/>
          </a:xfrm>
          <a:prstGeom prst="rect">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Monitor any data source</a:t>
            </a:r>
          </a:p>
        </p:txBody>
      </p:sp>
      <p:pic>
        <p:nvPicPr>
          <p:cNvPr id="70" name="Picture 69">
            <a:extLst>
              <a:ext uri="{FF2B5EF4-FFF2-40B4-BE49-F238E27FC236}">
                <a16:creationId xmlns:a16="http://schemas.microsoft.com/office/drawing/2014/main" id="{56408065-073A-49A3-89D8-E09F8E5C093D}"/>
              </a:ext>
            </a:extLst>
          </p:cNvPr>
          <p:cNvPicPr>
            <a:picLocks noChangeAspect="1"/>
          </p:cNvPicPr>
          <p:nvPr/>
        </p:nvPicPr>
        <p:blipFill rotWithShape="1">
          <a:blip r:embed="rId3"/>
          <a:srcRect l="415" t="1194" r="1"/>
          <a:stretch/>
        </p:blipFill>
        <p:spPr>
          <a:xfrm>
            <a:off x="4358640" y="2232849"/>
            <a:ext cx="3474720" cy="2724920"/>
          </a:xfrm>
          <a:prstGeom prst="rect">
            <a:avLst/>
          </a:prstGeom>
        </p:spPr>
      </p:pic>
      <p:pic>
        <p:nvPicPr>
          <p:cNvPr id="32" name="Graphic 31">
            <a:extLst>
              <a:ext uri="{FF2B5EF4-FFF2-40B4-BE49-F238E27FC236}">
                <a16:creationId xmlns:a16="http://schemas.microsoft.com/office/drawing/2014/main" id="{18EA926F-1926-4DE7-81D9-444B29FE2F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6946" y="3269889"/>
            <a:ext cx="779913" cy="1005840"/>
          </a:xfrm>
          <a:prstGeom prst="rect">
            <a:avLst/>
          </a:prstGeom>
        </p:spPr>
      </p:pic>
      <p:pic>
        <p:nvPicPr>
          <p:cNvPr id="34" name="Graphic 33">
            <a:extLst>
              <a:ext uri="{FF2B5EF4-FFF2-40B4-BE49-F238E27FC236}">
                <a16:creationId xmlns:a16="http://schemas.microsoft.com/office/drawing/2014/main" id="{0FBC6D3C-1DA3-4A9C-8813-DE9ACE5BC8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387" y="3269889"/>
            <a:ext cx="779913" cy="1005840"/>
          </a:xfrm>
          <a:prstGeom prst="rect">
            <a:avLst/>
          </a:prstGeom>
        </p:spPr>
      </p:pic>
      <p:sp>
        <p:nvSpPr>
          <p:cNvPr id="5" name="Right Arrow 4"/>
          <p:cNvSpPr/>
          <p:nvPr/>
        </p:nvSpPr>
        <p:spPr bwMode="auto">
          <a:xfrm>
            <a:off x="1785793" y="3599358"/>
            <a:ext cx="1179910" cy="60804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Monthly Patch</a:t>
            </a:r>
          </a:p>
        </p:txBody>
      </p:sp>
      <p:sp>
        <p:nvSpPr>
          <p:cNvPr id="24" name="Rectangle 23">
            <a:extLst>
              <a:ext uri="{FF2B5EF4-FFF2-40B4-BE49-F238E27FC236}">
                <a16:creationId xmlns:a16="http://schemas.microsoft.com/office/drawing/2014/main" id="{F4BFB2BC-5408-41BE-A08A-84F98C25448B}"/>
              </a:ext>
            </a:extLst>
          </p:cNvPr>
          <p:cNvSpPr/>
          <p:nvPr/>
        </p:nvSpPr>
        <p:spPr bwMode="auto">
          <a:xfrm>
            <a:off x="1779359" y="4561356"/>
            <a:ext cx="1097280" cy="235486"/>
          </a:xfrm>
          <a:prstGeom prst="rect">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Failover</a:t>
            </a:r>
          </a:p>
        </p:txBody>
      </p:sp>
      <p:sp>
        <p:nvSpPr>
          <p:cNvPr id="25" name="Rectangle 24">
            <a:extLst>
              <a:ext uri="{FF2B5EF4-FFF2-40B4-BE49-F238E27FC236}">
                <a16:creationId xmlns:a16="http://schemas.microsoft.com/office/drawing/2014/main" id="{302D8D23-2AEE-406B-ADDE-3D3C762F791F}"/>
              </a:ext>
            </a:extLst>
          </p:cNvPr>
          <p:cNvSpPr/>
          <p:nvPr/>
        </p:nvSpPr>
        <p:spPr>
          <a:xfrm>
            <a:off x="588262" y="5512442"/>
            <a:ext cx="3474720" cy="365760"/>
          </a:xfrm>
          <a:prstGeom prst="rect">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1A1A1A"/>
                    </a:gs>
                    <a:gs pos="30000">
                      <a:srgbClr val="1A1A1A"/>
                    </a:gs>
                  </a:gsLst>
                  <a:lin ang="5400000" scaled="0"/>
                </a:gradFill>
                <a:effectLst/>
                <a:uLnTx/>
                <a:uFillTx/>
                <a:latin typeface="Segoe UI"/>
                <a:ea typeface="+mn-ea"/>
                <a:cs typeface="+mn-cs"/>
              </a:rPr>
              <a:t>No duplicate alerts</a:t>
            </a:r>
          </a:p>
        </p:txBody>
      </p:sp>
    </p:spTree>
    <p:extLst>
      <p:ext uri="{BB962C8B-B14F-4D97-AF65-F5344CB8AC3E}">
        <p14:creationId xmlns:p14="http://schemas.microsoft.com/office/powerpoint/2010/main" val="23895772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more hybrid scenarios</a:t>
            </a:r>
          </a:p>
        </p:txBody>
      </p:sp>
    </p:spTree>
    <p:extLst>
      <p:ext uri="{BB962C8B-B14F-4D97-AF65-F5344CB8AC3E}">
        <p14:creationId xmlns:p14="http://schemas.microsoft.com/office/powerpoint/2010/main" val="82976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39C8C-4DD4-4C2F-BF29-9A326AC81080}"/>
              </a:ext>
            </a:extLst>
          </p:cNvPr>
          <p:cNvSpPr>
            <a:spLocks noGrp="1"/>
          </p:cNvSpPr>
          <p:nvPr>
            <p:ph type="title"/>
          </p:nvPr>
        </p:nvSpPr>
        <p:spPr/>
        <p:txBody>
          <a:bodyPr/>
          <a:lstStyle/>
          <a:p>
            <a:r>
              <a:rPr lang="en-US"/>
              <a:t>Azure Management Pack for SCOM</a:t>
            </a:r>
          </a:p>
        </p:txBody>
      </p:sp>
      <p:sp>
        <p:nvSpPr>
          <p:cNvPr id="17" name="cloud">
            <a:extLst>
              <a:ext uri="{FF2B5EF4-FFF2-40B4-BE49-F238E27FC236}">
                <a16:creationId xmlns:a16="http://schemas.microsoft.com/office/drawing/2014/main" id="{92986CD1-8DC7-479D-BCEB-AD66E175E4A1}"/>
              </a:ext>
            </a:extLst>
          </p:cNvPr>
          <p:cNvSpPr>
            <a:spLocks noChangeAspect="1"/>
          </p:cNvSpPr>
          <p:nvPr/>
        </p:nvSpPr>
        <p:spPr bwMode="auto">
          <a:xfrm>
            <a:off x="1817306" y="2008824"/>
            <a:ext cx="6395300" cy="407442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alpha val="70000"/>
            </a:schemeClr>
          </a:solidFill>
          <a:ln w="15875" cap="sq">
            <a:solidFill>
              <a:schemeClr val="accent1"/>
            </a:solidFill>
            <a:prstDash val="dash"/>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A1A1A"/>
              </a:solidFill>
              <a:effectLst/>
              <a:uLnTx/>
              <a:uFillTx/>
              <a:latin typeface="Segoe UI"/>
              <a:ea typeface="+mn-ea"/>
              <a:cs typeface="Segoe UI"/>
            </a:endParaRPr>
          </a:p>
        </p:txBody>
      </p:sp>
      <p:sp>
        <p:nvSpPr>
          <p:cNvPr id="18" name="TextBox 17">
            <a:extLst>
              <a:ext uri="{FF2B5EF4-FFF2-40B4-BE49-F238E27FC236}">
                <a16:creationId xmlns:a16="http://schemas.microsoft.com/office/drawing/2014/main" id="{F06F32DE-1CBE-46A3-A7FB-ACDAEAF4916B}"/>
              </a:ext>
            </a:extLst>
          </p:cNvPr>
          <p:cNvSpPr txBox="1"/>
          <p:nvPr/>
        </p:nvSpPr>
        <p:spPr>
          <a:xfrm>
            <a:off x="4016214" y="6212293"/>
            <a:ext cx="193854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mn-cs"/>
              </a:rPr>
              <a:t>Microsoft Azure</a:t>
            </a:r>
          </a:p>
        </p:txBody>
      </p:sp>
      <p:grpSp>
        <p:nvGrpSpPr>
          <p:cNvPr id="44" name="Group 43">
            <a:extLst>
              <a:ext uri="{FF2B5EF4-FFF2-40B4-BE49-F238E27FC236}">
                <a16:creationId xmlns:a16="http://schemas.microsoft.com/office/drawing/2014/main" id="{7647B635-F680-42B7-9960-D914FEFA036F}"/>
              </a:ext>
            </a:extLst>
          </p:cNvPr>
          <p:cNvGrpSpPr/>
          <p:nvPr/>
        </p:nvGrpSpPr>
        <p:grpSpPr>
          <a:xfrm rot="10800000">
            <a:off x="8868241" y="1828637"/>
            <a:ext cx="373602" cy="4397829"/>
            <a:chOff x="3286125" y="1596571"/>
            <a:chExt cx="373602" cy="4397829"/>
          </a:xfrm>
        </p:grpSpPr>
        <p:cxnSp>
          <p:nvCxnSpPr>
            <p:cNvPr id="45" name="Straight Connector 44">
              <a:extLst>
                <a:ext uri="{FF2B5EF4-FFF2-40B4-BE49-F238E27FC236}">
                  <a16:creationId xmlns:a16="http://schemas.microsoft.com/office/drawing/2014/main" id="{D14B5DC1-6087-40BE-87C4-AD39218C4E08}"/>
                </a:ext>
              </a:extLst>
            </p:cNvPr>
            <p:cNvCxnSpPr/>
            <p:nvPr/>
          </p:nvCxnSpPr>
          <p:spPr>
            <a:xfrm>
              <a:off x="3511663" y="1596571"/>
              <a:ext cx="0" cy="439782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498FFEB-8667-4977-A46F-407FB679D301}"/>
                </a:ext>
              </a:extLst>
            </p:cNvPr>
            <p:cNvCxnSpPr/>
            <p:nvPr/>
          </p:nvCxnSpPr>
          <p:spPr>
            <a:xfrm>
              <a:off x="3511663" y="1596571"/>
              <a:ext cx="148064"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859524-35EE-4BB6-BFB0-83B84683CA73}"/>
                </a:ext>
              </a:extLst>
            </p:cNvPr>
            <p:cNvCxnSpPr/>
            <p:nvPr/>
          </p:nvCxnSpPr>
          <p:spPr>
            <a:xfrm>
              <a:off x="3511663" y="5990771"/>
              <a:ext cx="148064"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D94132C-EF47-4DA8-9E19-A0193B3CA6DE}"/>
                </a:ext>
              </a:extLst>
            </p:cNvPr>
            <p:cNvCxnSpPr>
              <a:cxnSpLocks/>
            </p:cNvCxnSpPr>
            <p:nvPr/>
          </p:nvCxnSpPr>
          <p:spPr>
            <a:xfrm>
              <a:off x="3286125" y="3795485"/>
              <a:ext cx="225538"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33" name="Group 1032">
            <a:extLst>
              <a:ext uri="{FF2B5EF4-FFF2-40B4-BE49-F238E27FC236}">
                <a16:creationId xmlns:a16="http://schemas.microsoft.com/office/drawing/2014/main" id="{164065A0-9BA8-4D37-9DB2-8E481438DDB6}"/>
              </a:ext>
            </a:extLst>
          </p:cNvPr>
          <p:cNvGrpSpPr/>
          <p:nvPr/>
        </p:nvGrpSpPr>
        <p:grpSpPr>
          <a:xfrm>
            <a:off x="2281695" y="2419699"/>
            <a:ext cx="5412303" cy="3207863"/>
            <a:chOff x="2281695" y="2419699"/>
            <a:chExt cx="5412303" cy="3207863"/>
          </a:xfrm>
        </p:grpSpPr>
        <p:grpSp>
          <p:nvGrpSpPr>
            <p:cNvPr id="21" name="Group 20">
              <a:extLst>
                <a:ext uri="{FF2B5EF4-FFF2-40B4-BE49-F238E27FC236}">
                  <a16:creationId xmlns:a16="http://schemas.microsoft.com/office/drawing/2014/main" id="{43E068D3-01FB-42F0-A068-6E5184332B21}"/>
                </a:ext>
              </a:extLst>
            </p:cNvPr>
            <p:cNvGrpSpPr/>
            <p:nvPr/>
          </p:nvGrpSpPr>
          <p:grpSpPr>
            <a:xfrm>
              <a:off x="5902000" y="3741786"/>
              <a:ext cx="1019872" cy="775800"/>
              <a:chOff x="2431838" y="4368740"/>
              <a:chExt cx="1019872" cy="775800"/>
            </a:xfrm>
          </p:grpSpPr>
          <p:pic>
            <p:nvPicPr>
              <p:cNvPr id="1026" name="Picture 2" descr="Image result for Application Insights picture">
                <a:extLst>
                  <a:ext uri="{FF2B5EF4-FFF2-40B4-BE49-F238E27FC236}">
                    <a16:creationId xmlns:a16="http://schemas.microsoft.com/office/drawing/2014/main" id="{892F12BC-6551-4B36-BCD9-B9B96132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1838" y="4368740"/>
                <a:ext cx="936072" cy="49143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E3509E6-21C8-4129-BCCE-CE36566CB4A8}"/>
                  </a:ext>
                </a:extLst>
              </p:cNvPr>
              <p:cNvSpPr txBox="1"/>
              <p:nvPr/>
            </p:nvSpPr>
            <p:spPr>
              <a:xfrm>
                <a:off x="2461054" y="4929096"/>
                <a:ext cx="99065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 Insights</a:t>
                </a:r>
              </a:p>
            </p:txBody>
          </p:sp>
        </p:grpSp>
        <p:grpSp>
          <p:nvGrpSpPr>
            <p:cNvPr id="37" name="Group 36">
              <a:extLst>
                <a:ext uri="{FF2B5EF4-FFF2-40B4-BE49-F238E27FC236}">
                  <a16:creationId xmlns:a16="http://schemas.microsoft.com/office/drawing/2014/main" id="{32487EE4-6BA3-46D8-8893-B46D8FDCD74F}"/>
                </a:ext>
              </a:extLst>
            </p:cNvPr>
            <p:cNvGrpSpPr/>
            <p:nvPr/>
          </p:nvGrpSpPr>
          <p:grpSpPr>
            <a:xfrm>
              <a:off x="3543537" y="3732533"/>
              <a:ext cx="997774" cy="785053"/>
              <a:chOff x="4664941" y="2456067"/>
              <a:chExt cx="997774" cy="785053"/>
            </a:xfrm>
          </p:grpSpPr>
          <p:pic>
            <p:nvPicPr>
              <p:cNvPr id="1028" name="Picture 4" descr="Image result for Azure data factory picture">
                <a:extLst>
                  <a:ext uri="{FF2B5EF4-FFF2-40B4-BE49-F238E27FC236}">
                    <a16:creationId xmlns:a16="http://schemas.microsoft.com/office/drawing/2014/main" id="{12D28BD8-3161-44C5-BDFB-DFE2585634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4941" y="2456067"/>
                <a:ext cx="929091" cy="48777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80D8D9D-E952-4E9E-ABD2-237BD94304BB}"/>
                  </a:ext>
                </a:extLst>
              </p:cNvPr>
              <p:cNvSpPr txBox="1"/>
              <p:nvPr/>
            </p:nvSpPr>
            <p:spPr>
              <a:xfrm>
                <a:off x="4664941" y="3025676"/>
                <a:ext cx="997774"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Factory</a:t>
                </a:r>
              </a:p>
            </p:txBody>
          </p:sp>
        </p:grpSp>
        <p:grpSp>
          <p:nvGrpSpPr>
            <p:cNvPr id="39" name="Group 38">
              <a:extLst>
                <a:ext uri="{FF2B5EF4-FFF2-40B4-BE49-F238E27FC236}">
                  <a16:creationId xmlns:a16="http://schemas.microsoft.com/office/drawing/2014/main" id="{AA43BBB4-2945-4A7E-BD0B-0FC5002CE72F}"/>
                </a:ext>
              </a:extLst>
            </p:cNvPr>
            <p:cNvGrpSpPr/>
            <p:nvPr/>
          </p:nvGrpSpPr>
          <p:grpSpPr>
            <a:xfrm>
              <a:off x="2281695" y="3751448"/>
              <a:ext cx="924413" cy="766138"/>
              <a:chOff x="6076770" y="4401822"/>
              <a:chExt cx="924413" cy="766138"/>
            </a:xfrm>
          </p:grpSpPr>
          <p:pic>
            <p:nvPicPr>
              <p:cNvPr id="1030" name="Picture 6" descr="Image result for Azure Service Bus picture">
                <a:extLst>
                  <a:ext uri="{FF2B5EF4-FFF2-40B4-BE49-F238E27FC236}">
                    <a16:creationId xmlns:a16="http://schemas.microsoft.com/office/drawing/2014/main" id="{EB2544D0-4F17-4378-8250-9FE4D15612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6770" y="4401822"/>
                <a:ext cx="924413" cy="48531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8725BE9-417F-4EF1-8652-26DFCDB74C6C}"/>
                  </a:ext>
                </a:extLst>
              </p:cNvPr>
              <p:cNvSpPr txBox="1"/>
              <p:nvPr/>
            </p:nvSpPr>
            <p:spPr>
              <a:xfrm>
                <a:off x="6102732" y="4952516"/>
                <a:ext cx="89845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 Bus</a:t>
                </a:r>
              </a:p>
            </p:txBody>
          </p:sp>
        </p:grpSp>
        <p:grpSp>
          <p:nvGrpSpPr>
            <p:cNvPr id="49" name="Group 48">
              <a:extLst>
                <a:ext uri="{FF2B5EF4-FFF2-40B4-BE49-F238E27FC236}">
                  <a16:creationId xmlns:a16="http://schemas.microsoft.com/office/drawing/2014/main" id="{59A0AA7C-5A40-4006-B469-DD28C47B0CA6}"/>
                </a:ext>
              </a:extLst>
            </p:cNvPr>
            <p:cNvGrpSpPr/>
            <p:nvPr/>
          </p:nvGrpSpPr>
          <p:grpSpPr>
            <a:xfrm>
              <a:off x="4938032" y="3740766"/>
              <a:ext cx="636326" cy="776820"/>
              <a:chOff x="4176633" y="3923348"/>
              <a:chExt cx="636326" cy="776820"/>
            </a:xfrm>
          </p:grpSpPr>
          <p:sp>
            <p:nvSpPr>
              <p:cNvPr id="25" name="TextBox 24">
                <a:extLst>
                  <a:ext uri="{FF2B5EF4-FFF2-40B4-BE49-F238E27FC236}">
                    <a16:creationId xmlns:a16="http://schemas.microsoft.com/office/drawing/2014/main" id="{DADD9602-F3B5-4215-A45C-FABEF1147F88}"/>
                  </a:ext>
                </a:extLst>
              </p:cNvPr>
              <p:cNvSpPr txBox="1"/>
              <p:nvPr/>
            </p:nvSpPr>
            <p:spPr>
              <a:xfrm>
                <a:off x="4176633" y="4484724"/>
                <a:ext cx="636326"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Storage</a:t>
                </a:r>
              </a:p>
            </p:txBody>
          </p:sp>
          <p:pic>
            <p:nvPicPr>
              <p:cNvPr id="40" name="Picture 39">
                <a:extLst>
                  <a:ext uri="{FF2B5EF4-FFF2-40B4-BE49-F238E27FC236}">
                    <a16:creationId xmlns:a16="http://schemas.microsoft.com/office/drawing/2014/main" id="{E52B4DBC-D716-40E5-B3EE-48F6C853FAC9}"/>
                  </a:ext>
                </a:extLst>
              </p:cNvPr>
              <p:cNvPicPr>
                <a:picLocks noChangeAspect="1"/>
              </p:cNvPicPr>
              <p:nvPr/>
            </p:nvPicPr>
            <p:blipFill>
              <a:blip r:embed="rId6"/>
              <a:stretch>
                <a:fillRect/>
              </a:stretch>
            </p:blipFill>
            <p:spPr>
              <a:xfrm>
                <a:off x="4253599" y="3923348"/>
                <a:ext cx="510641" cy="510641"/>
              </a:xfrm>
              <a:prstGeom prst="rect">
                <a:avLst/>
              </a:prstGeom>
            </p:spPr>
          </p:pic>
        </p:grpSp>
        <p:grpSp>
          <p:nvGrpSpPr>
            <p:cNvPr id="52" name="Group 51">
              <a:extLst>
                <a:ext uri="{FF2B5EF4-FFF2-40B4-BE49-F238E27FC236}">
                  <a16:creationId xmlns:a16="http://schemas.microsoft.com/office/drawing/2014/main" id="{64FCAE9F-C52B-474D-81B8-E3DA84535417}"/>
                </a:ext>
              </a:extLst>
            </p:cNvPr>
            <p:cNvGrpSpPr/>
            <p:nvPr/>
          </p:nvGrpSpPr>
          <p:grpSpPr>
            <a:xfrm>
              <a:off x="2638334" y="4847667"/>
              <a:ext cx="754502" cy="779895"/>
              <a:chOff x="5403138" y="3373865"/>
              <a:chExt cx="754502" cy="779895"/>
            </a:xfrm>
          </p:grpSpPr>
          <p:sp>
            <p:nvSpPr>
              <p:cNvPr id="30" name="TextBox 29">
                <a:extLst>
                  <a:ext uri="{FF2B5EF4-FFF2-40B4-BE49-F238E27FC236}">
                    <a16:creationId xmlns:a16="http://schemas.microsoft.com/office/drawing/2014/main" id="{3CD2AD75-8034-467F-883E-1932BF12FDB2}"/>
                  </a:ext>
                </a:extLst>
              </p:cNvPr>
              <p:cNvSpPr txBox="1"/>
              <p:nvPr/>
            </p:nvSpPr>
            <p:spPr>
              <a:xfrm>
                <a:off x="5403138" y="3938316"/>
                <a:ext cx="754502"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Networks</a:t>
                </a:r>
              </a:p>
            </p:txBody>
          </p:sp>
          <p:pic>
            <p:nvPicPr>
              <p:cNvPr id="51" name="Picture 50">
                <a:extLst>
                  <a:ext uri="{FF2B5EF4-FFF2-40B4-BE49-F238E27FC236}">
                    <a16:creationId xmlns:a16="http://schemas.microsoft.com/office/drawing/2014/main" id="{46431627-AA35-4FF3-BFE5-70952B69CFE1}"/>
                  </a:ext>
                </a:extLst>
              </p:cNvPr>
              <p:cNvPicPr>
                <a:picLocks noChangeAspect="1"/>
              </p:cNvPicPr>
              <p:nvPr/>
            </p:nvPicPr>
            <p:blipFill>
              <a:blip r:embed="rId7"/>
              <a:stretch>
                <a:fillRect/>
              </a:stretch>
            </p:blipFill>
            <p:spPr>
              <a:xfrm>
                <a:off x="5508706" y="3373865"/>
                <a:ext cx="523495" cy="523495"/>
              </a:xfrm>
              <a:prstGeom prst="rect">
                <a:avLst/>
              </a:prstGeom>
            </p:spPr>
          </p:pic>
        </p:grpSp>
        <p:grpSp>
          <p:nvGrpSpPr>
            <p:cNvPr id="55" name="Group 54">
              <a:extLst>
                <a:ext uri="{FF2B5EF4-FFF2-40B4-BE49-F238E27FC236}">
                  <a16:creationId xmlns:a16="http://schemas.microsoft.com/office/drawing/2014/main" id="{EA3AA01D-D65B-4808-9458-EEADCBB6F071}"/>
                </a:ext>
              </a:extLst>
            </p:cNvPr>
            <p:cNvGrpSpPr/>
            <p:nvPr/>
          </p:nvGrpSpPr>
          <p:grpSpPr>
            <a:xfrm>
              <a:off x="3746405" y="4873641"/>
              <a:ext cx="1268551" cy="753921"/>
              <a:chOff x="2787760" y="4981209"/>
              <a:chExt cx="1268551" cy="753921"/>
            </a:xfrm>
          </p:grpSpPr>
          <p:sp>
            <p:nvSpPr>
              <p:cNvPr id="36" name="TextBox 35">
                <a:extLst>
                  <a:ext uri="{FF2B5EF4-FFF2-40B4-BE49-F238E27FC236}">
                    <a16:creationId xmlns:a16="http://schemas.microsoft.com/office/drawing/2014/main" id="{596CE033-1D63-4E09-BD26-F32012339732}"/>
                  </a:ext>
                </a:extLst>
              </p:cNvPr>
              <p:cNvSpPr txBox="1"/>
              <p:nvPr/>
            </p:nvSpPr>
            <p:spPr>
              <a:xfrm>
                <a:off x="2787760" y="5519686"/>
                <a:ext cx="1268551"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Virtual Machine</a:t>
                </a:r>
              </a:p>
            </p:txBody>
          </p:sp>
          <p:pic>
            <p:nvPicPr>
              <p:cNvPr id="54" name="Picture 53" descr="A picture containing vector graphics&#10;&#10;Description generated with high confidence">
                <a:extLst>
                  <a:ext uri="{FF2B5EF4-FFF2-40B4-BE49-F238E27FC236}">
                    <a16:creationId xmlns:a16="http://schemas.microsoft.com/office/drawing/2014/main" id="{CEFF9272-46CB-4365-89D6-3FCB605D3D46}"/>
                  </a:ext>
                </a:extLst>
              </p:cNvPr>
              <p:cNvPicPr>
                <a:picLocks noChangeAspect="1"/>
              </p:cNvPicPr>
              <p:nvPr/>
            </p:nvPicPr>
            <p:blipFill>
              <a:blip r:embed="rId8"/>
              <a:stretch>
                <a:fillRect/>
              </a:stretch>
            </p:blipFill>
            <p:spPr>
              <a:xfrm>
                <a:off x="3120450" y="4981209"/>
                <a:ext cx="494920" cy="494920"/>
              </a:xfrm>
              <a:prstGeom prst="rect">
                <a:avLst/>
              </a:prstGeom>
            </p:spPr>
          </p:pic>
        </p:grpSp>
        <p:grpSp>
          <p:nvGrpSpPr>
            <p:cNvPr id="58" name="Group 57">
              <a:extLst>
                <a:ext uri="{FF2B5EF4-FFF2-40B4-BE49-F238E27FC236}">
                  <a16:creationId xmlns:a16="http://schemas.microsoft.com/office/drawing/2014/main" id="{D2DDA078-7318-48FC-B0CC-1235025E1F56}"/>
                </a:ext>
              </a:extLst>
            </p:cNvPr>
            <p:cNvGrpSpPr/>
            <p:nvPr/>
          </p:nvGrpSpPr>
          <p:grpSpPr>
            <a:xfrm>
              <a:off x="6640633" y="4873326"/>
              <a:ext cx="1053365" cy="754236"/>
              <a:chOff x="6024784" y="5092659"/>
              <a:chExt cx="1053365" cy="754236"/>
            </a:xfrm>
          </p:grpSpPr>
          <p:sp>
            <p:nvSpPr>
              <p:cNvPr id="43" name="TextBox 42">
                <a:extLst>
                  <a:ext uri="{FF2B5EF4-FFF2-40B4-BE49-F238E27FC236}">
                    <a16:creationId xmlns:a16="http://schemas.microsoft.com/office/drawing/2014/main" id="{1EDBFC76-79D9-4811-8CB7-703E911399E5}"/>
                  </a:ext>
                </a:extLst>
              </p:cNvPr>
              <p:cNvSpPr txBox="1"/>
              <p:nvPr/>
            </p:nvSpPr>
            <p:spPr>
              <a:xfrm>
                <a:off x="6024784" y="5631451"/>
                <a:ext cx="105336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 Gateway</a:t>
                </a:r>
              </a:p>
            </p:txBody>
          </p:sp>
          <p:pic>
            <p:nvPicPr>
              <p:cNvPr id="57" name="Picture 56" descr="A picture containing object, first-aid kit&#10;&#10;Description generated with high confidence">
                <a:extLst>
                  <a:ext uri="{FF2B5EF4-FFF2-40B4-BE49-F238E27FC236}">
                    <a16:creationId xmlns:a16="http://schemas.microsoft.com/office/drawing/2014/main" id="{3A7B7703-B8C7-42B8-8793-F7A7ECD0629B}"/>
                  </a:ext>
                </a:extLst>
              </p:cNvPr>
              <p:cNvPicPr>
                <a:picLocks noChangeAspect="1"/>
              </p:cNvPicPr>
              <p:nvPr/>
            </p:nvPicPr>
            <p:blipFill>
              <a:blip r:embed="rId9"/>
              <a:stretch>
                <a:fillRect/>
              </a:stretch>
            </p:blipFill>
            <p:spPr>
              <a:xfrm>
                <a:off x="6300647" y="5092659"/>
                <a:ext cx="501638" cy="501638"/>
              </a:xfrm>
              <a:prstGeom prst="rect">
                <a:avLst/>
              </a:prstGeom>
            </p:spPr>
          </p:pic>
        </p:grpSp>
        <p:grpSp>
          <p:nvGrpSpPr>
            <p:cNvPr id="61" name="Group 60">
              <a:extLst>
                <a:ext uri="{FF2B5EF4-FFF2-40B4-BE49-F238E27FC236}">
                  <a16:creationId xmlns:a16="http://schemas.microsoft.com/office/drawing/2014/main" id="{13E5BF17-BA1D-4DA0-8524-4EF49487E96F}"/>
                </a:ext>
              </a:extLst>
            </p:cNvPr>
            <p:cNvGrpSpPr/>
            <p:nvPr/>
          </p:nvGrpSpPr>
          <p:grpSpPr>
            <a:xfrm>
              <a:off x="4401465" y="2419699"/>
              <a:ext cx="1389996" cy="878607"/>
              <a:chOff x="4401465" y="2644278"/>
              <a:chExt cx="1389996" cy="878607"/>
            </a:xfrm>
          </p:grpSpPr>
          <p:sp>
            <p:nvSpPr>
              <p:cNvPr id="29" name="TextBox 28">
                <a:extLst>
                  <a:ext uri="{FF2B5EF4-FFF2-40B4-BE49-F238E27FC236}">
                    <a16:creationId xmlns:a16="http://schemas.microsoft.com/office/drawing/2014/main" id="{CF1EB608-87E3-4D3F-842E-9BACD13BA955}"/>
                  </a:ext>
                </a:extLst>
              </p:cNvPr>
              <p:cNvSpPr txBox="1"/>
              <p:nvPr/>
            </p:nvSpPr>
            <p:spPr>
              <a:xfrm>
                <a:off x="4401465" y="3307441"/>
                <a:ext cx="138999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HDInsight Cluster</a:t>
                </a:r>
              </a:p>
            </p:txBody>
          </p:sp>
          <p:pic>
            <p:nvPicPr>
              <p:cNvPr id="60" name="Picture 59" descr="A picture containing vector graphics&#10;&#10;Description generated with high confidence">
                <a:extLst>
                  <a:ext uri="{FF2B5EF4-FFF2-40B4-BE49-F238E27FC236}">
                    <a16:creationId xmlns:a16="http://schemas.microsoft.com/office/drawing/2014/main" id="{3EB7B611-8077-48D9-875B-3E26E5F3EBFF}"/>
                  </a:ext>
                </a:extLst>
              </p:cNvPr>
              <p:cNvPicPr>
                <a:picLocks noChangeAspect="1"/>
              </p:cNvPicPr>
              <p:nvPr/>
            </p:nvPicPr>
            <p:blipFill>
              <a:blip r:embed="rId10"/>
              <a:stretch>
                <a:fillRect/>
              </a:stretch>
            </p:blipFill>
            <p:spPr>
              <a:xfrm>
                <a:off x="4821471" y="2644278"/>
                <a:ext cx="637795" cy="637795"/>
              </a:xfrm>
              <a:prstGeom prst="rect">
                <a:avLst/>
              </a:prstGeom>
            </p:spPr>
          </p:pic>
        </p:grpSp>
        <p:grpSp>
          <p:nvGrpSpPr>
            <p:cNvPr id="1032" name="Group 1031">
              <a:extLst>
                <a:ext uri="{FF2B5EF4-FFF2-40B4-BE49-F238E27FC236}">
                  <a16:creationId xmlns:a16="http://schemas.microsoft.com/office/drawing/2014/main" id="{F6551648-3704-4998-AB62-5C7B0C6FE622}"/>
                </a:ext>
              </a:extLst>
            </p:cNvPr>
            <p:cNvGrpSpPr/>
            <p:nvPr/>
          </p:nvGrpSpPr>
          <p:grpSpPr>
            <a:xfrm>
              <a:off x="5408745" y="4829378"/>
              <a:ext cx="868571" cy="798184"/>
              <a:chOff x="4792896" y="5059031"/>
              <a:chExt cx="868571" cy="798184"/>
            </a:xfrm>
          </p:grpSpPr>
          <p:sp>
            <p:nvSpPr>
              <p:cNvPr id="28" name="TextBox 27">
                <a:extLst>
                  <a:ext uri="{FF2B5EF4-FFF2-40B4-BE49-F238E27FC236}">
                    <a16:creationId xmlns:a16="http://schemas.microsoft.com/office/drawing/2014/main" id="{1E2E8DB1-0515-45DC-83AE-18F1CFB43864}"/>
                  </a:ext>
                </a:extLst>
              </p:cNvPr>
              <p:cNvSpPr txBox="1"/>
              <p:nvPr/>
            </p:nvSpPr>
            <p:spPr>
              <a:xfrm>
                <a:off x="4792896" y="5641771"/>
                <a:ext cx="86857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 Server</a:t>
                </a:r>
              </a:p>
            </p:txBody>
          </p:sp>
          <p:pic>
            <p:nvPicPr>
              <p:cNvPr id="1031" name="Picture 1030" descr="A close up of a sign&#10;&#10;Description generated with high confidence">
                <a:extLst>
                  <a:ext uri="{FF2B5EF4-FFF2-40B4-BE49-F238E27FC236}">
                    <a16:creationId xmlns:a16="http://schemas.microsoft.com/office/drawing/2014/main" id="{9D26ADA0-7385-4E3E-9D74-7D680C75BC6D}"/>
                  </a:ext>
                </a:extLst>
              </p:cNvPr>
              <p:cNvPicPr>
                <a:picLocks noChangeAspect="1"/>
              </p:cNvPicPr>
              <p:nvPr/>
            </p:nvPicPr>
            <p:blipFill>
              <a:blip r:embed="rId11"/>
              <a:stretch>
                <a:fillRect/>
              </a:stretch>
            </p:blipFill>
            <p:spPr>
              <a:xfrm>
                <a:off x="4926246" y="5059031"/>
                <a:ext cx="504445" cy="504445"/>
              </a:xfrm>
              <a:prstGeom prst="rect">
                <a:avLst/>
              </a:prstGeom>
            </p:spPr>
          </p:pic>
        </p:grpSp>
      </p:grpSp>
      <p:grpSp>
        <p:nvGrpSpPr>
          <p:cNvPr id="3" name="Group 37">
            <a:extLst>
              <a:ext uri="{FF2B5EF4-FFF2-40B4-BE49-F238E27FC236}">
                <a16:creationId xmlns:a16="http://schemas.microsoft.com/office/drawing/2014/main" id="{103A4245-4CF7-43E5-929A-52318F3EBEEA}"/>
              </a:ext>
            </a:extLst>
          </p:cNvPr>
          <p:cNvGrpSpPr/>
          <p:nvPr/>
        </p:nvGrpSpPr>
        <p:grpSpPr>
          <a:xfrm>
            <a:off x="9620269" y="2553953"/>
            <a:ext cx="1081832" cy="2865159"/>
            <a:chOff x="9620269" y="2553953"/>
            <a:chExt cx="1081832" cy="2865159"/>
          </a:xfrm>
        </p:grpSpPr>
        <p:pic>
          <p:nvPicPr>
            <p:cNvPr id="4" name="Graphic 3" descr="User">
              <a:extLst>
                <a:ext uri="{FF2B5EF4-FFF2-40B4-BE49-F238E27FC236}">
                  <a16:creationId xmlns:a16="http://schemas.microsoft.com/office/drawing/2014/main" id="{B47757B1-719A-4698-A910-DD2AB7D50E2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99586" y="3619789"/>
              <a:ext cx="723199" cy="724080"/>
            </a:xfrm>
            <a:prstGeom prst="rect">
              <a:avLst/>
            </a:prstGeom>
          </p:spPr>
        </p:pic>
        <p:grpSp>
          <p:nvGrpSpPr>
            <p:cNvPr id="5" name="Group 41">
              <a:extLst>
                <a:ext uri="{FF2B5EF4-FFF2-40B4-BE49-F238E27FC236}">
                  <a16:creationId xmlns:a16="http://schemas.microsoft.com/office/drawing/2014/main" id="{D29D636E-5F92-41C1-B09E-161062DC702A}"/>
                </a:ext>
              </a:extLst>
            </p:cNvPr>
            <p:cNvGrpSpPr/>
            <p:nvPr/>
          </p:nvGrpSpPr>
          <p:grpSpPr>
            <a:xfrm>
              <a:off x="9687488" y="2553953"/>
              <a:ext cx="947395" cy="892118"/>
              <a:chOff x="3097655" y="2356660"/>
              <a:chExt cx="2148924" cy="1870713"/>
            </a:xfrm>
          </p:grpSpPr>
          <p:sp>
            <p:nvSpPr>
              <p:cNvPr id="6" name="Freeform 55">
                <a:extLst>
                  <a:ext uri="{FF2B5EF4-FFF2-40B4-BE49-F238E27FC236}">
                    <a16:creationId xmlns:a16="http://schemas.microsoft.com/office/drawing/2014/main" id="{4962D4B0-8C13-40FB-A286-8B417E76B344}"/>
                  </a:ext>
                </a:extLst>
              </p:cNvPr>
              <p:cNvSpPr>
                <a:spLocks noEditPoints="1"/>
              </p:cNvSpPr>
              <p:nvPr/>
            </p:nvSpPr>
            <p:spPr bwMode="auto">
              <a:xfrm>
                <a:off x="3097655" y="2356660"/>
                <a:ext cx="2148924" cy="1870713"/>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D83B01"/>
                  </a:solidFill>
                  <a:effectLst/>
                  <a:uLnTx/>
                  <a:uFillTx/>
                  <a:latin typeface="Segoe UI"/>
                  <a:ea typeface="+mn-ea"/>
                  <a:cs typeface="+mn-cs"/>
                </a:endParaRPr>
              </a:p>
            </p:txBody>
          </p:sp>
          <p:pic>
            <p:nvPicPr>
              <p:cNvPr id="7" name="Graphic 6" descr="Bar chart">
                <a:extLst>
                  <a:ext uri="{FF2B5EF4-FFF2-40B4-BE49-F238E27FC236}">
                    <a16:creationId xmlns:a16="http://schemas.microsoft.com/office/drawing/2014/main" id="{F64F4799-1FBF-45A8-9C32-A0B6023D373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49350" y="2907527"/>
                <a:ext cx="708608" cy="708607"/>
              </a:xfrm>
              <a:prstGeom prst="rect">
                <a:avLst/>
              </a:prstGeom>
            </p:spPr>
          </p:pic>
          <p:pic>
            <p:nvPicPr>
              <p:cNvPr id="8" name="Graphic 7" descr="Thought bubble">
                <a:extLst>
                  <a:ext uri="{FF2B5EF4-FFF2-40B4-BE49-F238E27FC236}">
                    <a16:creationId xmlns:a16="http://schemas.microsoft.com/office/drawing/2014/main" id="{1CA76154-D029-4717-904B-E3CBA7879EE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48318" y="2436784"/>
                <a:ext cx="708608" cy="708607"/>
              </a:xfrm>
              <a:prstGeom prst="rect">
                <a:avLst/>
              </a:prstGeom>
            </p:spPr>
          </p:pic>
          <p:sp>
            <p:nvSpPr>
              <p:cNvPr id="9" name="Freeform 5">
                <a:extLst>
                  <a:ext uri="{FF2B5EF4-FFF2-40B4-BE49-F238E27FC236}">
                    <a16:creationId xmlns:a16="http://schemas.microsoft.com/office/drawing/2014/main" id="{F7BA341F-2D14-42F7-BD1A-0FA8000A0D89}"/>
                  </a:ext>
                </a:extLst>
              </p:cNvPr>
              <p:cNvSpPr>
                <a:spLocks noChangeAspect="1" noEditPoints="1"/>
              </p:cNvSpPr>
              <p:nvPr/>
            </p:nvSpPr>
            <p:spPr bwMode="auto">
              <a:xfrm>
                <a:off x="4562810" y="2996330"/>
                <a:ext cx="285332" cy="591371"/>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chemeClr val="accent1">
                  <a:lumMod val="75000"/>
                </a:schemeClr>
              </a:solidFill>
              <a:ln w="19050">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pic>
          <p:nvPicPr>
            <p:cNvPr id="53" name="Graphic 52">
              <a:extLst>
                <a:ext uri="{FF2B5EF4-FFF2-40B4-BE49-F238E27FC236}">
                  <a16:creationId xmlns:a16="http://schemas.microsoft.com/office/drawing/2014/main" id="{8DE8E809-6BA6-4857-B75B-974066093EF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20269" y="4517586"/>
              <a:ext cx="1081832" cy="901526"/>
            </a:xfrm>
            <a:prstGeom prst="rect">
              <a:avLst/>
            </a:prstGeom>
          </p:spPr>
        </p:pic>
      </p:grpSp>
    </p:spTree>
    <p:extLst>
      <p:ext uri="{BB962C8B-B14F-4D97-AF65-F5344CB8AC3E}">
        <p14:creationId xmlns:p14="http://schemas.microsoft.com/office/powerpoint/2010/main" val="974975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fade">
                                      <p:cBhvr>
                                        <p:cTn id="7" dur="500"/>
                                        <p:tgtEl>
                                          <p:spTgt spid="10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5">
            <a:extLst>
              <a:ext uri="{FF2B5EF4-FFF2-40B4-BE49-F238E27FC236}">
                <a16:creationId xmlns:a16="http://schemas.microsoft.com/office/drawing/2014/main" id="{74DCD3A2-2137-495D-807A-992096CB4731}"/>
              </a:ext>
            </a:extLst>
          </p:cNvPr>
          <p:cNvSpPr>
            <a:spLocks noChangeAspect="1"/>
          </p:cNvSpPr>
          <p:nvPr/>
        </p:nvSpPr>
        <p:spPr bwMode="auto">
          <a:xfrm>
            <a:off x="-1" y="1423241"/>
            <a:ext cx="6677025" cy="4837176"/>
          </a:xfrm>
          <a:custGeom>
            <a:avLst/>
            <a:gdLst>
              <a:gd name="T0" fmla="*/ 0 w 4280"/>
              <a:gd name="T1" fmla="*/ 0 h 3174"/>
              <a:gd name="T2" fmla="*/ 3794 w 4280"/>
              <a:gd name="T3" fmla="*/ 0 h 3174"/>
              <a:gd name="T4" fmla="*/ 4280 w 4280"/>
              <a:gd name="T5" fmla="*/ 1587 h 3174"/>
              <a:gd name="T6" fmla="*/ 3794 w 4280"/>
              <a:gd name="T7" fmla="*/ 3174 h 3174"/>
              <a:gd name="T8" fmla="*/ 0 w 4280"/>
              <a:gd name="T9" fmla="*/ 3174 h 3174"/>
            </a:gdLst>
            <a:ahLst/>
            <a:cxnLst>
              <a:cxn ang="0">
                <a:pos x="T0" y="T1"/>
              </a:cxn>
              <a:cxn ang="0">
                <a:pos x="T2" y="T3"/>
              </a:cxn>
              <a:cxn ang="0">
                <a:pos x="T4" y="T5"/>
              </a:cxn>
              <a:cxn ang="0">
                <a:pos x="T6" y="T7"/>
              </a:cxn>
              <a:cxn ang="0">
                <a:pos x="T8" y="T9"/>
              </a:cxn>
            </a:cxnLst>
            <a:rect l="0" t="0" r="r" b="b"/>
            <a:pathLst>
              <a:path w="4280" h="3174">
                <a:moveTo>
                  <a:pt x="0" y="0"/>
                </a:moveTo>
                <a:lnTo>
                  <a:pt x="3794" y="0"/>
                </a:lnTo>
                <a:lnTo>
                  <a:pt x="4280" y="1587"/>
                </a:lnTo>
                <a:lnTo>
                  <a:pt x="3794" y="3174"/>
                </a:lnTo>
                <a:lnTo>
                  <a:pt x="0" y="3174"/>
                </a:lnTo>
              </a:path>
            </a:pathLst>
          </a:custGeom>
          <a:solidFill>
            <a:schemeClr val="bg1">
              <a:lumMod val="95000"/>
            </a:schemeClr>
          </a:solidFill>
          <a:ln w="1905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p:cNvSpPr>
            <a:spLocks noGrp="1"/>
          </p:cNvSpPr>
          <p:nvPr>
            <p:ph type="title"/>
          </p:nvPr>
        </p:nvSpPr>
        <p:spPr>
          <a:xfrm>
            <a:off x="588263" y="457200"/>
            <a:ext cx="11018520" cy="553998"/>
          </a:xfrm>
        </p:spPr>
        <p:txBody>
          <a:bodyPr/>
          <a:lstStyle/>
          <a:p>
            <a:r>
              <a:rPr lang="en-US">
                <a:solidFill>
                  <a:schemeClr val="tx1"/>
                </a:solidFill>
              </a:rPr>
              <a:t>SCOM 2019</a:t>
            </a:r>
            <a:endParaRPr lang="en-US"/>
          </a:p>
        </p:txBody>
      </p:sp>
      <p:sp>
        <p:nvSpPr>
          <p:cNvPr id="18" name="TextBox 17"/>
          <p:cNvSpPr txBox="1"/>
          <p:nvPr/>
        </p:nvSpPr>
        <p:spPr>
          <a:xfrm>
            <a:off x="2082560" y="5459059"/>
            <a:ext cx="2049920" cy="3323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4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SDDC</a:t>
            </a:r>
            <a:endParaRPr kumimoji="0" lang="en-US" sz="24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sp>
        <p:nvSpPr>
          <p:cNvPr id="21" name="TextBox 20"/>
          <p:cNvSpPr txBox="1"/>
          <p:nvPr/>
        </p:nvSpPr>
        <p:spPr>
          <a:xfrm>
            <a:off x="537855" y="1782275"/>
            <a:ext cx="5109320" cy="879856"/>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353" b="0" i="0" u="none" strike="noStrike" kern="0" cap="none" spc="-5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Operations Manager</a:t>
            </a:r>
            <a:br>
              <a:rPr kumimoji="0" lang="en-US" sz="2353"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b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Monitoring infrastructure resources, </a:t>
            </a:r>
            <a:b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workloads &amp; applications</a:t>
            </a:r>
            <a:endParaRPr kumimoji="0" lang="en-US" sz="2353" b="1" i="0" u="none" strike="noStrike" kern="0" cap="none" spc="-50" normalizeH="0" baseline="-2500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0" name="TextBox 29"/>
          <p:cNvSpPr txBox="1"/>
          <p:nvPr/>
        </p:nvSpPr>
        <p:spPr>
          <a:xfrm>
            <a:off x="7816169" y="1344811"/>
            <a:ext cx="3790614" cy="103105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gradFill>
                  <a:gsLst>
                    <a:gs pos="1250">
                      <a:srgbClr val="0078D4"/>
                    </a:gs>
                    <a:gs pos="100000">
                      <a:srgbClr val="0078D4"/>
                    </a:gs>
                  </a:gsLst>
                  <a:lin ang="5400000" scaled="0"/>
                </a:gradFill>
                <a:effectLst/>
                <a:uLnTx/>
                <a:uFillTx/>
                <a:latin typeface="Segoe UI"/>
                <a:ea typeface="+mn-ea"/>
                <a:cs typeface="Segoe UI" pitchFamily="34" charset="0"/>
              </a:rPr>
              <a:t>Hybrid</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Integration with Azure Service Map </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Enhancements to Azure MP</a:t>
            </a:r>
          </a:p>
        </p:txBody>
      </p:sp>
      <p:sp>
        <p:nvSpPr>
          <p:cNvPr id="25" name="Rectangle 24">
            <a:extLst>
              <a:ext uri="{FF2B5EF4-FFF2-40B4-BE49-F238E27FC236}">
                <a16:creationId xmlns:a16="http://schemas.microsoft.com/office/drawing/2014/main" id="{FD2017E9-58EC-4CED-B4EA-156CD4EA7CB5}"/>
              </a:ext>
            </a:extLst>
          </p:cNvPr>
          <p:cNvSpPr/>
          <p:nvPr/>
        </p:nvSpPr>
        <p:spPr bwMode="auto">
          <a:xfrm>
            <a:off x="13112296" y="2393235"/>
            <a:ext cx="292058" cy="3916966"/>
          </a:xfrm>
          <a:prstGeom prst="rect">
            <a:avLst/>
          </a:prstGeom>
          <a:noFill/>
          <a:ln w="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56" name="Graphic 55">
            <a:extLst>
              <a:ext uri="{FF2B5EF4-FFF2-40B4-BE49-F238E27FC236}">
                <a16:creationId xmlns:a16="http://schemas.microsoft.com/office/drawing/2014/main" id="{DABFD0C7-7E62-4DDC-B9F4-BD0DE786C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4807" y="4260323"/>
            <a:ext cx="1188720" cy="990600"/>
          </a:xfrm>
          <a:prstGeom prst="rect">
            <a:avLst/>
          </a:prstGeom>
        </p:spPr>
      </p:pic>
      <p:pic>
        <p:nvPicPr>
          <p:cNvPr id="57" name="Graphic 56">
            <a:extLst>
              <a:ext uri="{FF2B5EF4-FFF2-40B4-BE49-F238E27FC236}">
                <a16:creationId xmlns:a16="http://schemas.microsoft.com/office/drawing/2014/main" id="{65A7D854-DF73-47AD-8166-30031F86E9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2959" y="4260323"/>
            <a:ext cx="1188720" cy="990600"/>
          </a:xfrm>
          <a:prstGeom prst="rect">
            <a:avLst/>
          </a:prstGeom>
        </p:spPr>
      </p:pic>
      <p:pic>
        <p:nvPicPr>
          <p:cNvPr id="58" name="Graphic 57">
            <a:extLst>
              <a:ext uri="{FF2B5EF4-FFF2-40B4-BE49-F238E27FC236}">
                <a16:creationId xmlns:a16="http://schemas.microsoft.com/office/drawing/2014/main" id="{7FA6EAFE-1E6E-4A9A-91B4-239A1072E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112" y="4260323"/>
            <a:ext cx="1188720" cy="990600"/>
          </a:xfrm>
          <a:prstGeom prst="rect">
            <a:avLst/>
          </a:prstGeom>
        </p:spPr>
      </p:pic>
      <p:sp>
        <p:nvSpPr>
          <p:cNvPr id="64" name="Freeform 6">
            <a:extLst>
              <a:ext uri="{FF2B5EF4-FFF2-40B4-BE49-F238E27FC236}">
                <a16:creationId xmlns:a16="http://schemas.microsoft.com/office/drawing/2014/main" id="{CA29F700-DB2E-42EA-9BDC-548104D4B33F}"/>
              </a:ext>
            </a:extLst>
          </p:cNvPr>
          <p:cNvSpPr>
            <a:spLocks/>
          </p:cNvSpPr>
          <p:nvPr/>
        </p:nvSpPr>
        <p:spPr bwMode="auto">
          <a:xfrm>
            <a:off x="809634" y="3989875"/>
            <a:ext cx="4705388" cy="505925"/>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66" name="Straight Connector 65">
            <a:extLst>
              <a:ext uri="{FF2B5EF4-FFF2-40B4-BE49-F238E27FC236}">
                <a16:creationId xmlns:a16="http://schemas.microsoft.com/office/drawing/2014/main" id="{E685251E-368A-4176-966C-7E4DCFAF3EFD}"/>
              </a:ext>
            </a:extLst>
          </p:cNvPr>
          <p:cNvCxnSpPr>
            <a:cxnSpLocks/>
          </p:cNvCxnSpPr>
          <p:nvPr/>
        </p:nvCxnSpPr>
        <p:spPr>
          <a:xfrm>
            <a:off x="3164162" y="3642798"/>
            <a:ext cx="0" cy="34707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9" name="Freeform 13" title="Icon of a cloud">
            <a:extLst>
              <a:ext uri="{FF2B5EF4-FFF2-40B4-BE49-F238E27FC236}">
                <a16:creationId xmlns:a16="http://schemas.microsoft.com/office/drawing/2014/main" id="{E545B03B-6F4B-4F14-ACD8-ECE1A0F43802}"/>
              </a:ext>
            </a:extLst>
          </p:cNvPr>
          <p:cNvSpPr>
            <a:spLocks noChangeAspect="1"/>
          </p:cNvSpPr>
          <p:nvPr/>
        </p:nvSpPr>
        <p:spPr bwMode="auto">
          <a:xfrm>
            <a:off x="6650137" y="1301011"/>
            <a:ext cx="1029108" cy="564529"/>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078D4"/>
          </a:solidFill>
          <a:ln w="15875" cap="sq">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3" name="Group 52">
            <a:extLst>
              <a:ext uri="{FF2B5EF4-FFF2-40B4-BE49-F238E27FC236}">
                <a16:creationId xmlns:a16="http://schemas.microsoft.com/office/drawing/2014/main" id="{6CDF59E0-EA14-4EE3-BE4B-BE18580A3DFA}"/>
              </a:ext>
            </a:extLst>
          </p:cNvPr>
          <p:cNvGrpSpPr/>
          <p:nvPr/>
        </p:nvGrpSpPr>
        <p:grpSpPr>
          <a:xfrm>
            <a:off x="3571835" y="2996849"/>
            <a:ext cx="818256" cy="751002"/>
            <a:chOff x="3559056" y="2891796"/>
            <a:chExt cx="818256" cy="751002"/>
          </a:xfrm>
        </p:grpSpPr>
        <p:pic>
          <p:nvPicPr>
            <p:cNvPr id="14" name="Picture 13">
              <a:extLst>
                <a:ext uri="{FF2B5EF4-FFF2-40B4-BE49-F238E27FC236}">
                  <a16:creationId xmlns:a16="http://schemas.microsoft.com/office/drawing/2014/main" id="{E3F173CC-84AE-48ED-9E38-0283F093ADEC}"/>
                </a:ext>
              </a:extLst>
            </p:cNvPr>
            <p:cNvPicPr>
              <a:picLocks noChangeAspect="1"/>
            </p:cNvPicPr>
            <p:nvPr/>
          </p:nvPicPr>
          <p:blipFill>
            <a:blip r:embed="rId5"/>
            <a:stretch>
              <a:fillRect/>
            </a:stretch>
          </p:blipFill>
          <p:spPr>
            <a:xfrm>
              <a:off x="3773112" y="2990158"/>
              <a:ext cx="390145" cy="390145"/>
            </a:xfrm>
            <a:prstGeom prst="rect">
              <a:avLst/>
            </a:prstGeom>
          </p:spPr>
        </p:pic>
        <p:grpSp>
          <p:nvGrpSpPr>
            <p:cNvPr id="20" name="Group 12">
              <a:extLst>
                <a:ext uri="{FF2B5EF4-FFF2-40B4-BE49-F238E27FC236}">
                  <a16:creationId xmlns:a16="http://schemas.microsoft.com/office/drawing/2014/main" id="{981F235D-3FB3-483A-91DC-9098C11AAE6E}"/>
                </a:ext>
              </a:extLst>
            </p:cNvPr>
            <p:cNvGrpSpPr>
              <a:grpSpLocks noChangeAspect="1"/>
            </p:cNvGrpSpPr>
            <p:nvPr/>
          </p:nvGrpSpPr>
          <p:grpSpPr bwMode="auto">
            <a:xfrm>
              <a:off x="3559056" y="2891796"/>
              <a:ext cx="818256" cy="751002"/>
              <a:chOff x="3767" y="2093"/>
              <a:chExt cx="146" cy="134"/>
            </a:xfrm>
          </p:grpSpPr>
          <p:sp>
            <p:nvSpPr>
              <p:cNvPr id="43" name="AutoShape 11">
                <a:extLst>
                  <a:ext uri="{FF2B5EF4-FFF2-40B4-BE49-F238E27FC236}">
                    <a16:creationId xmlns:a16="http://schemas.microsoft.com/office/drawing/2014/main" id="{6033D404-25A3-4C2C-93E2-F38B5B975F2A}"/>
                  </a:ext>
                </a:extLst>
              </p:cNvPr>
              <p:cNvSpPr>
                <a:spLocks noChangeAspect="1" noChangeArrowheads="1" noTextEdit="1"/>
              </p:cNvSpPr>
              <p:nvPr/>
            </p:nvSpPr>
            <p:spPr bwMode="auto">
              <a:xfrm>
                <a:off x="3767" y="2093"/>
                <a:ext cx="1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13">
                <a:extLst>
                  <a:ext uri="{FF2B5EF4-FFF2-40B4-BE49-F238E27FC236}">
                    <a16:creationId xmlns:a16="http://schemas.microsoft.com/office/drawing/2014/main" id="{F2CB781F-9283-4356-9CAB-DF922F1626D1}"/>
                  </a:ext>
                </a:extLst>
              </p:cNvPr>
              <p:cNvSpPr>
                <a:spLocks noEditPoints="1"/>
              </p:cNvSpPr>
              <p:nvPr/>
            </p:nvSpPr>
            <p:spPr bwMode="auto">
              <a:xfrm>
                <a:off x="3767" y="2093"/>
                <a:ext cx="145" cy="135"/>
              </a:xfrm>
              <a:custGeom>
                <a:avLst/>
                <a:gdLst>
                  <a:gd name="T0" fmla="*/ 188 w 200"/>
                  <a:gd name="T1" fmla="*/ 0 h 184"/>
                  <a:gd name="T2" fmla="*/ 11 w 200"/>
                  <a:gd name="T3" fmla="*/ 0 h 184"/>
                  <a:gd name="T4" fmla="*/ 0 w 200"/>
                  <a:gd name="T5" fmla="*/ 11 h 184"/>
                  <a:gd name="T6" fmla="*/ 0 w 200"/>
                  <a:gd name="T7" fmla="*/ 135 h 184"/>
                  <a:gd name="T8" fmla="*/ 11 w 200"/>
                  <a:gd name="T9" fmla="*/ 146 h 184"/>
                  <a:gd name="T10" fmla="*/ 75 w 200"/>
                  <a:gd name="T11" fmla="*/ 146 h 184"/>
                  <a:gd name="T12" fmla="*/ 34 w 200"/>
                  <a:gd name="T13" fmla="*/ 172 h 184"/>
                  <a:gd name="T14" fmla="*/ 34 w 200"/>
                  <a:gd name="T15" fmla="*/ 184 h 184"/>
                  <a:gd name="T16" fmla="*/ 83 w 200"/>
                  <a:gd name="T17" fmla="*/ 184 h 184"/>
                  <a:gd name="T18" fmla="*/ 119 w 200"/>
                  <a:gd name="T19" fmla="*/ 184 h 184"/>
                  <a:gd name="T20" fmla="*/ 165 w 200"/>
                  <a:gd name="T21" fmla="*/ 184 h 184"/>
                  <a:gd name="T22" fmla="*/ 165 w 200"/>
                  <a:gd name="T23" fmla="*/ 172 h 184"/>
                  <a:gd name="T24" fmla="*/ 129 w 200"/>
                  <a:gd name="T25" fmla="*/ 146 h 184"/>
                  <a:gd name="T26" fmla="*/ 188 w 200"/>
                  <a:gd name="T27" fmla="*/ 146 h 184"/>
                  <a:gd name="T28" fmla="*/ 200 w 200"/>
                  <a:gd name="T29" fmla="*/ 135 h 184"/>
                  <a:gd name="T30" fmla="*/ 200 w 200"/>
                  <a:gd name="T31" fmla="*/ 11 h 184"/>
                  <a:gd name="T32" fmla="*/ 188 w 200"/>
                  <a:gd name="T33" fmla="*/ 0 h 184"/>
                  <a:gd name="T34" fmla="*/ 184 w 200"/>
                  <a:gd name="T35" fmla="*/ 131 h 184"/>
                  <a:gd name="T36" fmla="*/ 15 w 200"/>
                  <a:gd name="T37" fmla="*/ 131 h 184"/>
                  <a:gd name="T38" fmla="*/ 15 w 200"/>
                  <a:gd name="T39" fmla="*/ 15 h 184"/>
                  <a:gd name="T40" fmla="*/ 184 w 200"/>
                  <a:gd name="T41" fmla="*/ 15 h 184"/>
                  <a:gd name="T42" fmla="*/ 184 w 200"/>
                  <a:gd name="T43" fmla="*/ 1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184">
                    <a:moveTo>
                      <a:pt x="188" y="0"/>
                    </a:moveTo>
                    <a:cubicBezTo>
                      <a:pt x="11" y="0"/>
                      <a:pt x="11" y="0"/>
                      <a:pt x="11" y="0"/>
                    </a:cubicBezTo>
                    <a:cubicBezTo>
                      <a:pt x="5" y="0"/>
                      <a:pt x="0" y="5"/>
                      <a:pt x="0" y="11"/>
                    </a:cubicBezTo>
                    <a:cubicBezTo>
                      <a:pt x="0" y="135"/>
                      <a:pt x="0" y="135"/>
                      <a:pt x="0" y="135"/>
                    </a:cubicBezTo>
                    <a:cubicBezTo>
                      <a:pt x="0" y="141"/>
                      <a:pt x="5" y="146"/>
                      <a:pt x="11" y="146"/>
                    </a:cubicBezTo>
                    <a:cubicBezTo>
                      <a:pt x="75" y="146"/>
                      <a:pt x="75" y="146"/>
                      <a:pt x="75" y="146"/>
                    </a:cubicBezTo>
                    <a:cubicBezTo>
                      <a:pt x="82" y="169"/>
                      <a:pt x="73" y="172"/>
                      <a:pt x="34" y="172"/>
                    </a:cubicBezTo>
                    <a:cubicBezTo>
                      <a:pt x="34" y="184"/>
                      <a:pt x="34" y="184"/>
                      <a:pt x="34" y="184"/>
                    </a:cubicBezTo>
                    <a:cubicBezTo>
                      <a:pt x="83" y="184"/>
                      <a:pt x="83" y="184"/>
                      <a:pt x="83" y="184"/>
                    </a:cubicBezTo>
                    <a:cubicBezTo>
                      <a:pt x="119" y="184"/>
                      <a:pt x="119" y="184"/>
                      <a:pt x="119" y="184"/>
                    </a:cubicBezTo>
                    <a:cubicBezTo>
                      <a:pt x="165" y="184"/>
                      <a:pt x="165" y="184"/>
                      <a:pt x="165" y="184"/>
                    </a:cubicBezTo>
                    <a:cubicBezTo>
                      <a:pt x="165" y="172"/>
                      <a:pt x="165" y="172"/>
                      <a:pt x="165" y="172"/>
                    </a:cubicBezTo>
                    <a:cubicBezTo>
                      <a:pt x="126" y="172"/>
                      <a:pt x="122" y="169"/>
                      <a:pt x="129" y="146"/>
                    </a:cubicBezTo>
                    <a:cubicBezTo>
                      <a:pt x="188" y="146"/>
                      <a:pt x="188" y="146"/>
                      <a:pt x="188" y="146"/>
                    </a:cubicBezTo>
                    <a:cubicBezTo>
                      <a:pt x="194" y="146"/>
                      <a:pt x="200" y="141"/>
                      <a:pt x="200" y="135"/>
                    </a:cubicBezTo>
                    <a:cubicBezTo>
                      <a:pt x="200" y="11"/>
                      <a:pt x="200" y="11"/>
                      <a:pt x="200" y="11"/>
                    </a:cubicBezTo>
                    <a:cubicBezTo>
                      <a:pt x="200" y="5"/>
                      <a:pt x="194" y="0"/>
                      <a:pt x="188" y="0"/>
                    </a:cubicBezTo>
                    <a:close/>
                    <a:moveTo>
                      <a:pt x="184" y="131"/>
                    </a:moveTo>
                    <a:cubicBezTo>
                      <a:pt x="15" y="131"/>
                      <a:pt x="15" y="131"/>
                      <a:pt x="15" y="131"/>
                    </a:cubicBezTo>
                    <a:cubicBezTo>
                      <a:pt x="15" y="15"/>
                      <a:pt x="15" y="15"/>
                      <a:pt x="15" y="15"/>
                    </a:cubicBezTo>
                    <a:cubicBezTo>
                      <a:pt x="184" y="15"/>
                      <a:pt x="184" y="15"/>
                      <a:pt x="184" y="15"/>
                    </a:cubicBezTo>
                    <a:lnTo>
                      <a:pt x="184"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60" name="Group 12">
            <a:extLst>
              <a:ext uri="{FF2B5EF4-FFF2-40B4-BE49-F238E27FC236}">
                <a16:creationId xmlns:a16="http://schemas.microsoft.com/office/drawing/2014/main" id="{2A935D8B-AB52-4369-8365-1D1F2491905F}"/>
              </a:ext>
            </a:extLst>
          </p:cNvPr>
          <p:cNvGrpSpPr>
            <a:grpSpLocks noChangeAspect="1"/>
          </p:cNvGrpSpPr>
          <p:nvPr/>
        </p:nvGrpSpPr>
        <p:grpSpPr bwMode="auto">
          <a:xfrm>
            <a:off x="1901769" y="2996849"/>
            <a:ext cx="818256" cy="751002"/>
            <a:chOff x="3767" y="2093"/>
            <a:chExt cx="146" cy="134"/>
          </a:xfrm>
        </p:grpSpPr>
        <p:sp>
          <p:nvSpPr>
            <p:cNvPr id="61" name="AutoShape 11">
              <a:extLst>
                <a:ext uri="{FF2B5EF4-FFF2-40B4-BE49-F238E27FC236}">
                  <a16:creationId xmlns:a16="http://schemas.microsoft.com/office/drawing/2014/main" id="{8BE1866A-78C4-4634-84C9-EE8A684F1E55}"/>
                </a:ext>
              </a:extLst>
            </p:cNvPr>
            <p:cNvSpPr>
              <a:spLocks noChangeAspect="1" noChangeArrowheads="1" noTextEdit="1"/>
            </p:cNvSpPr>
            <p:nvPr/>
          </p:nvSpPr>
          <p:spPr bwMode="auto">
            <a:xfrm>
              <a:off x="3767" y="2093"/>
              <a:ext cx="1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13">
              <a:extLst>
                <a:ext uri="{FF2B5EF4-FFF2-40B4-BE49-F238E27FC236}">
                  <a16:creationId xmlns:a16="http://schemas.microsoft.com/office/drawing/2014/main" id="{89354E3C-C8AE-47E7-AAB9-043D05A564EB}"/>
                </a:ext>
              </a:extLst>
            </p:cNvPr>
            <p:cNvSpPr>
              <a:spLocks noEditPoints="1"/>
            </p:cNvSpPr>
            <p:nvPr/>
          </p:nvSpPr>
          <p:spPr bwMode="auto">
            <a:xfrm>
              <a:off x="3767" y="2093"/>
              <a:ext cx="145" cy="135"/>
            </a:xfrm>
            <a:custGeom>
              <a:avLst/>
              <a:gdLst>
                <a:gd name="T0" fmla="*/ 188 w 200"/>
                <a:gd name="T1" fmla="*/ 0 h 184"/>
                <a:gd name="T2" fmla="*/ 11 w 200"/>
                <a:gd name="T3" fmla="*/ 0 h 184"/>
                <a:gd name="T4" fmla="*/ 0 w 200"/>
                <a:gd name="T5" fmla="*/ 11 h 184"/>
                <a:gd name="T6" fmla="*/ 0 w 200"/>
                <a:gd name="T7" fmla="*/ 135 h 184"/>
                <a:gd name="T8" fmla="*/ 11 w 200"/>
                <a:gd name="T9" fmla="*/ 146 h 184"/>
                <a:gd name="T10" fmla="*/ 75 w 200"/>
                <a:gd name="T11" fmla="*/ 146 h 184"/>
                <a:gd name="T12" fmla="*/ 34 w 200"/>
                <a:gd name="T13" fmla="*/ 172 h 184"/>
                <a:gd name="T14" fmla="*/ 34 w 200"/>
                <a:gd name="T15" fmla="*/ 184 h 184"/>
                <a:gd name="T16" fmla="*/ 83 w 200"/>
                <a:gd name="T17" fmla="*/ 184 h 184"/>
                <a:gd name="T18" fmla="*/ 119 w 200"/>
                <a:gd name="T19" fmla="*/ 184 h 184"/>
                <a:gd name="T20" fmla="*/ 165 w 200"/>
                <a:gd name="T21" fmla="*/ 184 h 184"/>
                <a:gd name="T22" fmla="*/ 165 w 200"/>
                <a:gd name="T23" fmla="*/ 172 h 184"/>
                <a:gd name="T24" fmla="*/ 129 w 200"/>
                <a:gd name="T25" fmla="*/ 146 h 184"/>
                <a:gd name="T26" fmla="*/ 188 w 200"/>
                <a:gd name="T27" fmla="*/ 146 h 184"/>
                <a:gd name="T28" fmla="*/ 200 w 200"/>
                <a:gd name="T29" fmla="*/ 135 h 184"/>
                <a:gd name="T30" fmla="*/ 200 w 200"/>
                <a:gd name="T31" fmla="*/ 11 h 184"/>
                <a:gd name="T32" fmla="*/ 188 w 200"/>
                <a:gd name="T33" fmla="*/ 0 h 184"/>
                <a:gd name="T34" fmla="*/ 184 w 200"/>
                <a:gd name="T35" fmla="*/ 131 h 184"/>
                <a:gd name="T36" fmla="*/ 15 w 200"/>
                <a:gd name="T37" fmla="*/ 131 h 184"/>
                <a:gd name="T38" fmla="*/ 15 w 200"/>
                <a:gd name="T39" fmla="*/ 15 h 184"/>
                <a:gd name="T40" fmla="*/ 184 w 200"/>
                <a:gd name="T41" fmla="*/ 15 h 184"/>
                <a:gd name="T42" fmla="*/ 184 w 200"/>
                <a:gd name="T43" fmla="*/ 1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184">
                  <a:moveTo>
                    <a:pt x="188" y="0"/>
                  </a:moveTo>
                  <a:cubicBezTo>
                    <a:pt x="11" y="0"/>
                    <a:pt x="11" y="0"/>
                    <a:pt x="11" y="0"/>
                  </a:cubicBezTo>
                  <a:cubicBezTo>
                    <a:pt x="5" y="0"/>
                    <a:pt x="0" y="5"/>
                    <a:pt x="0" y="11"/>
                  </a:cubicBezTo>
                  <a:cubicBezTo>
                    <a:pt x="0" y="135"/>
                    <a:pt x="0" y="135"/>
                    <a:pt x="0" y="135"/>
                  </a:cubicBezTo>
                  <a:cubicBezTo>
                    <a:pt x="0" y="141"/>
                    <a:pt x="5" y="146"/>
                    <a:pt x="11" y="146"/>
                  </a:cubicBezTo>
                  <a:cubicBezTo>
                    <a:pt x="75" y="146"/>
                    <a:pt x="75" y="146"/>
                    <a:pt x="75" y="146"/>
                  </a:cubicBezTo>
                  <a:cubicBezTo>
                    <a:pt x="82" y="169"/>
                    <a:pt x="73" y="172"/>
                    <a:pt x="34" y="172"/>
                  </a:cubicBezTo>
                  <a:cubicBezTo>
                    <a:pt x="34" y="184"/>
                    <a:pt x="34" y="184"/>
                    <a:pt x="34" y="184"/>
                  </a:cubicBezTo>
                  <a:cubicBezTo>
                    <a:pt x="83" y="184"/>
                    <a:pt x="83" y="184"/>
                    <a:pt x="83" y="184"/>
                  </a:cubicBezTo>
                  <a:cubicBezTo>
                    <a:pt x="119" y="184"/>
                    <a:pt x="119" y="184"/>
                    <a:pt x="119" y="184"/>
                  </a:cubicBezTo>
                  <a:cubicBezTo>
                    <a:pt x="165" y="184"/>
                    <a:pt x="165" y="184"/>
                    <a:pt x="165" y="184"/>
                  </a:cubicBezTo>
                  <a:cubicBezTo>
                    <a:pt x="165" y="172"/>
                    <a:pt x="165" y="172"/>
                    <a:pt x="165" y="172"/>
                  </a:cubicBezTo>
                  <a:cubicBezTo>
                    <a:pt x="126" y="172"/>
                    <a:pt x="122" y="169"/>
                    <a:pt x="129" y="146"/>
                  </a:cubicBezTo>
                  <a:cubicBezTo>
                    <a:pt x="188" y="146"/>
                    <a:pt x="188" y="146"/>
                    <a:pt x="188" y="146"/>
                  </a:cubicBezTo>
                  <a:cubicBezTo>
                    <a:pt x="194" y="146"/>
                    <a:pt x="200" y="141"/>
                    <a:pt x="200" y="135"/>
                  </a:cubicBezTo>
                  <a:cubicBezTo>
                    <a:pt x="200" y="11"/>
                    <a:pt x="200" y="11"/>
                    <a:pt x="200" y="11"/>
                  </a:cubicBezTo>
                  <a:cubicBezTo>
                    <a:pt x="200" y="5"/>
                    <a:pt x="194" y="0"/>
                    <a:pt x="188" y="0"/>
                  </a:cubicBezTo>
                  <a:close/>
                  <a:moveTo>
                    <a:pt x="184" y="131"/>
                  </a:moveTo>
                  <a:cubicBezTo>
                    <a:pt x="15" y="131"/>
                    <a:pt x="15" y="131"/>
                    <a:pt x="15" y="131"/>
                  </a:cubicBezTo>
                  <a:cubicBezTo>
                    <a:pt x="15" y="15"/>
                    <a:pt x="15" y="15"/>
                    <a:pt x="15" y="15"/>
                  </a:cubicBezTo>
                  <a:cubicBezTo>
                    <a:pt x="184" y="15"/>
                    <a:pt x="184" y="15"/>
                    <a:pt x="184" y="15"/>
                  </a:cubicBezTo>
                  <a:lnTo>
                    <a:pt x="184"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AC8BDD03-1C87-463A-AD0E-8DE35C0BA609}"/>
              </a:ext>
            </a:extLst>
          </p:cNvPr>
          <p:cNvSpPr txBox="1"/>
          <p:nvPr/>
        </p:nvSpPr>
        <p:spPr>
          <a:xfrm>
            <a:off x="3666151" y="2749999"/>
            <a:ext cx="629624" cy="2215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16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Alerts</a:t>
            </a:r>
            <a:endParaRPr kumimoji="0" lang="en-US" sz="16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sp>
        <p:nvSpPr>
          <p:cNvPr id="68" name="TextBox 67">
            <a:extLst>
              <a:ext uri="{FF2B5EF4-FFF2-40B4-BE49-F238E27FC236}">
                <a16:creationId xmlns:a16="http://schemas.microsoft.com/office/drawing/2014/main" id="{1854D792-93F8-4901-A1B5-C940BD8E5652}"/>
              </a:ext>
            </a:extLst>
          </p:cNvPr>
          <p:cNvSpPr txBox="1"/>
          <p:nvPr/>
        </p:nvSpPr>
        <p:spPr>
          <a:xfrm>
            <a:off x="1996085" y="2749999"/>
            <a:ext cx="629624" cy="2215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16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Insights</a:t>
            </a:r>
            <a:endParaRPr kumimoji="0" lang="en-US" sz="16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grpSp>
        <p:nvGrpSpPr>
          <p:cNvPr id="59" name="Group 16">
            <a:extLst>
              <a:ext uri="{FF2B5EF4-FFF2-40B4-BE49-F238E27FC236}">
                <a16:creationId xmlns:a16="http://schemas.microsoft.com/office/drawing/2014/main" id="{20B5508D-618B-4009-9CBB-A4B5784E76A1}"/>
              </a:ext>
            </a:extLst>
          </p:cNvPr>
          <p:cNvGrpSpPr>
            <a:grpSpLocks noChangeAspect="1"/>
          </p:cNvGrpSpPr>
          <p:nvPr/>
        </p:nvGrpSpPr>
        <p:grpSpPr bwMode="auto">
          <a:xfrm>
            <a:off x="2122778" y="3124993"/>
            <a:ext cx="376238" cy="360363"/>
            <a:chOff x="1339" y="1979"/>
            <a:chExt cx="237" cy="227"/>
          </a:xfrm>
          <a:solidFill>
            <a:schemeClr val="accent1"/>
          </a:solidFill>
        </p:grpSpPr>
        <p:sp>
          <p:nvSpPr>
            <p:cNvPr id="70" name="Rectangle 17">
              <a:extLst>
                <a:ext uri="{FF2B5EF4-FFF2-40B4-BE49-F238E27FC236}">
                  <a16:creationId xmlns:a16="http://schemas.microsoft.com/office/drawing/2014/main" id="{765E9F4A-9B1B-4324-9CFF-E6C980B5460A}"/>
                </a:ext>
              </a:extLst>
            </p:cNvPr>
            <p:cNvSpPr>
              <a:spLocks noChangeArrowheads="1"/>
            </p:cNvSpPr>
            <p:nvPr/>
          </p:nvSpPr>
          <p:spPr bwMode="auto">
            <a:xfrm>
              <a:off x="1353" y="2080"/>
              <a:ext cx="34"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8">
              <a:extLst>
                <a:ext uri="{FF2B5EF4-FFF2-40B4-BE49-F238E27FC236}">
                  <a16:creationId xmlns:a16="http://schemas.microsoft.com/office/drawing/2014/main" id="{4AD6AB1D-4217-411B-892C-210EEE4CD52B}"/>
                </a:ext>
              </a:extLst>
            </p:cNvPr>
            <p:cNvSpPr>
              <a:spLocks noChangeArrowheads="1"/>
            </p:cNvSpPr>
            <p:nvPr/>
          </p:nvSpPr>
          <p:spPr bwMode="auto">
            <a:xfrm>
              <a:off x="1397" y="2124"/>
              <a:ext cx="34" cy="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19">
              <a:extLst>
                <a:ext uri="{FF2B5EF4-FFF2-40B4-BE49-F238E27FC236}">
                  <a16:creationId xmlns:a16="http://schemas.microsoft.com/office/drawing/2014/main" id="{3FCCB9B8-8592-4885-A727-74A09C222C51}"/>
                </a:ext>
              </a:extLst>
            </p:cNvPr>
            <p:cNvSpPr>
              <a:spLocks noChangeArrowheads="1"/>
            </p:cNvSpPr>
            <p:nvPr/>
          </p:nvSpPr>
          <p:spPr bwMode="auto">
            <a:xfrm>
              <a:off x="1484" y="2051"/>
              <a:ext cx="34"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0">
              <a:extLst>
                <a:ext uri="{FF2B5EF4-FFF2-40B4-BE49-F238E27FC236}">
                  <a16:creationId xmlns:a16="http://schemas.microsoft.com/office/drawing/2014/main" id="{03490218-638C-4208-A56F-4CD3997C0A04}"/>
                </a:ext>
              </a:extLst>
            </p:cNvPr>
            <p:cNvSpPr>
              <a:spLocks noChangeArrowheads="1"/>
            </p:cNvSpPr>
            <p:nvPr/>
          </p:nvSpPr>
          <p:spPr bwMode="auto">
            <a:xfrm>
              <a:off x="1527" y="2109"/>
              <a:ext cx="34" cy="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Rectangle 21">
              <a:extLst>
                <a:ext uri="{FF2B5EF4-FFF2-40B4-BE49-F238E27FC236}">
                  <a16:creationId xmlns:a16="http://schemas.microsoft.com/office/drawing/2014/main" id="{09479AC9-A80B-4AA0-934A-6A72F28FB580}"/>
                </a:ext>
              </a:extLst>
            </p:cNvPr>
            <p:cNvSpPr>
              <a:spLocks noChangeArrowheads="1"/>
            </p:cNvSpPr>
            <p:nvPr/>
          </p:nvSpPr>
          <p:spPr bwMode="auto">
            <a:xfrm>
              <a:off x="1440" y="2027"/>
              <a:ext cx="34" cy="1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2">
              <a:extLst>
                <a:ext uri="{FF2B5EF4-FFF2-40B4-BE49-F238E27FC236}">
                  <a16:creationId xmlns:a16="http://schemas.microsoft.com/office/drawing/2014/main" id="{A2BE3EAC-3F5B-4B7B-AF64-8DF6A149E8FF}"/>
                </a:ext>
              </a:extLst>
            </p:cNvPr>
            <p:cNvSpPr>
              <a:spLocks/>
            </p:cNvSpPr>
            <p:nvPr/>
          </p:nvSpPr>
          <p:spPr bwMode="auto">
            <a:xfrm>
              <a:off x="1339" y="1979"/>
              <a:ext cx="237" cy="227"/>
            </a:xfrm>
            <a:custGeom>
              <a:avLst/>
              <a:gdLst>
                <a:gd name="T0" fmla="*/ 9 w 237"/>
                <a:gd name="T1" fmla="*/ 218 h 227"/>
                <a:gd name="T2" fmla="*/ 9 w 237"/>
                <a:gd name="T3" fmla="*/ 0 h 227"/>
                <a:gd name="T4" fmla="*/ 0 w 237"/>
                <a:gd name="T5" fmla="*/ 0 h 227"/>
                <a:gd name="T6" fmla="*/ 0 w 237"/>
                <a:gd name="T7" fmla="*/ 218 h 227"/>
                <a:gd name="T8" fmla="*/ 0 w 237"/>
                <a:gd name="T9" fmla="*/ 222 h 227"/>
                <a:gd name="T10" fmla="*/ 0 w 237"/>
                <a:gd name="T11" fmla="*/ 227 h 227"/>
                <a:gd name="T12" fmla="*/ 237 w 237"/>
                <a:gd name="T13" fmla="*/ 227 h 227"/>
                <a:gd name="T14" fmla="*/ 237 w 237"/>
                <a:gd name="T15" fmla="*/ 218 h 227"/>
                <a:gd name="T16" fmla="*/ 9 w 237"/>
                <a:gd name="T17" fmla="*/ 2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227">
                  <a:moveTo>
                    <a:pt x="9" y="218"/>
                  </a:moveTo>
                  <a:lnTo>
                    <a:pt x="9" y="0"/>
                  </a:lnTo>
                  <a:lnTo>
                    <a:pt x="0" y="0"/>
                  </a:lnTo>
                  <a:lnTo>
                    <a:pt x="0" y="218"/>
                  </a:lnTo>
                  <a:lnTo>
                    <a:pt x="0" y="222"/>
                  </a:lnTo>
                  <a:lnTo>
                    <a:pt x="0" y="227"/>
                  </a:lnTo>
                  <a:lnTo>
                    <a:pt x="237" y="227"/>
                  </a:lnTo>
                  <a:lnTo>
                    <a:pt x="237" y="218"/>
                  </a:lnTo>
                  <a:lnTo>
                    <a:pt x="9"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39155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500"/>
                                  </p:stCondLst>
                                  <p:childTnLst>
                                    <p:set>
                                      <p:cBhvr>
                                        <p:cTn id="12" dur="1" fill="hold">
                                          <p:stCondLst>
                                            <p:cond delay="0"/>
                                          </p:stCondLst>
                                        </p:cTn>
                                        <p:tgtEl>
                                          <p:spTgt spid="30">
                                            <p:txEl>
                                              <p:pRg st="1" end="1"/>
                                            </p:txEl>
                                          </p:spTgt>
                                        </p:tgtEl>
                                        <p:attrNameLst>
                                          <p:attrName>style.visibility</p:attrName>
                                        </p:attrNameLst>
                                      </p:cBhvr>
                                      <p:to>
                                        <p:strVal val="visible"/>
                                      </p:to>
                                    </p:set>
                                    <p:animEffect transition="in" filter="fade">
                                      <p:cBhvr>
                                        <p:cTn id="13" dur="500"/>
                                        <p:tgtEl>
                                          <p:spTgt spid="30">
                                            <p:txEl>
                                              <p:pRg st="1" end="1"/>
                                            </p:txEl>
                                          </p:spTgt>
                                        </p:tgtEl>
                                      </p:cBhvr>
                                    </p:animEffect>
                                  </p:childTnLst>
                                </p:cTn>
                              </p:par>
                              <p:par>
                                <p:cTn id="14" presetID="10" presetClass="entr" presetSubtype="0" fill="hold" nodeType="withEffect">
                                  <p:stCondLst>
                                    <p:cond delay="1000"/>
                                  </p:stCondLst>
                                  <p:childTnLst>
                                    <p:set>
                                      <p:cBhvr>
                                        <p:cTn id="15" dur="1" fill="hold">
                                          <p:stCondLst>
                                            <p:cond delay="0"/>
                                          </p:stCondLst>
                                        </p:cTn>
                                        <p:tgtEl>
                                          <p:spTgt spid="30">
                                            <p:txEl>
                                              <p:pRg st="2" end="2"/>
                                            </p:txEl>
                                          </p:spTgt>
                                        </p:tgtEl>
                                        <p:attrNameLst>
                                          <p:attrName>style.visibility</p:attrName>
                                        </p:attrNameLst>
                                      </p:cBhvr>
                                      <p:to>
                                        <p:strVal val="visible"/>
                                      </p:to>
                                    </p:set>
                                    <p:animEffect transition="in" filter="fade">
                                      <p:cBhvr>
                                        <p:cTn id="16" dur="500"/>
                                        <p:tgtEl>
                                          <p:spTgt spid="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5">
            <a:extLst>
              <a:ext uri="{FF2B5EF4-FFF2-40B4-BE49-F238E27FC236}">
                <a16:creationId xmlns:a16="http://schemas.microsoft.com/office/drawing/2014/main" id="{74DCD3A2-2137-495D-807A-992096CB4731}"/>
              </a:ext>
            </a:extLst>
          </p:cNvPr>
          <p:cNvSpPr>
            <a:spLocks noChangeAspect="1"/>
          </p:cNvSpPr>
          <p:nvPr/>
        </p:nvSpPr>
        <p:spPr bwMode="auto">
          <a:xfrm>
            <a:off x="-1" y="1423241"/>
            <a:ext cx="6677025" cy="4837176"/>
          </a:xfrm>
          <a:custGeom>
            <a:avLst/>
            <a:gdLst>
              <a:gd name="T0" fmla="*/ 0 w 4280"/>
              <a:gd name="T1" fmla="*/ 0 h 3174"/>
              <a:gd name="T2" fmla="*/ 3794 w 4280"/>
              <a:gd name="T3" fmla="*/ 0 h 3174"/>
              <a:gd name="T4" fmla="*/ 4280 w 4280"/>
              <a:gd name="T5" fmla="*/ 1587 h 3174"/>
              <a:gd name="T6" fmla="*/ 3794 w 4280"/>
              <a:gd name="T7" fmla="*/ 3174 h 3174"/>
              <a:gd name="T8" fmla="*/ 0 w 4280"/>
              <a:gd name="T9" fmla="*/ 3174 h 3174"/>
            </a:gdLst>
            <a:ahLst/>
            <a:cxnLst>
              <a:cxn ang="0">
                <a:pos x="T0" y="T1"/>
              </a:cxn>
              <a:cxn ang="0">
                <a:pos x="T2" y="T3"/>
              </a:cxn>
              <a:cxn ang="0">
                <a:pos x="T4" y="T5"/>
              </a:cxn>
              <a:cxn ang="0">
                <a:pos x="T6" y="T7"/>
              </a:cxn>
              <a:cxn ang="0">
                <a:pos x="T8" y="T9"/>
              </a:cxn>
            </a:cxnLst>
            <a:rect l="0" t="0" r="r" b="b"/>
            <a:pathLst>
              <a:path w="4280" h="3174">
                <a:moveTo>
                  <a:pt x="0" y="0"/>
                </a:moveTo>
                <a:lnTo>
                  <a:pt x="3794" y="0"/>
                </a:lnTo>
                <a:lnTo>
                  <a:pt x="4280" y="1587"/>
                </a:lnTo>
                <a:lnTo>
                  <a:pt x="3794" y="3174"/>
                </a:lnTo>
                <a:lnTo>
                  <a:pt x="0" y="3174"/>
                </a:lnTo>
              </a:path>
            </a:pathLst>
          </a:custGeom>
          <a:solidFill>
            <a:schemeClr val="bg1">
              <a:lumMod val="95000"/>
            </a:schemeClr>
          </a:solidFill>
          <a:ln w="1905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p:cNvSpPr>
            <a:spLocks noGrp="1"/>
          </p:cNvSpPr>
          <p:nvPr>
            <p:ph type="title"/>
          </p:nvPr>
        </p:nvSpPr>
        <p:spPr>
          <a:xfrm>
            <a:off x="588263" y="457200"/>
            <a:ext cx="11018520" cy="553998"/>
          </a:xfrm>
        </p:spPr>
        <p:txBody>
          <a:bodyPr/>
          <a:lstStyle/>
          <a:p>
            <a:r>
              <a:rPr lang="en-US">
                <a:solidFill>
                  <a:schemeClr val="tx1"/>
                </a:solidFill>
              </a:rPr>
              <a:t>SCOM 2019</a:t>
            </a:r>
            <a:endParaRPr lang="en-US"/>
          </a:p>
        </p:txBody>
      </p:sp>
      <p:sp>
        <p:nvSpPr>
          <p:cNvPr id="18" name="TextBox 17"/>
          <p:cNvSpPr txBox="1"/>
          <p:nvPr/>
        </p:nvSpPr>
        <p:spPr>
          <a:xfrm>
            <a:off x="2082560" y="5459059"/>
            <a:ext cx="2049920" cy="3323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4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SDDC</a:t>
            </a:r>
            <a:endParaRPr kumimoji="0" lang="en-US" sz="24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sp>
        <p:nvSpPr>
          <p:cNvPr id="21" name="TextBox 20"/>
          <p:cNvSpPr txBox="1"/>
          <p:nvPr/>
        </p:nvSpPr>
        <p:spPr>
          <a:xfrm>
            <a:off x="537855" y="1782275"/>
            <a:ext cx="5109320" cy="879856"/>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353" b="0" i="0" u="none" strike="noStrike" kern="0" cap="none" spc="-5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Operations Manager</a:t>
            </a:r>
            <a:br>
              <a:rPr kumimoji="0" lang="en-US" sz="2353"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b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Monitoring infrastructure resources, </a:t>
            </a:r>
            <a:b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workloads &amp; applications</a:t>
            </a:r>
            <a:endParaRPr kumimoji="0" lang="en-US" sz="2353" b="1" i="0" u="none" strike="noStrike" kern="0" cap="none" spc="-50" normalizeH="0" baseline="-2500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0" name="TextBox 29"/>
          <p:cNvSpPr txBox="1"/>
          <p:nvPr/>
        </p:nvSpPr>
        <p:spPr>
          <a:xfrm>
            <a:off x="7816169" y="1344811"/>
            <a:ext cx="3790614" cy="4416594"/>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gradFill>
                  <a:gsLst>
                    <a:gs pos="1250">
                      <a:srgbClr val="0078D4"/>
                    </a:gs>
                    <a:gs pos="100000">
                      <a:srgbClr val="0078D4"/>
                    </a:gs>
                  </a:gsLst>
                  <a:lin ang="5400000" scaled="0"/>
                </a:gradFill>
                <a:effectLst/>
                <a:uLnTx/>
                <a:uFillTx/>
                <a:latin typeface="Segoe UI"/>
                <a:ea typeface="+mn-ea"/>
                <a:cs typeface="Segoe UI" pitchFamily="34" charset="0"/>
              </a:rPr>
              <a:t>Monitoring Experience</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HTML5 dashboards</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Linux Log file monitoring</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Enable/disable APM component during agent install/repair</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MP discoverability for third-party MPs </a:t>
            </a:r>
            <a:b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and Linux workloads</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Enhanced notifications and subscriptions experience</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Better alert management for monitors</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Enhanced certificate validation for web application monitoring</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Linux log rotation</a:t>
            </a:r>
          </a:p>
        </p:txBody>
      </p:sp>
      <p:sp>
        <p:nvSpPr>
          <p:cNvPr id="25" name="Rectangle 24">
            <a:extLst>
              <a:ext uri="{FF2B5EF4-FFF2-40B4-BE49-F238E27FC236}">
                <a16:creationId xmlns:a16="http://schemas.microsoft.com/office/drawing/2014/main" id="{FD2017E9-58EC-4CED-B4EA-156CD4EA7CB5}"/>
              </a:ext>
            </a:extLst>
          </p:cNvPr>
          <p:cNvSpPr/>
          <p:nvPr/>
        </p:nvSpPr>
        <p:spPr bwMode="auto">
          <a:xfrm>
            <a:off x="13112296" y="2393235"/>
            <a:ext cx="292058" cy="3916966"/>
          </a:xfrm>
          <a:prstGeom prst="rect">
            <a:avLst/>
          </a:prstGeom>
          <a:noFill/>
          <a:ln w="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56" name="Graphic 55">
            <a:extLst>
              <a:ext uri="{FF2B5EF4-FFF2-40B4-BE49-F238E27FC236}">
                <a16:creationId xmlns:a16="http://schemas.microsoft.com/office/drawing/2014/main" id="{DABFD0C7-7E62-4DDC-B9F4-BD0DE786C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4807" y="4260323"/>
            <a:ext cx="1188720" cy="990600"/>
          </a:xfrm>
          <a:prstGeom prst="rect">
            <a:avLst/>
          </a:prstGeom>
        </p:spPr>
      </p:pic>
      <p:pic>
        <p:nvPicPr>
          <p:cNvPr id="57" name="Graphic 56">
            <a:extLst>
              <a:ext uri="{FF2B5EF4-FFF2-40B4-BE49-F238E27FC236}">
                <a16:creationId xmlns:a16="http://schemas.microsoft.com/office/drawing/2014/main" id="{65A7D854-DF73-47AD-8166-30031F86E9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2959" y="4260323"/>
            <a:ext cx="1188720" cy="990600"/>
          </a:xfrm>
          <a:prstGeom prst="rect">
            <a:avLst/>
          </a:prstGeom>
        </p:spPr>
      </p:pic>
      <p:pic>
        <p:nvPicPr>
          <p:cNvPr id="58" name="Graphic 57">
            <a:extLst>
              <a:ext uri="{FF2B5EF4-FFF2-40B4-BE49-F238E27FC236}">
                <a16:creationId xmlns:a16="http://schemas.microsoft.com/office/drawing/2014/main" id="{7FA6EAFE-1E6E-4A9A-91B4-239A1072E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112" y="4260323"/>
            <a:ext cx="1188720" cy="990600"/>
          </a:xfrm>
          <a:prstGeom prst="rect">
            <a:avLst/>
          </a:prstGeom>
        </p:spPr>
      </p:pic>
      <p:sp>
        <p:nvSpPr>
          <p:cNvPr id="64" name="Freeform 6">
            <a:extLst>
              <a:ext uri="{FF2B5EF4-FFF2-40B4-BE49-F238E27FC236}">
                <a16:creationId xmlns:a16="http://schemas.microsoft.com/office/drawing/2014/main" id="{CA29F700-DB2E-42EA-9BDC-548104D4B33F}"/>
              </a:ext>
            </a:extLst>
          </p:cNvPr>
          <p:cNvSpPr>
            <a:spLocks/>
          </p:cNvSpPr>
          <p:nvPr/>
        </p:nvSpPr>
        <p:spPr bwMode="auto">
          <a:xfrm>
            <a:off x="809634" y="3989875"/>
            <a:ext cx="4705388" cy="505925"/>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66" name="Straight Connector 65">
            <a:extLst>
              <a:ext uri="{FF2B5EF4-FFF2-40B4-BE49-F238E27FC236}">
                <a16:creationId xmlns:a16="http://schemas.microsoft.com/office/drawing/2014/main" id="{E685251E-368A-4176-966C-7E4DCFAF3EFD}"/>
              </a:ext>
            </a:extLst>
          </p:cNvPr>
          <p:cNvCxnSpPr>
            <a:cxnSpLocks/>
          </p:cNvCxnSpPr>
          <p:nvPr/>
        </p:nvCxnSpPr>
        <p:spPr>
          <a:xfrm>
            <a:off x="3164162" y="3642798"/>
            <a:ext cx="0" cy="34707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53" name="Group 52">
            <a:extLst>
              <a:ext uri="{FF2B5EF4-FFF2-40B4-BE49-F238E27FC236}">
                <a16:creationId xmlns:a16="http://schemas.microsoft.com/office/drawing/2014/main" id="{6CDF59E0-EA14-4EE3-BE4B-BE18580A3DFA}"/>
              </a:ext>
            </a:extLst>
          </p:cNvPr>
          <p:cNvGrpSpPr/>
          <p:nvPr/>
        </p:nvGrpSpPr>
        <p:grpSpPr>
          <a:xfrm>
            <a:off x="3571835" y="2996849"/>
            <a:ext cx="818256" cy="751002"/>
            <a:chOff x="3559056" y="2891796"/>
            <a:chExt cx="818256" cy="751002"/>
          </a:xfrm>
        </p:grpSpPr>
        <p:pic>
          <p:nvPicPr>
            <p:cNvPr id="14" name="Picture 13">
              <a:extLst>
                <a:ext uri="{FF2B5EF4-FFF2-40B4-BE49-F238E27FC236}">
                  <a16:creationId xmlns:a16="http://schemas.microsoft.com/office/drawing/2014/main" id="{E3F173CC-84AE-48ED-9E38-0283F093ADEC}"/>
                </a:ext>
              </a:extLst>
            </p:cNvPr>
            <p:cNvPicPr>
              <a:picLocks noChangeAspect="1"/>
            </p:cNvPicPr>
            <p:nvPr/>
          </p:nvPicPr>
          <p:blipFill>
            <a:blip r:embed="rId5"/>
            <a:stretch>
              <a:fillRect/>
            </a:stretch>
          </p:blipFill>
          <p:spPr>
            <a:xfrm>
              <a:off x="3773112" y="2990158"/>
              <a:ext cx="390145" cy="390145"/>
            </a:xfrm>
            <a:prstGeom prst="rect">
              <a:avLst/>
            </a:prstGeom>
          </p:spPr>
        </p:pic>
        <p:grpSp>
          <p:nvGrpSpPr>
            <p:cNvPr id="20" name="Group 12">
              <a:extLst>
                <a:ext uri="{FF2B5EF4-FFF2-40B4-BE49-F238E27FC236}">
                  <a16:creationId xmlns:a16="http://schemas.microsoft.com/office/drawing/2014/main" id="{981F235D-3FB3-483A-91DC-9098C11AAE6E}"/>
                </a:ext>
              </a:extLst>
            </p:cNvPr>
            <p:cNvGrpSpPr>
              <a:grpSpLocks noChangeAspect="1"/>
            </p:cNvGrpSpPr>
            <p:nvPr/>
          </p:nvGrpSpPr>
          <p:grpSpPr bwMode="auto">
            <a:xfrm>
              <a:off x="3559056" y="2891796"/>
              <a:ext cx="818256" cy="751002"/>
              <a:chOff x="3767" y="2093"/>
              <a:chExt cx="146" cy="134"/>
            </a:xfrm>
          </p:grpSpPr>
          <p:sp>
            <p:nvSpPr>
              <p:cNvPr id="43" name="AutoShape 11">
                <a:extLst>
                  <a:ext uri="{FF2B5EF4-FFF2-40B4-BE49-F238E27FC236}">
                    <a16:creationId xmlns:a16="http://schemas.microsoft.com/office/drawing/2014/main" id="{6033D404-25A3-4C2C-93E2-F38B5B975F2A}"/>
                  </a:ext>
                </a:extLst>
              </p:cNvPr>
              <p:cNvSpPr>
                <a:spLocks noChangeAspect="1" noChangeArrowheads="1" noTextEdit="1"/>
              </p:cNvSpPr>
              <p:nvPr/>
            </p:nvSpPr>
            <p:spPr bwMode="auto">
              <a:xfrm>
                <a:off x="3767" y="2093"/>
                <a:ext cx="1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13">
                <a:extLst>
                  <a:ext uri="{FF2B5EF4-FFF2-40B4-BE49-F238E27FC236}">
                    <a16:creationId xmlns:a16="http://schemas.microsoft.com/office/drawing/2014/main" id="{F2CB781F-9283-4356-9CAB-DF922F1626D1}"/>
                  </a:ext>
                </a:extLst>
              </p:cNvPr>
              <p:cNvSpPr>
                <a:spLocks noEditPoints="1"/>
              </p:cNvSpPr>
              <p:nvPr/>
            </p:nvSpPr>
            <p:spPr bwMode="auto">
              <a:xfrm>
                <a:off x="3767" y="2093"/>
                <a:ext cx="145" cy="135"/>
              </a:xfrm>
              <a:custGeom>
                <a:avLst/>
                <a:gdLst>
                  <a:gd name="T0" fmla="*/ 188 w 200"/>
                  <a:gd name="T1" fmla="*/ 0 h 184"/>
                  <a:gd name="T2" fmla="*/ 11 w 200"/>
                  <a:gd name="T3" fmla="*/ 0 h 184"/>
                  <a:gd name="T4" fmla="*/ 0 w 200"/>
                  <a:gd name="T5" fmla="*/ 11 h 184"/>
                  <a:gd name="T6" fmla="*/ 0 w 200"/>
                  <a:gd name="T7" fmla="*/ 135 h 184"/>
                  <a:gd name="T8" fmla="*/ 11 w 200"/>
                  <a:gd name="T9" fmla="*/ 146 h 184"/>
                  <a:gd name="T10" fmla="*/ 75 w 200"/>
                  <a:gd name="T11" fmla="*/ 146 h 184"/>
                  <a:gd name="T12" fmla="*/ 34 w 200"/>
                  <a:gd name="T13" fmla="*/ 172 h 184"/>
                  <a:gd name="T14" fmla="*/ 34 w 200"/>
                  <a:gd name="T15" fmla="*/ 184 h 184"/>
                  <a:gd name="T16" fmla="*/ 83 w 200"/>
                  <a:gd name="T17" fmla="*/ 184 h 184"/>
                  <a:gd name="T18" fmla="*/ 119 w 200"/>
                  <a:gd name="T19" fmla="*/ 184 h 184"/>
                  <a:gd name="T20" fmla="*/ 165 w 200"/>
                  <a:gd name="T21" fmla="*/ 184 h 184"/>
                  <a:gd name="T22" fmla="*/ 165 w 200"/>
                  <a:gd name="T23" fmla="*/ 172 h 184"/>
                  <a:gd name="T24" fmla="*/ 129 w 200"/>
                  <a:gd name="T25" fmla="*/ 146 h 184"/>
                  <a:gd name="T26" fmla="*/ 188 w 200"/>
                  <a:gd name="T27" fmla="*/ 146 h 184"/>
                  <a:gd name="T28" fmla="*/ 200 w 200"/>
                  <a:gd name="T29" fmla="*/ 135 h 184"/>
                  <a:gd name="T30" fmla="*/ 200 w 200"/>
                  <a:gd name="T31" fmla="*/ 11 h 184"/>
                  <a:gd name="T32" fmla="*/ 188 w 200"/>
                  <a:gd name="T33" fmla="*/ 0 h 184"/>
                  <a:gd name="T34" fmla="*/ 184 w 200"/>
                  <a:gd name="T35" fmla="*/ 131 h 184"/>
                  <a:gd name="T36" fmla="*/ 15 w 200"/>
                  <a:gd name="T37" fmla="*/ 131 h 184"/>
                  <a:gd name="T38" fmla="*/ 15 w 200"/>
                  <a:gd name="T39" fmla="*/ 15 h 184"/>
                  <a:gd name="T40" fmla="*/ 184 w 200"/>
                  <a:gd name="T41" fmla="*/ 15 h 184"/>
                  <a:gd name="T42" fmla="*/ 184 w 200"/>
                  <a:gd name="T43" fmla="*/ 1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184">
                    <a:moveTo>
                      <a:pt x="188" y="0"/>
                    </a:moveTo>
                    <a:cubicBezTo>
                      <a:pt x="11" y="0"/>
                      <a:pt x="11" y="0"/>
                      <a:pt x="11" y="0"/>
                    </a:cubicBezTo>
                    <a:cubicBezTo>
                      <a:pt x="5" y="0"/>
                      <a:pt x="0" y="5"/>
                      <a:pt x="0" y="11"/>
                    </a:cubicBezTo>
                    <a:cubicBezTo>
                      <a:pt x="0" y="135"/>
                      <a:pt x="0" y="135"/>
                      <a:pt x="0" y="135"/>
                    </a:cubicBezTo>
                    <a:cubicBezTo>
                      <a:pt x="0" y="141"/>
                      <a:pt x="5" y="146"/>
                      <a:pt x="11" y="146"/>
                    </a:cubicBezTo>
                    <a:cubicBezTo>
                      <a:pt x="75" y="146"/>
                      <a:pt x="75" y="146"/>
                      <a:pt x="75" y="146"/>
                    </a:cubicBezTo>
                    <a:cubicBezTo>
                      <a:pt x="82" y="169"/>
                      <a:pt x="73" y="172"/>
                      <a:pt x="34" y="172"/>
                    </a:cubicBezTo>
                    <a:cubicBezTo>
                      <a:pt x="34" y="184"/>
                      <a:pt x="34" y="184"/>
                      <a:pt x="34" y="184"/>
                    </a:cubicBezTo>
                    <a:cubicBezTo>
                      <a:pt x="83" y="184"/>
                      <a:pt x="83" y="184"/>
                      <a:pt x="83" y="184"/>
                    </a:cubicBezTo>
                    <a:cubicBezTo>
                      <a:pt x="119" y="184"/>
                      <a:pt x="119" y="184"/>
                      <a:pt x="119" y="184"/>
                    </a:cubicBezTo>
                    <a:cubicBezTo>
                      <a:pt x="165" y="184"/>
                      <a:pt x="165" y="184"/>
                      <a:pt x="165" y="184"/>
                    </a:cubicBezTo>
                    <a:cubicBezTo>
                      <a:pt x="165" y="172"/>
                      <a:pt x="165" y="172"/>
                      <a:pt x="165" y="172"/>
                    </a:cubicBezTo>
                    <a:cubicBezTo>
                      <a:pt x="126" y="172"/>
                      <a:pt x="122" y="169"/>
                      <a:pt x="129" y="146"/>
                    </a:cubicBezTo>
                    <a:cubicBezTo>
                      <a:pt x="188" y="146"/>
                      <a:pt x="188" y="146"/>
                      <a:pt x="188" y="146"/>
                    </a:cubicBezTo>
                    <a:cubicBezTo>
                      <a:pt x="194" y="146"/>
                      <a:pt x="200" y="141"/>
                      <a:pt x="200" y="135"/>
                    </a:cubicBezTo>
                    <a:cubicBezTo>
                      <a:pt x="200" y="11"/>
                      <a:pt x="200" y="11"/>
                      <a:pt x="200" y="11"/>
                    </a:cubicBezTo>
                    <a:cubicBezTo>
                      <a:pt x="200" y="5"/>
                      <a:pt x="194" y="0"/>
                      <a:pt x="188" y="0"/>
                    </a:cubicBezTo>
                    <a:close/>
                    <a:moveTo>
                      <a:pt x="184" y="131"/>
                    </a:moveTo>
                    <a:cubicBezTo>
                      <a:pt x="15" y="131"/>
                      <a:pt x="15" y="131"/>
                      <a:pt x="15" y="131"/>
                    </a:cubicBezTo>
                    <a:cubicBezTo>
                      <a:pt x="15" y="15"/>
                      <a:pt x="15" y="15"/>
                      <a:pt x="15" y="15"/>
                    </a:cubicBezTo>
                    <a:cubicBezTo>
                      <a:pt x="184" y="15"/>
                      <a:pt x="184" y="15"/>
                      <a:pt x="184" y="15"/>
                    </a:cubicBezTo>
                    <a:lnTo>
                      <a:pt x="184"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60" name="Group 12">
            <a:extLst>
              <a:ext uri="{FF2B5EF4-FFF2-40B4-BE49-F238E27FC236}">
                <a16:creationId xmlns:a16="http://schemas.microsoft.com/office/drawing/2014/main" id="{2A935D8B-AB52-4369-8365-1D1F2491905F}"/>
              </a:ext>
            </a:extLst>
          </p:cNvPr>
          <p:cNvGrpSpPr>
            <a:grpSpLocks noChangeAspect="1"/>
          </p:cNvGrpSpPr>
          <p:nvPr/>
        </p:nvGrpSpPr>
        <p:grpSpPr bwMode="auto">
          <a:xfrm>
            <a:off x="1901769" y="2996849"/>
            <a:ext cx="818256" cy="751002"/>
            <a:chOff x="3767" y="2093"/>
            <a:chExt cx="146" cy="134"/>
          </a:xfrm>
        </p:grpSpPr>
        <p:sp>
          <p:nvSpPr>
            <p:cNvPr id="61" name="AutoShape 11">
              <a:extLst>
                <a:ext uri="{FF2B5EF4-FFF2-40B4-BE49-F238E27FC236}">
                  <a16:creationId xmlns:a16="http://schemas.microsoft.com/office/drawing/2014/main" id="{8BE1866A-78C4-4634-84C9-EE8A684F1E55}"/>
                </a:ext>
              </a:extLst>
            </p:cNvPr>
            <p:cNvSpPr>
              <a:spLocks noChangeAspect="1" noChangeArrowheads="1" noTextEdit="1"/>
            </p:cNvSpPr>
            <p:nvPr/>
          </p:nvSpPr>
          <p:spPr bwMode="auto">
            <a:xfrm>
              <a:off x="3767" y="2093"/>
              <a:ext cx="1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13">
              <a:extLst>
                <a:ext uri="{FF2B5EF4-FFF2-40B4-BE49-F238E27FC236}">
                  <a16:creationId xmlns:a16="http://schemas.microsoft.com/office/drawing/2014/main" id="{89354E3C-C8AE-47E7-AAB9-043D05A564EB}"/>
                </a:ext>
              </a:extLst>
            </p:cNvPr>
            <p:cNvSpPr>
              <a:spLocks noEditPoints="1"/>
            </p:cNvSpPr>
            <p:nvPr/>
          </p:nvSpPr>
          <p:spPr bwMode="auto">
            <a:xfrm>
              <a:off x="3767" y="2093"/>
              <a:ext cx="145" cy="135"/>
            </a:xfrm>
            <a:custGeom>
              <a:avLst/>
              <a:gdLst>
                <a:gd name="T0" fmla="*/ 188 w 200"/>
                <a:gd name="T1" fmla="*/ 0 h 184"/>
                <a:gd name="T2" fmla="*/ 11 w 200"/>
                <a:gd name="T3" fmla="*/ 0 h 184"/>
                <a:gd name="T4" fmla="*/ 0 w 200"/>
                <a:gd name="T5" fmla="*/ 11 h 184"/>
                <a:gd name="T6" fmla="*/ 0 w 200"/>
                <a:gd name="T7" fmla="*/ 135 h 184"/>
                <a:gd name="T8" fmla="*/ 11 w 200"/>
                <a:gd name="T9" fmla="*/ 146 h 184"/>
                <a:gd name="T10" fmla="*/ 75 w 200"/>
                <a:gd name="T11" fmla="*/ 146 h 184"/>
                <a:gd name="T12" fmla="*/ 34 w 200"/>
                <a:gd name="T13" fmla="*/ 172 h 184"/>
                <a:gd name="T14" fmla="*/ 34 w 200"/>
                <a:gd name="T15" fmla="*/ 184 h 184"/>
                <a:gd name="T16" fmla="*/ 83 w 200"/>
                <a:gd name="T17" fmla="*/ 184 h 184"/>
                <a:gd name="T18" fmla="*/ 119 w 200"/>
                <a:gd name="T19" fmla="*/ 184 h 184"/>
                <a:gd name="T20" fmla="*/ 165 w 200"/>
                <a:gd name="T21" fmla="*/ 184 h 184"/>
                <a:gd name="T22" fmla="*/ 165 w 200"/>
                <a:gd name="T23" fmla="*/ 172 h 184"/>
                <a:gd name="T24" fmla="*/ 129 w 200"/>
                <a:gd name="T25" fmla="*/ 146 h 184"/>
                <a:gd name="T26" fmla="*/ 188 w 200"/>
                <a:gd name="T27" fmla="*/ 146 h 184"/>
                <a:gd name="T28" fmla="*/ 200 w 200"/>
                <a:gd name="T29" fmla="*/ 135 h 184"/>
                <a:gd name="T30" fmla="*/ 200 w 200"/>
                <a:gd name="T31" fmla="*/ 11 h 184"/>
                <a:gd name="T32" fmla="*/ 188 w 200"/>
                <a:gd name="T33" fmla="*/ 0 h 184"/>
                <a:gd name="T34" fmla="*/ 184 w 200"/>
                <a:gd name="T35" fmla="*/ 131 h 184"/>
                <a:gd name="T36" fmla="*/ 15 w 200"/>
                <a:gd name="T37" fmla="*/ 131 h 184"/>
                <a:gd name="T38" fmla="*/ 15 w 200"/>
                <a:gd name="T39" fmla="*/ 15 h 184"/>
                <a:gd name="T40" fmla="*/ 184 w 200"/>
                <a:gd name="T41" fmla="*/ 15 h 184"/>
                <a:gd name="T42" fmla="*/ 184 w 200"/>
                <a:gd name="T43" fmla="*/ 1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184">
                  <a:moveTo>
                    <a:pt x="188" y="0"/>
                  </a:moveTo>
                  <a:cubicBezTo>
                    <a:pt x="11" y="0"/>
                    <a:pt x="11" y="0"/>
                    <a:pt x="11" y="0"/>
                  </a:cubicBezTo>
                  <a:cubicBezTo>
                    <a:pt x="5" y="0"/>
                    <a:pt x="0" y="5"/>
                    <a:pt x="0" y="11"/>
                  </a:cubicBezTo>
                  <a:cubicBezTo>
                    <a:pt x="0" y="135"/>
                    <a:pt x="0" y="135"/>
                    <a:pt x="0" y="135"/>
                  </a:cubicBezTo>
                  <a:cubicBezTo>
                    <a:pt x="0" y="141"/>
                    <a:pt x="5" y="146"/>
                    <a:pt x="11" y="146"/>
                  </a:cubicBezTo>
                  <a:cubicBezTo>
                    <a:pt x="75" y="146"/>
                    <a:pt x="75" y="146"/>
                    <a:pt x="75" y="146"/>
                  </a:cubicBezTo>
                  <a:cubicBezTo>
                    <a:pt x="82" y="169"/>
                    <a:pt x="73" y="172"/>
                    <a:pt x="34" y="172"/>
                  </a:cubicBezTo>
                  <a:cubicBezTo>
                    <a:pt x="34" y="184"/>
                    <a:pt x="34" y="184"/>
                    <a:pt x="34" y="184"/>
                  </a:cubicBezTo>
                  <a:cubicBezTo>
                    <a:pt x="83" y="184"/>
                    <a:pt x="83" y="184"/>
                    <a:pt x="83" y="184"/>
                  </a:cubicBezTo>
                  <a:cubicBezTo>
                    <a:pt x="119" y="184"/>
                    <a:pt x="119" y="184"/>
                    <a:pt x="119" y="184"/>
                  </a:cubicBezTo>
                  <a:cubicBezTo>
                    <a:pt x="165" y="184"/>
                    <a:pt x="165" y="184"/>
                    <a:pt x="165" y="184"/>
                  </a:cubicBezTo>
                  <a:cubicBezTo>
                    <a:pt x="165" y="172"/>
                    <a:pt x="165" y="172"/>
                    <a:pt x="165" y="172"/>
                  </a:cubicBezTo>
                  <a:cubicBezTo>
                    <a:pt x="126" y="172"/>
                    <a:pt x="122" y="169"/>
                    <a:pt x="129" y="146"/>
                  </a:cubicBezTo>
                  <a:cubicBezTo>
                    <a:pt x="188" y="146"/>
                    <a:pt x="188" y="146"/>
                    <a:pt x="188" y="146"/>
                  </a:cubicBezTo>
                  <a:cubicBezTo>
                    <a:pt x="194" y="146"/>
                    <a:pt x="200" y="141"/>
                    <a:pt x="200" y="135"/>
                  </a:cubicBezTo>
                  <a:cubicBezTo>
                    <a:pt x="200" y="11"/>
                    <a:pt x="200" y="11"/>
                    <a:pt x="200" y="11"/>
                  </a:cubicBezTo>
                  <a:cubicBezTo>
                    <a:pt x="200" y="5"/>
                    <a:pt x="194" y="0"/>
                    <a:pt x="188" y="0"/>
                  </a:cubicBezTo>
                  <a:close/>
                  <a:moveTo>
                    <a:pt x="184" y="131"/>
                  </a:moveTo>
                  <a:cubicBezTo>
                    <a:pt x="15" y="131"/>
                    <a:pt x="15" y="131"/>
                    <a:pt x="15" y="131"/>
                  </a:cubicBezTo>
                  <a:cubicBezTo>
                    <a:pt x="15" y="15"/>
                    <a:pt x="15" y="15"/>
                    <a:pt x="15" y="15"/>
                  </a:cubicBezTo>
                  <a:cubicBezTo>
                    <a:pt x="184" y="15"/>
                    <a:pt x="184" y="15"/>
                    <a:pt x="184" y="15"/>
                  </a:cubicBezTo>
                  <a:lnTo>
                    <a:pt x="184"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AC8BDD03-1C87-463A-AD0E-8DE35C0BA609}"/>
              </a:ext>
            </a:extLst>
          </p:cNvPr>
          <p:cNvSpPr txBox="1"/>
          <p:nvPr/>
        </p:nvSpPr>
        <p:spPr>
          <a:xfrm>
            <a:off x="3666151" y="2749999"/>
            <a:ext cx="629624" cy="2215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16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Alerts</a:t>
            </a:r>
            <a:endParaRPr kumimoji="0" lang="en-US" sz="16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sp>
        <p:nvSpPr>
          <p:cNvPr id="68" name="TextBox 67">
            <a:extLst>
              <a:ext uri="{FF2B5EF4-FFF2-40B4-BE49-F238E27FC236}">
                <a16:creationId xmlns:a16="http://schemas.microsoft.com/office/drawing/2014/main" id="{1854D792-93F8-4901-A1B5-C940BD8E5652}"/>
              </a:ext>
            </a:extLst>
          </p:cNvPr>
          <p:cNvSpPr txBox="1"/>
          <p:nvPr/>
        </p:nvSpPr>
        <p:spPr>
          <a:xfrm>
            <a:off x="1996085" y="2749999"/>
            <a:ext cx="629624" cy="2215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16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Insights</a:t>
            </a:r>
            <a:endParaRPr kumimoji="0" lang="en-US" sz="16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grpSp>
        <p:nvGrpSpPr>
          <p:cNvPr id="59" name="Group 16">
            <a:extLst>
              <a:ext uri="{FF2B5EF4-FFF2-40B4-BE49-F238E27FC236}">
                <a16:creationId xmlns:a16="http://schemas.microsoft.com/office/drawing/2014/main" id="{20B5508D-618B-4009-9CBB-A4B5784E76A1}"/>
              </a:ext>
            </a:extLst>
          </p:cNvPr>
          <p:cNvGrpSpPr>
            <a:grpSpLocks noChangeAspect="1"/>
          </p:cNvGrpSpPr>
          <p:nvPr/>
        </p:nvGrpSpPr>
        <p:grpSpPr bwMode="auto">
          <a:xfrm>
            <a:off x="2122778" y="3124993"/>
            <a:ext cx="376238" cy="360363"/>
            <a:chOff x="1339" y="1979"/>
            <a:chExt cx="237" cy="227"/>
          </a:xfrm>
          <a:solidFill>
            <a:schemeClr val="accent1"/>
          </a:solidFill>
        </p:grpSpPr>
        <p:sp>
          <p:nvSpPr>
            <p:cNvPr id="70" name="Rectangle 17">
              <a:extLst>
                <a:ext uri="{FF2B5EF4-FFF2-40B4-BE49-F238E27FC236}">
                  <a16:creationId xmlns:a16="http://schemas.microsoft.com/office/drawing/2014/main" id="{765E9F4A-9B1B-4324-9CFF-E6C980B5460A}"/>
                </a:ext>
              </a:extLst>
            </p:cNvPr>
            <p:cNvSpPr>
              <a:spLocks noChangeArrowheads="1"/>
            </p:cNvSpPr>
            <p:nvPr/>
          </p:nvSpPr>
          <p:spPr bwMode="auto">
            <a:xfrm>
              <a:off x="1353" y="2080"/>
              <a:ext cx="34"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8">
              <a:extLst>
                <a:ext uri="{FF2B5EF4-FFF2-40B4-BE49-F238E27FC236}">
                  <a16:creationId xmlns:a16="http://schemas.microsoft.com/office/drawing/2014/main" id="{4AD6AB1D-4217-411B-892C-210EEE4CD52B}"/>
                </a:ext>
              </a:extLst>
            </p:cNvPr>
            <p:cNvSpPr>
              <a:spLocks noChangeArrowheads="1"/>
            </p:cNvSpPr>
            <p:nvPr/>
          </p:nvSpPr>
          <p:spPr bwMode="auto">
            <a:xfrm>
              <a:off x="1397" y="2124"/>
              <a:ext cx="34" cy="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19">
              <a:extLst>
                <a:ext uri="{FF2B5EF4-FFF2-40B4-BE49-F238E27FC236}">
                  <a16:creationId xmlns:a16="http://schemas.microsoft.com/office/drawing/2014/main" id="{3FCCB9B8-8592-4885-A727-74A09C222C51}"/>
                </a:ext>
              </a:extLst>
            </p:cNvPr>
            <p:cNvSpPr>
              <a:spLocks noChangeArrowheads="1"/>
            </p:cNvSpPr>
            <p:nvPr/>
          </p:nvSpPr>
          <p:spPr bwMode="auto">
            <a:xfrm>
              <a:off x="1484" y="2051"/>
              <a:ext cx="34"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0">
              <a:extLst>
                <a:ext uri="{FF2B5EF4-FFF2-40B4-BE49-F238E27FC236}">
                  <a16:creationId xmlns:a16="http://schemas.microsoft.com/office/drawing/2014/main" id="{03490218-638C-4208-A56F-4CD3997C0A04}"/>
                </a:ext>
              </a:extLst>
            </p:cNvPr>
            <p:cNvSpPr>
              <a:spLocks noChangeArrowheads="1"/>
            </p:cNvSpPr>
            <p:nvPr/>
          </p:nvSpPr>
          <p:spPr bwMode="auto">
            <a:xfrm>
              <a:off x="1527" y="2109"/>
              <a:ext cx="34" cy="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Rectangle 21">
              <a:extLst>
                <a:ext uri="{FF2B5EF4-FFF2-40B4-BE49-F238E27FC236}">
                  <a16:creationId xmlns:a16="http://schemas.microsoft.com/office/drawing/2014/main" id="{09479AC9-A80B-4AA0-934A-6A72F28FB580}"/>
                </a:ext>
              </a:extLst>
            </p:cNvPr>
            <p:cNvSpPr>
              <a:spLocks noChangeArrowheads="1"/>
            </p:cNvSpPr>
            <p:nvPr/>
          </p:nvSpPr>
          <p:spPr bwMode="auto">
            <a:xfrm>
              <a:off x="1440" y="2027"/>
              <a:ext cx="34" cy="1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2">
              <a:extLst>
                <a:ext uri="{FF2B5EF4-FFF2-40B4-BE49-F238E27FC236}">
                  <a16:creationId xmlns:a16="http://schemas.microsoft.com/office/drawing/2014/main" id="{A2BE3EAC-3F5B-4B7B-AF64-8DF6A149E8FF}"/>
                </a:ext>
              </a:extLst>
            </p:cNvPr>
            <p:cNvSpPr>
              <a:spLocks/>
            </p:cNvSpPr>
            <p:nvPr/>
          </p:nvSpPr>
          <p:spPr bwMode="auto">
            <a:xfrm>
              <a:off x="1339" y="1979"/>
              <a:ext cx="237" cy="227"/>
            </a:xfrm>
            <a:custGeom>
              <a:avLst/>
              <a:gdLst>
                <a:gd name="T0" fmla="*/ 9 w 237"/>
                <a:gd name="T1" fmla="*/ 218 h 227"/>
                <a:gd name="T2" fmla="*/ 9 w 237"/>
                <a:gd name="T3" fmla="*/ 0 h 227"/>
                <a:gd name="T4" fmla="*/ 0 w 237"/>
                <a:gd name="T5" fmla="*/ 0 h 227"/>
                <a:gd name="T6" fmla="*/ 0 w 237"/>
                <a:gd name="T7" fmla="*/ 218 h 227"/>
                <a:gd name="T8" fmla="*/ 0 w 237"/>
                <a:gd name="T9" fmla="*/ 222 h 227"/>
                <a:gd name="T10" fmla="*/ 0 w 237"/>
                <a:gd name="T11" fmla="*/ 227 h 227"/>
                <a:gd name="T12" fmla="*/ 237 w 237"/>
                <a:gd name="T13" fmla="*/ 227 h 227"/>
                <a:gd name="T14" fmla="*/ 237 w 237"/>
                <a:gd name="T15" fmla="*/ 218 h 227"/>
                <a:gd name="T16" fmla="*/ 9 w 237"/>
                <a:gd name="T17" fmla="*/ 2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227">
                  <a:moveTo>
                    <a:pt x="9" y="218"/>
                  </a:moveTo>
                  <a:lnTo>
                    <a:pt x="9" y="0"/>
                  </a:lnTo>
                  <a:lnTo>
                    <a:pt x="0" y="0"/>
                  </a:lnTo>
                  <a:lnTo>
                    <a:pt x="0" y="218"/>
                  </a:lnTo>
                  <a:lnTo>
                    <a:pt x="0" y="222"/>
                  </a:lnTo>
                  <a:lnTo>
                    <a:pt x="0" y="227"/>
                  </a:lnTo>
                  <a:lnTo>
                    <a:pt x="237" y="227"/>
                  </a:lnTo>
                  <a:lnTo>
                    <a:pt x="237" y="218"/>
                  </a:lnTo>
                  <a:lnTo>
                    <a:pt x="9"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1" name="Group 4">
            <a:extLst>
              <a:ext uri="{FF2B5EF4-FFF2-40B4-BE49-F238E27FC236}">
                <a16:creationId xmlns:a16="http://schemas.microsoft.com/office/drawing/2014/main" id="{208414DB-5926-4F32-B767-3EAD9B770BAF}"/>
              </a:ext>
            </a:extLst>
          </p:cNvPr>
          <p:cNvGrpSpPr>
            <a:grpSpLocks noChangeAspect="1"/>
          </p:cNvGrpSpPr>
          <p:nvPr/>
        </p:nvGrpSpPr>
        <p:grpSpPr bwMode="auto">
          <a:xfrm>
            <a:off x="6758291" y="1305306"/>
            <a:ext cx="812800" cy="647700"/>
            <a:chOff x="4269" y="1589"/>
            <a:chExt cx="512" cy="408"/>
          </a:xfrm>
          <a:solidFill>
            <a:schemeClr val="accent1"/>
          </a:solidFill>
        </p:grpSpPr>
        <p:sp>
          <p:nvSpPr>
            <p:cNvPr id="32" name="Freeform 5">
              <a:extLst>
                <a:ext uri="{FF2B5EF4-FFF2-40B4-BE49-F238E27FC236}">
                  <a16:creationId xmlns:a16="http://schemas.microsoft.com/office/drawing/2014/main" id="{AA8BB73F-F697-43BD-8AB7-5ADC0FAC4778}"/>
                </a:ext>
              </a:extLst>
            </p:cNvPr>
            <p:cNvSpPr>
              <a:spLocks noEditPoints="1"/>
            </p:cNvSpPr>
            <p:nvPr/>
          </p:nvSpPr>
          <p:spPr bwMode="auto">
            <a:xfrm>
              <a:off x="4337" y="1664"/>
              <a:ext cx="262" cy="263"/>
            </a:xfrm>
            <a:custGeom>
              <a:avLst/>
              <a:gdLst>
                <a:gd name="T0" fmla="*/ 64 w 127"/>
                <a:gd name="T1" fmla="*/ 0 h 127"/>
                <a:gd name="T2" fmla="*/ 0 w 127"/>
                <a:gd name="T3" fmla="*/ 64 h 127"/>
                <a:gd name="T4" fmla="*/ 64 w 127"/>
                <a:gd name="T5" fmla="*/ 127 h 127"/>
                <a:gd name="T6" fmla="*/ 127 w 127"/>
                <a:gd name="T7" fmla="*/ 64 h 127"/>
                <a:gd name="T8" fmla="*/ 64 w 127"/>
                <a:gd name="T9" fmla="*/ 0 h 127"/>
                <a:gd name="T10" fmla="*/ 64 w 127"/>
                <a:gd name="T11" fmla="*/ 115 h 127"/>
                <a:gd name="T12" fmla="*/ 13 w 127"/>
                <a:gd name="T13" fmla="*/ 63 h 127"/>
                <a:gd name="T14" fmla="*/ 64 w 127"/>
                <a:gd name="T15" fmla="*/ 12 h 127"/>
                <a:gd name="T16" fmla="*/ 116 w 127"/>
                <a:gd name="T17" fmla="*/ 63 h 127"/>
                <a:gd name="T18" fmla="*/ 64 w 127"/>
                <a:gd name="T19"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7">
                  <a:moveTo>
                    <a:pt x="64" y="0"/>
                  </a:moveTo>
                  <a:cubicBezTo>
                    <a:pt x="29" y="0"/>
                    <a:pt x="0" y="29"/>
                    <a:pt x="0" y="64"/>
                  </a:cubicBezTo>
                  <a:cubicBezTo>
                    <a:pt x="0" y="99"/>
                    <a:pt x="29" y="127"/>
                    <a:pt x="64" y="127"/>
                  </a:cubicBezTo>
                  <a:cubicBezTo>
                    <a:pt x="99" y="127"/>
                    <a:pt x="127" y="99"/>
                    <a:pt x="127" y="64"/>
                  </a:cubicBezTo>
                  <a:cubicBezTo>
                    <a:pt x="127" y="29"/>
                    <a:pt x="99" y="0"/>
                    <a:pt x="64" y="0"/>
                  </a:cubicBezTo>
                  <a:close/>
                  <a:moveTo>
                    <a:pt x="64" y="115"/>
                  </a:moveTo>
                  <a:cubicBezTo>
                    <a:pt x="35" y="115"/>
                    <a:pt x="13" y="92"/>
                    <a:pt x="13" y="63"/>
                  </a:cubicBezTo>
                  <a:cubicBezTo>
                    <a:pt x="13" y="35"/>
                    <a:pt x="36" y="12"/>
                    <a:pt x="64" y="12"/>
                  </a:cubicBezTo>
                  <a:cubicBezTo>
                    <a:pt x="93" y="12"/>
                    <a:pt x="116" y="35"/>
                    <a:pt x="116" y="63"/>
                  </a:cubicBezTo>
                  <a:cubicBezTo>
                    <a:pt x="115" y="92"/>
                    <a:pt x="92" y="115"/>
                    <a:pt x="64"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6">
              <a:extLst>
                <a:ext uri="{FF2B5EF4-FFF2-40B4-BE49-F238E27FC236}">
                  <a16:creationId xmlns:a16="http://schemas.microsoft.com/office/drawing/2014/main" id="{02DA130A-5860-4600-AC86-9550AE19F175}"/>
                </a:ext>
              </a:extLst>
            </p:cNvPr>
            <p:cNvSpPr>
              <a:spLocks/>
            </p:cNvSpPr>
            <p:nvPr/>
          </p:nvSpPr>
          <p:spPr bwMode="auto">
            <a:xfrm>
              <a:off x="4401" y="1589"/>
              <a:ext cx="380" cy="273"/>
            </a:xfrm>
            <a:custGeom>
              <a:avLst/>
              <a:gdLst>
                <a:gd name="T0" fmla="*/ 177 w 184"/>
                <a:gd name="T1" fmla="*/ 0 h 132"/>
                <a:gd name="T2" fmla="*/ 8 w 184"/>
                <a:gd name="T3" fmla="*/ 0 h 132"/>
                <a:gd name="T4" fmla="*/ 7 w 184"/>
                <a:gd name="T5" fmla="*/ 0 h 132"/>
                <a:gd name="T6" fmla="*/ 0 w 184"/>
                <a:gd name="T7" fmla="*/ 7 h 132"/>
                <a:gd name="T8" fmla="*/ 0 w 184"/>
                <a:gd name="T9" fmla="*/ 36 h 132"/>
                <a:gd name="T10" fmla="*/ 16 w 184"/>
                <a:gd name="T11" fmla="*/ 30 h 132"/>
                <a:gd name="T12" fmla="*/ 16 w 184"/>
                <a:gd name="T13" fmla="*/ 16 h 132"/>
                <a:gd name="T14" fmla="*/ 168 w 184"/>
                <a:gd name="T15" fmla="*/ 16 h 132"/>
                <a:gd name="T16" fmla="*/ 168 w 184"/>
                <a:gd name="T17" fmla="*/ 116 h 132"/>
                <a:gd name="T18" fmla="*/ 102 w 184"/>
                <a:gd name="T19" fmla="*/ 116 h 132"/>
                <a:gd name="T20" fmla="*/ 96 w 184"/>
                <a:gd name="T21" fmla="*/ 132 h 132"/>
                <a:gd name="T22" fmla="*/ 177 w 184"/>
                <a:gd name="T23" fmla="*/ 132 h 132"/>
                <a:gd name="T24" fmla="*/ 184 w 184"/>
                <a:gd name="T25" fmla="*/ 125 h 132"/>
                <a:gd name="T26" fmla="*/ 184 w 184"/>
                <a:gd name="T27" fmla="*/ 7 h 132"/>
                <a:gd name="T28" fmla="*/ 177 w 184"/>
                <a:gd name="T2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 h="132">
                  <a:moveTo>
                    <a:pt x="177" y="0"/>
                  </a:moveTo>
                  <a:cubicBezTo>
                    <a:pt x="8" y="0"/>
                    <a:pt x="8" y="0"/>
                    <a:pt x="8" y="0"/>
                  </a:cubicBezTo>
                  <a:cubicBezTo>
                    <a:pt x="7" y="0"/>
                    <a:pt x="7" y="0"/>
                    <a:pt x="7" y="0"/>
                  </a:cubicBezTo>
                  <a:cubicBezTo>
                    <a:pt x="3" y="1"/>
                    <a:pt x="0" y="3"/>
                    <a:pt x="0" y="7"/>
                  </a:cubicBezTo>
                  <a:cubicBezTo>
                    <a:pt x="0" y="36"/>
                    <a:pt x="0" y="36"/>
                    <a:pt x="0" y="36"/>
                  </a:cubicBezTo>
                  <a:cubicBezTo>
                    <a:pt x="6" y="34"/>
                    <a:pt x="11" y="32"/>
                    <a:pt x="16" y="30"/>
                  </a:cubicBezTo>
                  <a:cubicBezTo>
                    <a:pt x="16" y="16"/>
                    <a:pt x="16" y="16"/>
                    <a:pt x="16" y="16"/>
                  </a:cubicBezTo>
                  <a:cubicBezTo>
                    <a:pt x="168" y="16"/>
                    <a:pt x="168" y="16"/>
                    <a:pt x="168" y="16"/>
                  </a:cubicBezTo>
                  <a:cubicBezTo>
                    <a:pt x="168" y="116"/>
                    <a:pt x="168" y="116"/>
                    <a:pt x="168" y="116"/>
                  </a:cubicBezTo>
                  <a:cubicBezTo>
                    <a:pt x="102" y="116"/>
                    <a:pt x="102" y="116"/>
                    <a:pt x="102" y="116"/>
                  </a:cubicBezTo>
                  <a:cubicBezTo>
                    <a:pt x="101" y="122"/>
                    <a:pt x="99" y="127"/>
                    <a:pt x="96" y="132"/>
                  </a:cubicBezTo>
                  <a:cubicBezTo>
                    <a:pt x="177" y="132"/>
                    <a:pt x="177" y="132"/>
                    <a:pt x="177" y="132"/>
                  </a:cubicBezTo>
                  <a:cubicBezTo>
                    <a:pt x="181" y="132"/>
                    <a:pt x="184" y="129"/>
                    <a:pt x="184" y="125"/>
                  </a:cubicBezTo>
                  <a:cubicBezTo>
                    <a:pt x="184" y="7"/>
                    <a:pt x="184" y="7"/>
                    <a:pt x="184" y="7"/>
                  </a:cubicBezTo>
                  <a:cubicBezTo>
                    <a:pt x="184" y="3"/>
                    <a:pt x="181"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7">
              <a:extLst>
                <a:ext uri="{FF2B5EF4-FFF2-40B4-BE49-F238E27FC236}">
                  <a16:creationId xmlns:a16="http://schemas.microsoft.com/office/drawing/2014/main" id="{8B1D0228-9F60-45A7-81F6-BA6270F80D30}"/>
                </a:ext>
              </a:extLst>
            </p:cNvPr>
            <p:cNvSpPr>
              <a:spLocks/>
            </p:cNvSpPr>
            <p:nvPr/>
          </p:nvSpPr>
          <p:spPr bwMode="auto">
            <a:xfrm>
              <a:off x="4269" y="1879"/>
              <a:ext cx="118" cy="118"/>
            </a:xfrm>
            <a:custGeom>
              <a:avLst/>
              <a:gdLst>
                <a:gd name="T0" fmla="*/ 54 w 57"/>
                <a:gd name="T1" fmla="*/ 2 h 57"/>
                <a:gd name="T2" fmla="*/ 46 w 57"/>
                <a:gd name="T3" fmla="*/ 2 h 57"/>
                <a:gd name="T4" fmla="*/ 42 w 57"/>
                <a:gd name="T5" fmla="*/ 7 h 57"/>
                <a:gd name="T6" fmla="*/ 33 w 57"/>
                <a:gd name="T7" fmla="*/ 9 h 57"/>
                <a:gd name="T8" fmla="*/ 4 w 57"/>
                <a:gd name="T9" fmla="*/ 39 h 57"/>
                <a:gd name="T10" fmla="*/ 4 w 57"/>
                <a:gd name="T11" fmla="*/ 53 h 57"/>
                <a:gd name="T12" fmla="*/ 18 w 57"/>
                <a:gd name="T13" fmla="*/ 53 h 57"/>
                <a:gd name="T14" fmla="*/ 48 w 57"/>
                <a:gd name="T15" fmla="*/ 24 h 57"/>
                <a:gd name="T16" fmla="*/ 50 w 57"/>
                <a:gd name="T17" fmla="*/ 15 h 57"/>
                <a:gd name="T18" fmla="*/ 55 w 57"/>
                <a:gd name="T19" fmla="*/ 11 h 57"/>
                <a:gd name="T20" fmla="*/ 54 w 57"/>
                <a:gd name="T21"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57">
                  <a:moveTo>
                    <a:pt x="54" y="2"/>
                  </a:moveTo>
                  <a:cubicBezTo>
                    <a:pt x="52" y="0"/>
                    <a:pt x="48" y="0"/>
                    <a:pt x="46" y="2"/>
                  </a:cubicBezTo>
                  <a:cubicBezTo>
                    <a:pt x="42" y="7"/>
                    <a:pt x="42" y="7"/>
                    <a:pt x="42" y="7"/>
                  </a:cubicBezTo>
                  <a:cubicBezTo>
                    <a:pt x="38" y="6"/>
                    <a:pt x="36" y="7"/>
                    <a:pt x="33" y="9"/>
                  </a:cubicBezTo>
                  <a:cubicBezTo>
                    <a:pt x="4" y="39"/>
                    <a:pt x="4" y="39"/>
                    <a:pt x="4" y="39"/>
                  </a:cubicBezTo>
                  <a:cubicBezTo>
                    <a:pt x="0" y="43"/>
                    <a:pt x="0" y="49"/>
                    <a:pt x="4" y="53"/>
                  </a:cubicBezTo>
                  <a:cubicBezTo>
                    <a:pt x="8" y="57"/>
                    <a:pt x="14" y="57"/>
                    <a:pt x="18" y="53"/>
                  </a:cubicBezTo>
                  <a:cubicBezTo>
                    <a:pt x="48" y="24"/>
                    <a:pt x="48" y="24"/>
                    <a:pt x="48" y="24"/>
                  </a:cubicBezTo>
                  <a:cubicBezTo>
                    <a:pt x="50" y="21"/>
                    <a:pt x="51" y="18"/>
                    <a:pt x="50" y="15"/>
                  </a:cubicBezTo>
                  <a:cubicBezTo>
                    <a:pt x="55" y="11"/>
                    <a:pt x="55" y="11"/>
                    <a:pt x="55" y="11"/>
                  </a:cubicBezTo>
                  <a:cubicBezTo>
                    <a:pt x="57" y="9"/>
                    <a:pt x="57" y="5"/>
                    <a:pt x="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8">
              <a:extLst>
                <a:ext uri="{FF2B5EF4-FFF2-40B4-BE49-F238E27FC236}">
                  <a16:creationId xmlns:a16="http://schemas.microsoft.com/office/drawing/2014/main" id="{1E725182-0227-48AF-B0F4-70A23D996C00}"/>
                </a:ext>
              </a:extLst>
            </p:cNvPr>
            <p:cNvSpPr>
              <a:spLocks/>
            </p:cNvSpPr>
            <p:nvPr/>
          </p:nvSpPr>
          <p:spPr bwMode="auto">
            <a:xfrm>
              <a:off x="4579" y="1655"/>
              <a:ext cx="148" cy="102"/>
            </a:xfrm>
            <a:custGeom>
              <a:avLst/>
              <a:gdLst>
                <a:gd name="T0" fmla="*/ 64 w 72"/>
                <a:gd name="T1" fmla="*/ 41 h 49"/>
                <a:gd name="T2" fmla="*/ 53 w 72"/>
                <a:gd name="T3" fmla="*/ 19 h 49"/>
                <a:gd name="T4" fmla="*/ 34 w 72"/>
                <a:gd name="T5" fmla="*/ 38 h 49"/>
                <a:gd name="T6" fmla="*/ 15 w 72"/>
                <a:gd name="T7" fmla="*/ 0 h 49"/>
                <a:gd name="T8" fmla="*/ 0 w 72"/>
                <a:gd name="T9" fmla="*/ 23 h 49"/>
                <a:gd name="T10" fmla="*/ 4 w 72"/>
                <a:gd name="T11" fmla="*/ 29 h 49"/>
                <a:gd name="T12" fmla="*/ 14 w 72"/>
                <a:gd name="T13" fmla="*/ 13 h 49"/>
                <a:gd name="T14" fmla="*/ 33 w 72"/>
                <a:gd name="T15" fmla="*/ 49 h 49"/>
                <a:gd name="T16" fmla="*/ 52 w 72"/>
                <a:gd name="T17" fmla="*/ 31 h 49"/>
                <a:gd name="T18" fmla="*/ 60 w 72"/>
                <a:gd name="T19" fmla="*/ 47 h 49"/>
                <a:gd name="T20" fmla="*/ 72 w 72"/>
                <a:gd name="T21" fmla="*/ 47 h 49"/>
                <a:gd name="T22" fmla="*/ 72 w 72"/>
                <a:gd name="T23" fmla="*/ 41 h 49"/>
                <a:gd name="T24" fmla="*/ 64 w 72"/>
                <a:gd name="T25"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49">
                  <a:moveTo>
                    <a:pt x="64" y="41"/>
                  </a:moveTo>
                  <a:cubicBezTo>
                    <a:pt x="53" y="19"/>
                    <a:pt x="53" y="19"/>
                    <a:pt x="53" y="19"/>
                  </a:cubicBezTo>
                  <a:cubicBezTo>
                    <a:pt x="34" y="38"/>
                    <a:pt x="34" y="38"/>
                    <a:pt x="34" y="38"/>
                  </a:cubicBezTo>
                  <a:cubicBezTo>
                    <a:pt x="15" y="0"/>
                    <a:pt x="15" y="0"/>
                    <a:pt x="15" y="0"/>
                  </a:cubicBezTo>
                  <a:cubicBezTo>
                    <a:pt x="0" y="23"/>
                    <a:pt x="0" y="23"/>
                    <a:pt x="0" y="23"/>
                  </a:cubicBezTo>
                  <a:cubicBezTo>
                    <a:pt x="1" y="25"/>
                    <a:pt x="2" y="27"/>
                    <a:pt x="4" y="29"/>
                  </a:cubicBezTo>
                  <a:cubicBezTo>
                    <a:pt x="14" y="13"/>
                    <a:pt x="14" y="13"/>
                    <a:pt x="14" y="13"/>
                  </a:cubicBezTo>
                  <a:cubicBezTo>
                    <a:pt x="33" y="49"/>
                    <a:pt x="33" y="49"/>
                    <a:pt x="33" y="49"/>
                  </a:cubicBezTo>
                  <a:cubicBezTo>
                    <a:pt x="52" y="31"/>
                    <a:pt x="52" y="31"/>
                    <a:pt x="52" y="31"/>
                  </a:cubicBezTo>
                  <a:cubicBezTo>
                    <a:pt x="60" y="47"/>
                    <a:pt x="60" y="47"/>
                    <a:pt x="60" y="47"/>
                  </a:cubicBezTo>
                  <a:cubicBezTo>
                    <a:pt x="72" y="47"/>
                    <a:pt x="72" y="47"/>
                    <a:pt x="72" y="47"/>
                  </a:cubicBezTo>
                  <a:cubicBezTo>
                    <a:pt x="72" y="41"/>
                    <a:pt x="72" y="41"/>
                    <a:pt x="72" y="41"/>
                  </a:cubicBezTo>
                  <a:lnTo>
                    <a:pt x="64"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9">
              <a:extLst>
                <a:ext uri="{FF2B5EF4-FFF2-40B4-BE49-F238E27FC236}">
                  <a16:creationId xmlns:a16="http://schemas.microsoft.com/office/drawing/2014/main" id="{A2A947D4-EB91-4F75-87A9-6E013F1B0EAA}"/>
                </a:ext>
              </a:extLst>
            </p:cNvPr>
            <p:cNvSpPr>
              <a:spLocks/>
            </p:cNvSpPr>
            <p:nvPr/>
          </p:nvSpPr>
          <p:spPr bwMode="auto">
            <a:xfrm>
              <a:off x="4374" y="1736"/>
              <a:ext cx="182" cy="120"/>
            </a:xfrm>
            <a:custGeom>
              <a:avLst/>
              <a:gdLst>
                <a:gd name="T0" fmla="*/ 82 w 88"/>
                <a:gd name="T1" fmla="*/ 0 h 58"/>
                <a:gd name="T2" fmla="*/ 59 w 88"/>
                <a:gd name="T3" fmla="*/ 38 h 58"/>
                <a:gd name="T4" fmla="*/ 33 w 88"/>
                <a:gd name="T5" fmla="*/ 3 h 58"/>
                <a:gd name="T6" fmla="*/ 14 w 88"/>
                <a:gd name="T7" fmla="*/ 32 h 58"/>
                <a:gd name="T8" fmla="*/ 0 w 88"/>
                <a:gd name="T9" fmla="*/ 32 h 58"/>
                <a:gd name="T10" fmla="*/ 3 w 88"/>
                <a:gd name="T11" fmla="*/ 43 h 58"/>
                <a:gd name="T12" fmla="*/ 19 w 88"/>
                <a:gd name="T13" fmla="*/ 43 h 58"/>
                <a:gd name="T14" fmla="*/ 33 w 88"/>
                <a:gd name="T15" fmla="*/ 22 h 58"/>
                <a:gd name="T16" fmla="*/ 59 w 88"/>
                <a:gd name="T17" fmla="*/ 58 h 58"/>
                <a:gd name="T18" fmla="*/ 88 w 88"/>
                <a:gd name="T19" fmla="*/ 11 h 58"/>
                <a:gd name="T20" fmla="*/ 82 w 88"/>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58">
                  <a:moveTo>
                    <a:pt x="82" y="0"/>
                  </a:moveTo>
                  <a:cubicBezTo>
                    <a:pt x="59" y="38"/>
                    <a:pt x="59" y="38"/>
                    <a:pt x="59" y="38"/>
                  </a:cubicBezTo>
                  <a:cubicBezTo>
                    <a:pt x="33" y="3"/>
                    <a:pt x="33" y="3"/>
                    <a:pt x="33" y="3"/>
                  </a:cubicBezTo>
                  <a:cubicBezTo>
                    <a:pt x="14" y="32"/>
                    <a:pt x="14" y="32"/>
                    <a:pt x="14" y="32"/>
                  </a:cubicBezTo>
                  <a:cubicBezTo>
                    <a:pt x="0" y="32"/>
                    <a:pt x="0" y="32"/>
                    <a:pt x="0" y="32"/>
                  </a:cubicBezTo>
                  <a:cubicBezTo>
                    <a:pt x="0" y="36"/>
                    <a:pt x="1" y="40"/>
                    <a:pt x="3" y="43"/>
                  </a:cubicBezTo>
                  <a:cubicBezTo>
                    <a:pt x="19" y="43"/>
                    <a:pt x="19" y="43"/>
                    <a:pt x="19" y="43"/>
                  </a:cubicBezTo>
                  <a:cubicBezTo>
                    <a:pt x="33" y="22"/>
                    <a:pt x="33" y="22"/>
                    <a:pt x="33" y="22"/>
                  </a:cubicBezTo>
                  <a:cubicBezTo>
                    <a:pt x="59" y="58"/>
                    <a:pt x="59" y="58"/>
                    <a:pt x="59" y="58"/>
                  </a:cubicBezTo>
                  <a:cubicBezTo>
                    <a:pt x="88" y="11"/>
                    <a:pt x="88" y="11"/>
                    <a:pt x="88" y="11"/>
                  </a:cubicBezTo>
                  <a:cubicBezTo>
                    <a:pt x="87" y="8"/>
                    <a:pt x="85" y="4"/>
                    <a:pt x="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607404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0">
                                            <p:txEl>
                                              <p:pRg st="0" end="0"/>
                                            </p:txEl>
                                          </p:spTgt>
                                        </p:tgtEl>
                                        <p:attrNameLst>
                                          <p:attrName>style.visibility</p:attrName>
                                        </p:attrNameLst>
                                      </p:cBhvr>
                                      <p:to>
                                        <p:strVal val="visible"/>
                                      </p:to>
                                    </p:set>
                                    <p:animEffect transition="in" filter="fade">
                                      <p:cBhvr>
                                        <p:cTn id="10" dur="500"/>
                                        <p:tgtEl>
                                          <p:spTgt spid="30">
                                            <p:txEl>
                                              <p:pRg st="0" end="0"/>
                                            </p:txEl>
                                          </p:spTgt>
                                        </p:tgtEl>
                                      </p:cBhvr>
                                    </p:animEffect>
                                  </p:childTnLst>
                                </p:cTn>
                              </p:par>
                              <p:par>
                                <p:cTn id="11" presetID="10" presetClass="entr" presetSubtype="0" fill="hold" nodeType="withEffect">
                                  <p:stCondLst>
                                    <p:cond delay="500"/>
                                  </p:stCondLst>
                                  <p:childTnLst>
                                    <p:set>
                                      <p:cBhvr>
                                        <p:cTn id="12" dur="1" fill="hold">
                                          <p:stCondLst>
                                            <p:cond delay="0"/>
                                          </p:stCondLst>
                                        </p:cTn>
                                        <p:tgtEl>
                                          <p:spTgt spid="30">
                                            <p:txEl>
                                              <p:pRg st="1" end="1"/>
                                            </p:txEl>
                                          </p:spTgt>
                                        </p:tgtEl>
                                        <p:attrNameLst>
                                          <p:attrName>style.visibility</p:attrName>
                                        </p:attrNameLst>
                                      </p:cBhvr>
                                      <p:to>
                                        <p:strVal val="visible"/>
                                      </p:to>
                                    </p:set>
                                    <p:animEffect transition="in" filter="fade">
                                      <p:cBhvr>
                                        <p:cTn id="13" dur="500"/>
                                        <p:tgtEl>
                                          <p:spTgt spid="30">
                                            <p:txEl>
                                              <p:pRg st="1" end="1"/>
                                            </p:txEl>
                                          </p:spTgt>
                                        </p:tgtEl>
                                      </p:cBhvr>
                                    </p:animEffect>
                                  </p:childTnLst>
                                </p:cTn>
                              </p:par>
                              <p:par>
                                <p:cTn id="14" presetID="10" presetClass="entr" presetSubtype="0" fill="hold" nodeType="withEffect">
                                  <p:stCondLst>
                                    <p:cond delay="1000"/>
                                  </p:stCondLst>
                                  <p:childTnLst>
                                    <p:set>
                                      <p:cBhvr>
                                        <p:cTn id="15" dur="1" fill="hold">
                                          <p:stCondLst>
                                            <p:cond delay="0"/>
                                          </p:stCondLst>
                                        </p:cTn>
                                        <p:tgtEl>
                                          <p:spTgt spid="30">
                                            <p:txEl>
                                              <p:pRg st="2" end="2"/>
                                            </p:txEl>
                                          </p:spTgt>
                                        </p:tgtEl>
                                        <p:attrNameLst>
                                          <p:attrName>style.visibility</p:attrName>
                                        </p:attrNameLst>
                                      </p:cBhvr>
                                      <p:to>
                                        <p:strVal val="visible"/>
                                      </p:to>
                                    </p:set>
                                    <p:animEffect transition="in" filter="fade">
                                      <p:cBhvr>
                                        <p:cTn id="16" dur="500"/>
                                        <p:tgtEl>
                                          <p:spTgt spid="30">
                                            <p:txEl>
                                              <p:pRg st="2" end="2"/>
                                            </p:txEl>
                                          </p:spTgt>
                                        </p:tgtEl>
                                      </p:cBhvr>
                                    </p:animEffect>
                                  </p:childTnLst>
                                </p:cTn>
                              </p:par>
                              <p:par>
                                <p:cTn id="17" presetID="10" presetClass="entr" presetSubtype="0" fill="hold" nodeType="withEffect">
                                  <p:stCondLst>
                                    <p:cond delay="1500"/>
                                  </p:stCondLst>
                                  <p:childTnLst>
                                    <p:set>
                                      <p:cBhvr>
                                        <p:cTn id="18" dur="1" fill="hold">
                                          <p:stCondLst>
                                            <p:cond delay="0"/>
                                          </p:stCondLst>
                                        </p:cTn>
                                        <p:tgtEl>
                                          <p:spTgt spid="30">
                                            <p:txEl>
                                              <p:pRg st="3" end="3"/>
                                            </p:txEl>
                                          </p:spTgt>
                                        </p:tgtEl>
                                        <p:attrNameLst>
                                          <p:attrName>style.visibility</p:attrName>
                                        </p:attrNameLst>
                                      </p:cBhvr>
                                      <p:to>
                                        <p:strVal val="visible"/>
                                      </p:to>
                                    </p:set>
                                    <p:animEffect transition="in" filter="fade">
                                      <p:cBhvr>
                                        <p:cTn id="19" dur="500"/>
                                        <p:tgtEl>
                                          <p:spTgt spid="30">
                                            <p:txEl>
                                              <p:pRg st="3" end="3"/>
                                            </p:txEl>
                                          </p:spTgt>
                                        </p:tgtEl>
                                      </p:cBhvr>
                                    </p:animEffect>
                                  </p:childTnLst>
                                </p:cTn>
                              </p:par>
                              <p:par>
                                <p:cTn id="20" presetID="10" presetClass="entr" presetSubtype="0" fill="hold" nodeType="withEffect">
                                  <p:stCondLst>
                                    <p:cond delay="2000"/>
                                  </p:stCondLst>
                                  <p:childTnLst>
                                    <p:set>
                                      <p:cBhvr>
                                        <p:cTn id="21" dur="1" fill="hold">
                                          <p:stCondLst>
                                            <p:cond delay="0"/>
                                          </p:stCondLst>
                                        </p:cTn>
                                        <p:tgtEl>
                                          <p:spTgt spid="30">
                                            <p:txEl>
                                              <p:pRg st="4" end="4"/>
                                            </p:txEl>
                                          </p:spTgt>
                                        </p:tgtEl>
                                        <p:attrNameLst>
                                          <p:attrName>style.visibility</p:attrName>
                                        </p:attrNameLst>
                                      </p:cBhvr>
                                      <p:to>
                                        <p:strVal val="visible"/>
                                      </p:to>
                                    </p:set>
                                    <p:animEffect transition="in" filter="fade">
                                      <p:cBhvr>
                                        <p:cTn id="22" dur="500"/>
                                        <p:tgtEl>
                                          <p:spTgt spid="30">
                                            <p:txEl>
                                              <p:pRg st="4" end="4"/>
                                            </p:txEl>
                                          </p:spTgt>
                                        </p:tgtEl>
                                      </p:cBhvr>
                                    </p:animEffect>
                                  </p:childTnLst>
                                </p:cTn>
                              </p:par>
                              <p:par>
                                <p:cTn id="23" presetID="10" presetClass="entr" presetSubtype="0" fill="hold" nodeType="withEffect">
                                  <p:stCondLst>
                                    <p:cond delay="2500"/>
                                  </p:stCondLst>
                                  <p:childTnLst>
                                    <p:set>
                                      <p:cBhvr>
                                        <p:cTn id="24" dur="1" fill="hold">
                                          <p:stCondLst>
                                            <p:cond delay="0"/>
                                          </p:stCondLst>
                                        </p:cTn>
                                        <p:tgtEl>
                                          <p:spTgt spid="30">
                                            <p:txEl>
                                              <p:pRg st="5" end="5"/>
                                            </p:txEl>
                                          </p:spTgt>
                                        </p:tgtEl>
                                        <p:attrNameLst>
                                          <p:attrName>style.visibility</p:attrName>
                                        </p:attrNameLst>
                                      </p:cBhvr>
                                      <p:to>
                                        <p:strVal val="visible"/>
                                      </p:to>
                                    </p:set>
                                    <p:animEffect transition="in" filter="fade">
                                      <p:cBhvr>
                                        <p:cTn id="25" dur="500"/>
                                        <p:tgtEl>
                                          <p:spTgt spid="30">
                                            <p:txEl>
                                              <p:pRg st="5" end="5"/>
                                            </p:txEl>
                                          </p:spTgt>
                                        </p:tgtEl>
                                      </p:cBhvr>
                                    </p:animEffect>
                                  </p:childTnLst>
                                </p:cTn>
                              </p:par>
                              <p:par>
                                <p:cTn id="26" presetID="10" presetClass="entr" presetSubtype="0" fill="hold" nodeType="withEffect">
                                  <p:stCondLst>
                                    <p:cond delay="3000"/>
                                  </p:stCondLst>
                                  <p:childTnLst>
                                    <p:set>
                                      <p:cBhvr>
                                        <p:cTn id="27" dur="1" fill="hold">
                                          <p:stCondLst>
                                            <p:cond delay="0"/>
                                          </p:stCondLst>
                                        </p:cTn>
                                        <p:tgtEl>
                                          <p:spTgt spid="30">
                                            <p:txEl>
                                              <p:pRg st="6" end="6"/>
                                            </p:txEl>
                                          </p:spTgt>
                                        </p:tgtEl>
                                        <p:attrNameLst>
                                          <p:attrName>style.visibility</p:attrName>
                                        </p:attrNameLst>
                                      </p:cBhvr>
                                      <p:to>
                                        <p:strVal val="visible"/>
                                      </p:to>
                                    </p:set>
                                    <p:animEffect transition="in" filter="fade">
                                      <p:cBhvr>
                                        <p:cTn id="28" dur="500"/>
                                        <p:tgtEl>
                                          <p:spTgt spid="30">
                                            <p:txEl>
                                              <p:pRg st="6" end="6"/>
                                            </p:txEl>
                                          </p:spTgt>
                                        </p:tgtEl>
                                      </p:cBhvr>
                                    </p:animEffect>
                                  </p:childTnLst>
                                </p:cTn>
                              </p:par>
                              <p:par>
                                <p:cTn id="29" presetID="10" presetClass="entr" presetSubtype="0" fill="hold" nodeType="withEffect">
                                  <p:stCondLst>
                                    <p:cond delay="3500"/>
                                  </p:stCondLst>
                                  <p:childTnLst>
                                    <p:set>
                                      <p:cBhvr>
                                        <p:cTn id="30" dur="1" fill="hold">
                                          <p:stCondLst>
                                            <p:cond delay="0"/>
                                          </p:stCondLst>
                                        </p:cTn>
                                        <p:tgtEl>
                                          <p:spTgt spid="30">
                                            <p:txEl>
                                              <p:pRg st="7" end="7"/>
                                            </p:txEl>
                                          </p:spTgt>
                                        </p:tgtEl>
                                        <p:attrNameLst>
                                          <p:attrName>style.visibility</p:attrName>
                                        </p:attrNameLst>
                                      </p:cBhvr>
                                      <p:to>
                                        <p:strVal val="visible"/>
                                      </p:to>
                                    </p:set>
                                    <p:animEffect transition="in" filter="fade">
                                      <p:cBhvr>
                                        <p:cTn id="31" dur="500"/>
                                        <p:tgtEl>
                                          <p:spTgt spid="30">
                                            <p:txEl>
                                              <p:pRg st="7" end="7"/>
                                            </p:txEl>
                                          </p:spTgt>
                                        </p:tgtEl>
                                      </p:cBhvr>
                                    </p:animEffect>
                                  </p:childTnLst>
                                </p:cTn>
                              </p:par>
                              <p:par>
                                <p:cTn id="32" presetID="10" presetClass="entr" presetSubtype="0" fill="hold" nodeType="withEffect">
                                  <p:stCondLst>
                                    <p:cond delay="4000"/>
                                  </p:stCondLst>
                                  <p:childTnLst>
                                    <p:set>
                                      <p:cBhvr>
                                        <p:cTn id="33" dur="1" fill="hold">
                                          <p:stCondLst>
                                            <p:cond delay="0"/>
                                          </p:stCondLst>
                                        </p:cTn>
                                        <p:tgtEl>
                                          <p:spTgt spid="30">
                                            <p:txEl>
                                              <p:pRg st="8" end="8"/>
                                            </p:txEl>
                                          </p:spTgt>
                                        </p:tgtEl>
                                        <p:attrNameLst>
                                          <p:attrName>style.visibility</p:attrName>
                                        </p:attrNameLst>
                                      </p:cBhvr>
                                      <p:to>
                                        <p:strVal val="visible"/>
                                      </p:to>
                                    </p:set>
                                    <p:animEffect transition="in" filter="fade">
                                      <p:cBhvr>
                                        <p:cTn id="34" dur="500"/>
                                        <p:tgtEl>
                                          <p:spTgt spid="3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5">
            <a:extLst>
              <a:ext uri="{FF2B5EF4-FFF2-40B4-BE49-F238E27FC236}">
                <a16:creationId xmlns:a16="http://schemas.microsoft.com/office/drawing/2014/main" id="{74DCD3A2-2137-495D-807A-992096CB4731}"/>
              </a:ext>
            </a:extLst>
          </p:cNvPr>
          <p:cNvSpPr>
            <a:spLocks noChangeAspect="1"/>
          </p:cNvSpPr>
          <p:nvPr/>
        </p:nvSpPr>
        <p:spPr bwMode="auto">
          <a:xfrm>
            <a:off x="-1" y="1423241"/>
            <a:ext cx="6677025" cy="4837176"/>
          </a:xfrm>
          <a:custGeom>
            <a:avLst/>
            <a:gdLst>
              <a:gd name="T0" fmla="*/ 0 w 4280"/>
              <a:gd name="T1" fmla="*/ 0 h 3174"/>
              <a:gd name="T2" fmla="*/ 3794 w 4280"/>
              <a:gd name="T3" fmla="*/ 0 h 3174"/>
              <a:gd name="T4" fmla="*/ 4280 w 4280"/>
              <a:gd name="T5" fmla="*/ 1587 h 3174"/>
              <a:gd name="T6" fmla="*/ 3794 w 4280"/>
              <a:gd name="T7" fmla="*/ 3174 h 3174"/>
              <a:gd name="T8" fmla="*/ 0 w 4280"/>
              <a:gd name="T9" fmla="*/ 3174 h 3174"/>
            </a:gdLst>
            <a:ahLst/>
            <a:cxnLst>
              <a:cxn ang="0">
                <a:pos x="T0" y="T1"/>
              </a:cxn>
              <a:cxn ang="0">
                <a:pos x="T2" y="T3"/>
              </a:cxn>
              <a:cxn ang="0">
                <a:pos x="T4" y="T5"/>
              </a:cxn>
              <a:cxn ang="0">
                <a:pos x="T6" y="T7"/>
              </a:cxn>
              <a:cxn ang="0">
                <a:pos x="T8" y="T9"/>
              </a:cxn>
            </a:cxnLst>
            <a:rect l="0" t="0" r="r" b="b"/>
            <a:pathLst>
              <a:path w="4280" h="3174">
                <a:moveTo>
                  <a:pt x="0" y="0"/>
                </a:moveTo>
                <a:lnTo>
                  <a:pt x="3794" y="0"/>
                </a:lnTo>
                <a:lnTo>
                  <a:pt x="4280" y="1587"/>
                </a:lnTo>
                <a:lnTo>
                  <a:pt x="3794" y="3174"/>
                </a:lnTo>
                <a:lnTo>
                  <a:pt x="0" y="3174"/>
                </a:lnTo>
              </a:path>
            </a:pathLst>
          </a:custGeom>
          <a:solidFill>
            <a:schemeClr val="bg1">
              <a:lumMod val="95000"/>
            </a:schemeClr>
          </a:solidFill>
          <a:ln w="1905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p:cNvSpPr>
            <a:spLocks noGrp="1"/>
          </p:cNvSpPr>
          <p:nvPr>
            <p:ph type="title"/>
          </p:nvPr>
        </p:nvSpPr>
        <p:spPr>
          <a:xfrm>
            <a:off x="588263" y="457200"/>
            <a:ext cx="11018520" cy="553998"/>
          </a:xfrm>
        </p:spPr>
        <p:txBody>
          <a:bodyPr/>
          <a:lstStyle/>
          <a:p>
            <a:r>
              <a:rPr lang="en-US">
                <a:solidFill>
                  <a:schemeClr val="tx1"/>
                </a:solidFill>
              </a:rPr>
              <a:t>SCOM 2019</a:t>
            </a:r>
            <a:endParaRPr lang="en-US"/>
          </a:p>
        </p:txBody>
      </p:sp>
      <p:sp>
        <p:nvSpPr>
          <p:cNvPr id="18" name="TextBox 17"/>
          <p:cNvSpPr txBox="1"/>
          <p:nvPr/>
        </p:nvSpPr>
        <p:spPr>
          <a:xfrm>
            <a:off x="2082560" y="5459059"/>
            <a:ext cx="2049920" cy="3323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4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SDDC</a:t>
            </a:r>
            <a:endParaRPr kumimoji="0" lang="en-US" sz="24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sp>
        <p:nvSpPr>
          <p:cNvPr id="21" name="TextBox 20"/>
          <p:cNvSpPr txBox="1"/>
          <p:nvPr/>
        </p:nvSpPr>
        <p:spPr>
          <a:xfrm>
            <a:off x="537855" y="1782275"/>
            <a:ext cx="5109320" cy="879856"/>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353" b="0" i="0" u="none" strike="noStrike" kern="0" cap="none" spc="-5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Operations Manager</a:t>
            </a:r>
            <a:br>
              <a:rPr kumimoji="0" lang="en-US" sz="2353"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b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Monitoring infrastructure resources, </a:t>
            </a:r>
            <a:b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workloads &amp; applications</a:t>
            </a:r>
            <a:endParaRPr kumimoji="0" lang="en-US" sz="2353" b="1" i="0" u="none" strike="noStrike" kern="0" cap="none" spc="-50" normalizeH="0" baseline="-2500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0" name="TextBox 29"/>
          <p:cNvSpPr txBox="1"/>
          <p:nvPr/>
        </p:nvSpPr>
        <p:spPr>
          <a:xfrm>
            <a:off x="7816169" y="1344811"/>
            <a:ext cx="3790614" cy="377026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gradFill>
                  <a:gsLst>
                    <a:gs pos="1250">
                      <a:srgbClr val="0078D4"/>
                    </a:gs>
                    <a:gs pos="100000">
                      <a:srgbClr val="0078D4"/>
                    </a:gs>
                  </a:gsLst>
                  <a:lin ang="5400000" scaled="0"/>
                </a:gradFill>
                <a:effectLst/>
                <a:uLnTx/>
                <a:uFillTx/>
                <a:latin typeface="Segoe UI"/>
                <a:ea typeface="+mn-ea"/>
                <a:cs typeface="Segoe UI" pitchFamily="34" charset="0"/>
              </a:rPr>
              <a:t>Improved Fundamentals</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No more Silverlight dependencies</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Support for SQL Server 2017</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Disable interactive Logon</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Support OpenSSL 1.1.0 for </a:t>
            </a:r>
            <a:b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Linux platforms</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Kerberos support for Linux agent</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Enhanced Agentless alerting during failover scenarios</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Enhanced certificate validation for web application monitoring</a:t>
            </a:r>
          </a:p>
        </p:txBody>
      </p:sp>
      <p:sp>
        <p:nvSpPr>
          <p:cNvPr id="25" name="Rectangle 24">
            <a:extLst>
              <a:ext uri="{FF2B5EF4-FFF2-40B4-BE49-F238E27FC236}">
                <a16:creationId xmlns:a16="http://schemas.microsoft.com/office/drawing/2014/main" id="{FD2017E9-58EC-4CED-B4EA-156CD4EA7CB5}"/>
              </a:ext>
            </a:extLst>
          </p:cNvPr>
          <p:cNvSpPr/>
          <p:nvPr/>
        </p:nvSpPr>
        <p:spPr bwMode="auto">
          <a:xfrm>
            <a:off x="13112296" y="2393235"/>
            <a:ext cx="292058" cy="3916966"/>
          </a:xfrm>
          <a:prstGeom prst="rect">
            <a:avLst/>
          </a:prstGeom>
          <a:noFill/>
          <a:ln w="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56" name="Graphic 55">
            <a:extLst>
              <a:ext uri="{FF2B5EF4-FFF2-40B4-BE49-F238E27FC236}">
                <a16:creationId xmlns:a16="http://schemas.microsoft.com/office/drawing/2014/main" id="{DABFD0C7-7E62-4DDC-B9F4-BD0DE786C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4807" y="4260323"/>
            <a:ext cx="1188720" cy="990600"/>
          </a:xfrm>
          <a:prstGeom prst="rect">
            <a:avLst/>
          </a:prstGeom>
        </p:spPr>
      </p:pic>
      <p:pic>
        <p:nvPicPr>
          <p:cNvPr id="57" name="Graphic 56">
            <a:extLst>
              <a:ext uri="{FF2B5EF4-FFF2-40B4-BE49-F238E27FC236}">
                <a16:creationId xmlns:a16="http://schemas.microsoft.com/office/drawing/2014/main" id="{65A7D854-DF73-47AD-8166-30031F86E9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2959" y="4260323"/>
            <a:ext cx="1188720" cy="990600"/>
          </a:xfrm>
          <a:prstGeom prst="rect">
            <a:avLst/>
          </a:prstGeom>
        </p:spPr>
      </p:pic>
      <p:pic>
        <p:nvPicPr>
          <p:cNvPr id="58" name="Graphic 57">
            <a:extLst>
              <a:ext uri="{FF2B5EF4-FFF2-40B4-BE49-F238E27FC236}">
                <a16:creationId xmlns:a16="http://schemas.microsoft.com/office/drawing/2014/main" id="{7FA6EAFE-1E6E-4A9A-91B4-239A1072E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112" y="4260323"/>
            <a:ext cx="1188720" cy="990600"/>
          </a:xfrm>
          <a:prstGeom prst="rect">
            <a:avLst/>
          </a:prstGeom>
        </p:spPr>
      </p:pic>
      <p:sp>
        <p:nvSpPr>
          <p:cNvPr id="64" name="Freeform 6">
            <a:extLst>
              <a:ext uri="{FF2B5EF4-FFF2-40B4-BE49-F238E27FC236}">
                <a16:creationId xmlns:a16="http://schemas.microsoft.com/office/drawing/2014/main" id="{CA29F700-DB2E-42EA-9BDC-548104D4B33F}"/>
              </a:ext>
            </a:extLst>
          </p:cNvPr>
          <p:cNvSpPr>
            <a:spLocks/>
          </p:cNvSpPr>
          <p:nvPr/>
        </p:nvSpPr>
        <p:spPr bwMode="auto">
          <a:xfrm>
            <a:off x="809634" y="3989875"/>
            <a:ext cx="4705388" cy="505925"/>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66" name="Straight Connector 65">
            <a:extLst>
              <a:ext uri="{FF2B5EF4-FFF2-40B4-BE49-F238E27FC236}">
                <a16:creationId xmlns:a16="http://schemas.microsoft.com/office/drawing/2014/main" id="{E685251E-368A-4176-966C-7E4DCFAF3EFD}"/>
              </a:ext>
            </a:extLst>
          </p:cNvPr>
          <p:cNvCxnSpPr>
            <a:cxnSpLocks/>
          </p:cNvCxnSpPr>
          <p:nvPr/>
        </p:nvCxnSpPr>
        <p:spPr>
          <a:xfrm>
            <a:off x="3164162" y="3642798"/>
            <a:ext cx="0" cy="34707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53" name="Group 52">
            <a:extLst>
              <a:ext uri="{FF2B5EF4-FFF2-40B4-BE49-F238E27FC236}">
                <a16:creationId xmlns:a16="http://schemas.microsoft.com/office/drawing/2014/main" id="{6CDF59E0-EA14-4EE3-BE4B-BE18580A3DFA}"/>
              </a:ext>
            </a:extLst>
          </p:cNvPr>
          <p:cNvGrpSpPr/>
          <p:nvPr/>
        </p:nvGrpSpPr>
        <p:grpSpPr>
          <a:xfrm>
            <a:off x="3571835" y="2996849"/>
            <a:ext cx="818256" cy="751002"/>
            <a:chOff x="3559056" y="2891796"/>
            <a:chExt cx="818256" cy="751002"/>
          </a:xfrm>
        </p:grpSpPr>
        <p:pic>
          <p:nvPicPr>
            <p:cNvPr id="14" name="Picture 13">
              <a:extLst>
                <a:ext uri="{FF2B5EF4-FFF2-40B4-BE49-F238E27FC236}">
                  <a16:creationId xmlns:a16="http://schemas.microsoft.com/office/drawing/2014/main" id="{E3F173CC-84AE-48ED-9E38-0283F093ADEC}"/>
                </a:ext>
              </a:extLst>
            </p:cNvPr>
            <p:cNvPicPr>
              <a:picLocks noChangeAspect="1"/>
            </p:cNvPicPr>
            <p:nvPr/>
          </p:nvPicPr>
          <p:blipFill>
            <a:blip r:embed="rId5"/>
            <a:stretch>
              <a:fillRect/>
            </a:stretch>
          </p:blipFill>
          <p:spPr>
            <a:xfrm>
              <a:off x="3773112" y="2990158"/>
              <a:ext cx="390145" cy="390145"/>
            </a:xfrm>
            <a:prstGeom prst="rect">
              <a:avLst/>
            </a:prstGeom>
          </p:spPr>
        </p:pic>
        <p:grpSp>
          <p:nvGrpSpPr>
            <p:cNvPr id="20" name="Group 12">
              <a:extLst>
                <a:ext uri="{FF2B5EF4-FFF2-40B4-BE49-F238E27FC236}">
                  <a16:creationId xmlns:a16="http://schemas.microsoft.com/office/drawing/2014/main" id="{981F235D-3FB3-483A-91DC-9098C11AAE6E}"/>
                </a:ext>
              </a:extLst>
            </p:cNvPr>
            <p:cNvGrpSpPr>
              <a:grpSpLocks noChangeAspect="1"/>
            </p:cNvGrpSpPr>
            <p:nvPr/>
          </p:nvGrpSpPr>
          <p:grpSpPr bwMode="auto">
            <a:xfrm>
              <a:off x="3559056" y="2891796"/>
              <a:ext cx="818256" cy="751002"/>
              <a:chOff x="3767" y="2093"/>
              <a:chExt cx="146" cy="134"/>
            </a:xfrm>
          </p:grpSpPr>
          <p:sp>
            <p:nvSpPr>
              <p:cNvPr id="43" name="AutoShape 11">
                <a:extLst>
                  <a:ext uri="{FF2B5EF4-FFF2-40B4-BE49-F238E27FC236}">
                    <a16:creationId xmlns:a16="http://schemas.microsoft.com/office/drawing/2014/main" id="{6033D404-25A3-4C2C-93E2-F38B5B975F2A}"/>
                  </a:ext>
                </a:extLst>
              </p:cNvPr>
              <p:cNvSpPr>
                <a:spLocks noChangeAspect="1" noChangeArrowheads="1" noTextEdit="1"/>
              </p:cNvSpPr>
              <p:nvPr/>
            </p:nvSpPr>
            <p:spPr bwMode="auto">
              <a:xfrm>
                <a:off x="3767" y="2093"/>
                <a:ext cx="1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13">
                <a:extLst>
                  <a:ext uri="{FF2B5EF4-FFF2-40B4-BE49-F238E27FC236}">
                    <a16:creationId xmlns:a16="http://schemas.microsoft.com/office/drawing/2014/main" id="{F2CB781F-9283-4356-9CAB-DF922F1626D1}"/>
                  </a:ext>
                </a:extLst>
              </p:cNvPr>
              <p:cNvSpPr>
                <a:spLocks noEditPoints="1"/>
              </p:cNvSpPr>
              <p:nvPr/>
            </p:nvSpPr>
            <p:spPr bwMode="auto">
              <a:xfrm>
                <a:off x="3767" y="2093"/>
                <a:ext cx="145" cy="135"/>
              </a:xfrm>
              <a:custGeom>
                <a:avLst/>
                <a:gdLst>
                  <a:gd name="T0" fmla="*/ 188 w 200"/>
                  <a:gd name="T1" fmla="*/ 0 h 184"/>
                  <a:gd name="T2" fmla="*/ 11 w 200"/>
                  <a:gd name="T3" fmla="*/ 0 h 184"/>
                  <a:gd name="T4" fmla="*/ 0 w 200"/>
                  <a:gd name="T5" fmla="*/ 11 h 184"/>
                  <a:gd name="T6" fmla="*/ 0 w 200"/>
                  <a:gd name="T7" fmla="*/ 135 h 184"/>
                  <a:gd name="T8" fmla="*/ 11 w 200"/>
                  <a:gd name="T9" fmla="*/ 146 h 184"/>
                  <a:gd name="T10" fmla="*/ 75 w 200"/>
                  <a:gd name="T11" fmla="*/ 146 h 184"/>
                  <a:gd name="T12" fmla="*/ 34 w 200"/>
                  <a:gd name="T13" fmla="*/ 172 h 184"/>
                  <a:gd name="T14" fmla="*/ 34 w 200"/>
                  <a:gd name="T15" fmla="*/ 184 h 184"/>
                  <a:gd name="T16" fmla="*/ 83 w 200"/>
                  <a:gd name="T17" fmla="*/ 184 h 184"/>
                  <a:gd name="T18" fmla="*/ 119 w 200"/>
                  <a:gd name="T19" fmla="*/ 184 h 184"/>
                  <a:gd name="T20" fmla="*/ 165 w 200"/>
                  <a:gd name="T21" fmla="*/ 184 h 184"/>
                  <a:gd name="T22" fmla="*/ 165 w 200"/>
                  <a:gd name="T23" fmla="*/ 172 h 184"/>
                  <a:gd name="T24" fmla="*/ 129 w 200"/>
                  <a:gd name="T25" fmla="*/ 146 h 184"/>
                  <a:gd name="T26" fmla="*/ 188 w 200"/>
                  <a:gd name="T27" fmla="*/ 146 h 184"/>
                  <a:gd name="T28" fmla="*/ 200 w 200"/>
                  <a:gd name="T29" fmla="*/ 135 h 184"/>
                  <a:gd name="T30" fmla="*/ 200 w 200"/>
                  <a:gd name="T31" fmla="*/ 11 h 184"/>
                  <a:gd name="T32" fmla="*/ 188 w 200"/>
                  <a:gd name="T33" fmla="*/ 0 h 184"/>
                  <a:gd name="T34" fmla="*/ 184 w 200"/>
                  <a:gd name="T35" fmla="*/ 131 h 184"/>
                  <a:gd name="T36" fmla="*/ 15 w 200"/>
                  <a:gd name="T37" fmla="*/ 131 h 184"/>
                  <a:gd name="T38" fmla="*/ 15 w 200"/>
                  <a:gd name="T39" fmla="*/ 15 h 184"/>
                  <a:gd name="T40" fmla="*/ 184 w 200"/>
                  <a:gd name="T41" fmla="*/ 15 h 184"/>
                  <a:gd name="T42" fmla="*/ 184 w 200"/>
                  <a:gd name="T43" fmla="*/ 1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184">
                    <a:moveTo>
                      <a:pt x="188" y="0"/>
                    </a:moveTo>
                    <a:cubicBezTo>
                      <a:pt x="11" y="0"/>
                      <a:pt x="11" y="0"/>
                      <a:pt x="11" y="0"/>
                    </a:cubicBezTo>
                    <a:cubicBezTo>
                      <a:pt x="5" y="0"/>
                      <a:pt x="0" y="5"/>
                      <a:pt x="0" y="11"/>
                    </a:cubicBezTo>
                    <a:cubicBezTo>
                      <a:pt x="0" y="135"/>
                      <a:pt x="0" y="135"/>
                      <a:pt x="0" y="135"/>
                    </a:cubicBezTo>
                    <a:cubicBezTo>
                      <a:pt x="0" y="141"/>
                      <a:pt x="5" y="146"/>
                      <a:pt x="11" y="146"/>
                    </a:cubicBezTo>
                    <a:cubicBezTo>
                      <a:pt x="75" y="146"/>
                      <a:pt x="75" y="146"/>
                      <a:pt x="75" y="146"/>
                    </a:cubicBezTo>
                    <a:cubicBezTo>
                      <a:pt x="82" y="169"/>
                      <a:pt x="73" y="172"/>
                      <a:pt x="34" y="172"/>
                    </a:cubicBezTo>
                    <a:cubicBezTo>
                      <a:pt x="34" y="184"/>
                      <a:pt x="34" y="184"/>
                      <a:pt x="34" y="184"/>
                    </a:cubicBezTo>
                    <a:cubicBezTo>
                      <a:pt x="83" y="184"/>
                      <a:pt x="83" y="184"/>
                      <a:pt x="83" y="184"/>
                    </a:cubicBezTo>
                    <a:cubicBezTo>
                      <a:pt x="119" y="184"/>
                      <a:pt x="119" y="184"/>
                      <a:pt x="119" y="184"/>
                    </a:cubicBezTo>
                    <a:cubicBezTo>
                      <a:pt x="165" y="184"/>
                      <a:pt x="165" y="184"/>
                      <a:pt x="165" y="184"/>
                    </a:cubicBezTo>
                    <a:cubicBezTo>
                      <a:pt x="165" y="172"/>
                      <a:pt x="165" y="172"/>
                      <a:pt x="165" y="172"/>
                    </a:cubicBezTo>
                    <a:cubicBezTo>
                      <a:pt x="126" y="172"/>
                      <a:pt x="122" y="169"/>
                      <a:pt x="129" y="146"/>
                    </a:cubicBezTo>
                    <a:cubicBezTo>
                      <a:pt x="188" y="146"/>
                      <a:pt x="188" y="146"/>
                      <a:pt x="188" y="146"/>
                    </a:cubicBezTo>
                    <a:cubicBezTo>
                      <a:pt x="194" y="146"/>
                      <a:pt x="200" y="141"/>
                      <a:pt x="200" y="135"/>
                    </a:cubicBezTo>
                    <a:cubicBezTo>
                      <a:pt x="200" y="11"/>
                      <a:pt x="200" y="11"/>
                      <a:pt x="200" y="11"/>
                    </a:cubicBezTo>
                    <a:cubicBezTo>
                      <a:pt x="200" y="5"/>
                      <a:pt x="194" y="0"/>
                      <a:pt x="188" y="0"/>
                    </a:cubicBezTo>
                    <a:close/>
                    <a:moveTo>
                      <a:pt x="184" y="131"/>
                    </a:moveTo>
                    <a:cubicBezTo>
                      <a:pt x="15" y="131"/>
                      <a:pt x="15" y="131"/>
                      <a:pt x="15" y="131"/>
                    </a:cubicBezTo>
                    <a:cubicBezTo>
                      <a:pt x="15" y="15"/>
                      <a:pt x="15" y="15"/>
                      <a:pt x="15" y="15"/>
                    </a:cubicBezTo>
                    <a:cubicBezTo>
                      <a:pt x="184" y="15"/>
                      <a:pt x="184" y="15"/>
                      <a:pt x="184" y="15"/>
                    </a:cubicBezTo>
                    <a:lnTo>
                      <a:pt x="184"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60" name="Group 12">
            <a:extLst>
              <a:ext uri="{FF2B5EF4-FFF2-40B4-BE49-F238E27FC236}">
                <a16:creationId xmlns:a16="http://schemas.microsoft.com/office/drawing/2014/main" id="{2A935D8B-AB52-4369-8365-1D1F2491905F}"/>
              </a:ext>
            </a:extLst>
          </p:cNvPr>
          <p:cNvGrpSpPr>
            <a:grpSpLocks noChangeAspect="1"/>
          </p:cNvGrpSpPr>
          <p:nvPr/>
        </p:nvGrpSpPr>
        <p:grpSpPr bwMode="auto">
          <a:xfrm>
            <a:off x="1901769" y="2996849"/>
            <a:ext cx="818256" cy="751002"/>
            <a:chOff x="3767" y="2093"/>
            <a:chExt cx="146" cy="134"/>
          </a:xfrm>
        </p:grpSpPr>
        <p:sp>
          <p:nvSpPr>
            <p:cNvPr id="61" name="AutoShape 11">
              <a:extLst>
                <a:ext uri="{FF2B5EF4-FFF2-40B4-BE49-F238E27FC236}">
                  <a16:creationId xmlns:a16="http://schemas.microsoft.com/office/drawing/2014/main" id="{8BE1866A-78C4-4634-84C9-EE8A684F1E55}"/>
                </a:ext>
              </a:extLst>
            </p:cNvPr>
            <p:cNvSpPr>
              <a:spLocks noChangeAspect="1" noChangeArrowheads="1" noTextEdit="1"/>
            </p:cNvSpPr>
            <p:nvPr/>
          </p:nvSpPr>
          <p:spPr bwMode="auto">
            <a:xfrm>
              <a:off x="3767" y="2093"/>
              <a:ext cx="1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13">
              <a:extLst>
                <a:ext uri="{FF2B5EF4-FFF2-40B4-BE49-F238E27FC236}">
                  <a16:creationId xmlns:a16="http://schemas.microsoft.com/office/drawing/2014/main" id="{89354E3C-C8AE-47E7-AAB9-043D05A564EB}"/>
                </a:ext>
              </a:extLst>
            </p:cNvPr>
            <p:cNvSpPr>
              <a:spLocks noEditPoints="1"/>
            </p:cNvSpPr>
            <p:nvPr/>
          </p:nvSpPr>
          <p:spPr bwMode="auto">
            <a:xfrm>
              <a:off x="3767" y="2093"/>
              <a:ext cx="145" cy="135"/>
            </a:xfrm>
            <a:custGeom>
              <a:avLst/>
              <a:gdLst>
                <a:gd name="T0" fmla="*/ 188 w 200"/>
                <a:gd name="T1" fmla="*/ 0 h 184"/>
                <a:gd name="T2" fmla="*/ 11 w 200"/>
                <a:gd name="T3" fmla="*/ 0 h 184"/>
                <a:gd name="T4" fmla="*/ 0 w 200"/>
                <a:gd name="T5" fmla="*/ 11 h 184"/>
                <a:gd name="T6" fmla="*/ 0 w 200"/>
                <a:gd name="T7" fmla="*/ 135 h 184"/>
                <a:gd name="T8" fmla="*/ 11 w 200"/>
                <a:gd name="T9" fmla="*/ 146 h 184"/>
                <a:gd name="T10" fmla="*/ 75 w 200"/>
                <a:gd name="T11" fmla="*/ 146 h 184"/>
                <a:gd name="T12" fmla="*/ 34 w 200"/>
                <a:gd name="T13" fmla="*/ 172 h 184"/>
                <a:gd name="T14" fmla="*/ 34 w 200"/>
                <a:gd name="T15" fmla="*/ 184 h 184"/>
                <a:gd name="T16" fmla="*/ 83 w 200"/>
                <a:gd name="T17" fmla="*/ 184 h 184"/>
                <a:gd name="T18" fmla="*/ 119 w 200"/>
                <a:gd name="T19" fmla="*/ 184 h 184"/>
                <a:gd name="T20" fmla="*/ 165 w 200"/>
                <a:gd name="T21" fmla="*/ 184 h 184"/>
                <a:gd name="T22" fmla="*/ 165 w 200"/>
                <a:gd name="T23" fmla="*/ 172 h 184"/>
                <a:gd name="T24" fmla="*/ 129 w 200"/>
                <a:gd name="T25" fmla="*/ 146 h 184"/>
                <a:gd name="T26" fmla="*/ 188 w 200"/>
                <a:gd name="T27" fmla="*/ 146 h 184"/>
                <a:gd name="T28" fmla="*/ 200 w 200"/>
                <a:gd name="T29" fmla="*/ 135 h 184"/>
                <a:gd name="T30" fmla="*/ 200 w 200"/>
                <a:gd name="T31" fmla="*/ 11 h 184"/>
                <a:gd name="T32" fmla="*/ 188 w 200"/>
                <a:gd name="T33" fmla="*/ 0 h 184"/>
                <a:gd name="T34" fmla="*/ 184 w 200"/>
                <a:gd name="T35" fmla="*/ 131 h 184"/>
                <a:gd name="T36" fmla="*/ 15 w 200"/>
                <a:gd name="T37" fmla="*/ 131 h 184"/>
                <a:gd name="T38" fmla="*/ 15 w 200"/>
                <a:gd name="T39" fmla="*/ 15 h 184"/>
                <a:gd name="T40" fmla="*/ 184 w 200"/>
                <a:gd name="T41" fmla="*/ 15 h 184"/>
                <a:gd name="T42" fmla="*/ 184 w 200"/>
                <a:gd name="T43" fmla="*/ 1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184">
                  <a:moveTo>
                    <a:pt x="188" y="0"/>
                  </a:moveTo>
                  <a:cubicBezTo>
                    <a:pt x="11" y="0"/>
                    <a:pt x="11" y="0"/>
                    <a:pt x="11" y="0"/>
                  </a:cubicBezTo>
                  <a:cubicBezTo>
                    <a:pt x="5" y="0"/>
                    <a:pt x="0" y="5"/>
                    <a:pt x="0" y="11"/>
                  </a:cubicBezTo>
                  <a:cubicBezTo>
                    <a:pt x="0" y="135"/>
                    <a:pt x="0" y="135"/>
                    <a:pt x="0" y="135"/>
                  </a:cubicBezTo>
                  <a:cubicBezTo>
                    <a:pt x="0" y="141"/>
                    <a:pt x="5" y="146"/>
                    <a:pt x="11" y="146"/>
                  </a:cubicBezTo>
                  <a:cubicBezTo>
                    <a:pt x="75" y="146"/>
                    <a:pt x="75" y="146"/>
                    <a:pt x="75" y="146"/>
                  </a:cubicBezTo>
                  <a:cubicBezTo>
                    <a:pt x="82" y="169"/>
                    <a:pt x="73" y="172"/>
                    <a:pt x="34" y="172"/>
                  </a:cubicBezTo>
                  <a:cubicBezTo>
                    <a:pt x="34" y="184"/>
                    <a:pt x="34" y="184"/>
                    <a:pt x="34" y="184"/>
                  </a:cubicBezTo>
                  <a:cubicBezTo>
                    <a:pt x="83" y="184"/>
                    <a:pt x="83" y="184"/>
                    <a:pt x="83" y="184"/>
                  </a:cubicBezTo>
                  <a:cubicBezTo>
                    <a:pt x="119" y="184"/>
                    <a:pt x="119" y="184"/>
                    <a:pt x="119" y="184"/>
                  </a:cubicBezTo>
                  <a:cubicBezTo>
                    <a:pt x="165" y="184"/>
                    <a:pt x="165" y="184"/>
                    <a:pt x="165" y="184"/>
                  </a:cubicBezTo>
                  <a:cubicBezTo>
                    <a:pt x="165" y="172"/>
                    <a:pt x="165" y="172"/>
                    <a:pt x="165" y="172"/>
                  </a:cubicBezTo>
                  <a:cubicBezTo>
                    <a:pt x="126" y="172"/>
                    <a:pt x="122" y="169"/>
                    <a:pt x="129" y="146"/>
                  </a:cubicBezTo>
                  <a:cubicBezTo>
                    <a:pt x="188" y="146"/>
                    <a:pt x="188" y="146"/>
                    <a:pt x="188" y="146"/>
                  </a:cubicBezTo>
                  <a:cubicBezTo>
                    <a:pt x="194" y="146"/>
                    <a:pt x="200" y="141"/>
                    <a:pt x="200" y="135"/>
                  </a:cubicBezTo>
                  <a:cubicBezTo>
                    <a:pt x="200" y="11"/>
                    <a:pt x="200" y="11"/>
                    <a:pt x="200" y="11"/>
                  </a:cubicBezTo>
                  <a:cubicBezTo>
                    <a:pt x="200" y="5"/>
                    <a:pt x="194" y="0"/>
                    <a:pt x="188" y="0"/>
                  </a:cubicBezTo>
                  <a:close/>
                  <a:moveTo>
                    <a:pt x="184" y="131"/>
                  </a:moveTo>
                  <a:cubicBezTo>
                    <a:pt x="15" y="131"/>
                    <a:pt x="15" y="131"/>
                    <a:pt x="15" y="131"/>
                  </a:cubicBezTo>
                  <a:cubicBezTo>
                    <a:pt x="15" y="15"/>
                    <a:pt x="15" y="15"/>
                    <a:pt x="15" y="15"/>
                  </a:cubicBezTo>
                  <a:cubicBezTo>
                    <a:pt x="184" y="15"/>
                    <a:pt x="184" y="15"/>
                    <a:pt x="184" y="15"/>
                  </a:cubicBezTo>
                  <a:lnTo>
                    <a:pt x="184"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AC8BDD03-1C87-463A-AD0E-8DE35C0BA609}"/>
              </a:ext>
            </a:extLst>
          </p:cNvPr>
          <p:cNvSpPr txBox="1"/>
          <p:nvPr/>
        </p:nvSpPr>
        <p:spPr>
          <a:xfrm>
            <a:off x="3666151" y="2749999"/>
            <a:ext cx="629624" cy="2215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16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Alerts</a:t>
            </a:r>
            <a:endParaRPr kumimoji="0" lang="en-US" sz="16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sp>
        <p:nvSpPr>
          <p:cNvPr id="68" name="TextBox 67">
            <a:extLst>
              <a:ext uri="{FF2B5EF4-FFF2-40B4-BE49-F238E27FC236}">
                <a16:creationId xmlns:a16="http://schemas.microsoft.com/office/drawing/2014/main" id="{1854D792-93F8-4901-A1B5-C940BD8E5652}"/>
              </a:ext>
            </a:extLst>
          </p:cNvPr>
          <p:cNvSpPr txBox="1"/>
          <p:nvPr/>
        </p:nvSpPr>
        <p:spPr>
          <a:xfrm>
            <a:off x="1996085" y="2749999"/>
            <a:ext cx="629624" cy="2215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16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Insights</a:t>
            </a:r>
            <a:endParaRPr kumimoji="0" lang="en-US" sz="16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grpSp>
        <p:nvGrpSpPr>
          <p:cNvPr id="59" name="Group 16">
            <a:extLst>
              <a:ext uri="{FF2B5EF4-FFF2-40B4-BE49-F238E27FC236}">
                <a16:creationId xmlns:a16="http://schemas.microsoft.com/office/drawing/2014/main" id="{20B5508D-618B-4009-9CBB-A4B5784E76A1}"/>
              </a:ext>
            </a:extLst>
          </p:cNvPr>
          <p:cNvGrpSpPr>
            <a:grpSpLocks noChangeAspect="1"/>
          </p:cNvGrpSpPr>
          <p:nvPr/>
        </p:nvGrpSpPr>
        <p:grpSpPr bwMode="auto">
          <a:xfrm>
            <a:off x="2122778" y="3124993"/>
            <a:ext cx="376238" cy="360363"/>
            <a:chOff x="1339" y="1979"/>
            <a:chExt cx="237" cy="227"/>
          </a:xfrm>
          <a:solidFill>
            <a:schemeClr val="accent1"/>
          </a:solidFill>
        </p:grpSpPr>
        <p:sp>
          <p:nvSpPr>
            <p:cNvPr id="70" name="Rectangle 17">
              <a:extLst>
                <a:ext uri="{FF2B5EF4-FFF2-40B4-BE49-F238E27FC236}">
                  <a16:creationId xmlns:a16="http://schemas.microsoft.com/office/drawing/2014/main" id="{765E9F4A-9B1B-4324-9CFF-E6C980B5460A}"/>
                </a:ext>
              </a:extLst>
            </p:cNvPr>
            <p:cNvSpPr>
              <a:spLocks noChangeArrowheads="1"/>
            </p:cNvSpPr>
            <p:nvPr/>
          </p:nvSpPr>
          <p:spPr bwMode="auto">
            <a:xfrm>
              <a:off x="1353" y="2080"/>
              <a:ext cx="34"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8">
              <a:extLst>
                <a:ext uri="{FF2B5EF4-FFF2-40B4-BE49-F238E27FC236}">
                  <a16:creationId xmlns:a16="http://schemas.microsoft.com/office/drawing/2014/main" id="{4AD6AB1D-4217-411B-892C-210EEE4CD52B}"/>
                </a:ext>
              </a:extLst>
            </p:cNvPr>
            <p:cNvSpPr>
              <a:spLocks noChangeArrowheads="1"/>
            </p:cNvSpPr>
            <p:nvPr/>
          </p:nvSpPr>
          <p:spPr bwMode="auto">
            <a:xfrm>
              <a:off x="1397" y="2124"/>
              <a:ext cx="34" cy="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19">
              <a:extLst>
                <a:ext uri="{FF2B5EF4-FFF2-40B4-BE49-F238E27FC236}">
                  <a16:creationId xmlns:a16="http://schemas.microsoft.com/office/drawing/2014/main" id="{3FCCB9B8-8592-4885-A727-74A09C222C51}"/>
                </a:ext>
              </a:extLst>
            </p:cNvPr>
            <p:cNvSpPr>
              <a:spLocks noChangeArrowheads="1"/>
            </p:cNvSpPr>
            <p:nvPr/>
          </p:nvSpPr>
          <p:spPr bwMode="auto">
            <a:xfrm>
              <a:off x="1484" y="2051"/>
              <a:ext cx="34"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0">
              <a:extLst>
                <a:ext uri="{FF2B5EF4-FFF2-40B4-BE49-F238E27FC236}">
                  <a16:creationId xmlns:a16="http://schemas.microsoft.com/office/drawing/2014/main" id="{03490218-638C-4208-A56F-4CD3997C0A04}"/>
                </a:ext>
              </a:extLst>
            </p:cNvPr>
            <p:cNvSpPr>
              <a:spLocks noChangeArrowheads="1"/>
            </p:cNvSpPr>
            <p:nvPr/>
          </p:nvSpPr>
          <p:spPr bwMode="auto">
            <a:xfrm>
              <a:off x="1527" y="2109"/>
              <a:ext cx="34" cy="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Rectangle 21">
              <a:extLst>
                <a:ext uri="{FF2B5EF4-FFF2-40B4-BE49-F238E27FC236}">
                  <a16:creationId xmlns:a16="http://schemas.microsoft.com/office/drawing/2014/main" id="{09479AC9-A80B-4AA0-934A-6A72F28FB580}"/>
                </a:ext>
              </a:extLst>
            </p:cNvPr>
            <p:cNvSpPr>
              <a:spLocks noChangeArrowheads="1"/>
            </p:cNvSpPr>
            <p:nvPr/>
          </p:nvSpPr>
          <p:spPr bwMode="auto">
            <a:xfrm>
              <a:off x="1440" y="2027"/>
              <a:ext cx="34" cy="1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2">
              <a:extLst>
                <a:ext uri="{FF2B5EF4-FFF2-40B4-BE49-F238E27FC236}">
                  <a16:creationId xmlns:a16="http://schemas.microsoft.com/office/drawing/2014/main" id="{A2BE3EAC-3F5B-4B7B-AF64-8DF6A149E8FF}"/>
                </a:ext>
              </a:extLst>
            </p:cNvPr>
            <p:cNvSpPr>
              <a:spLocks/>
            </p:cNvSpPr>
            <p:nvPr/>
          </p:nvSpPr>
          <p:spPr bwMode="auto">
            <a:xfrm>
              <a:off x="1339" y="1979"/>
              <a:ext cx="237" cy="227"/>
            </a:xfrm>
            <a:custGeom>
              <a:avLst/>
              <a:gdLst>
                <a:gd name="T0" fmla="*/ 9 w 237"/>
                <a:gd name="T1" fmla="*/ 218 h 227"/>
                <a:gd name="T2" fmla="*/ 9 w 237"/>
                <a:gd name="T3" fmla="*/ 0 h 227"/>
                <a:gd name="T4" fmla="*/ 0 w 237"/>
                <a:gd name="T5" fmla="*/ 0 h 227"/>
                <a:gd name="T6" fmla="*/ 0 w 237"/>
                <a:gd name="T7" fmla="*/ 218 h 227"/>
                <a:gd name="T8" fmla="*/ 0 w 237"/>
                <a:gd name="T9" fmla="*/ 222 h 227"/>
                <a:gd name="T10" fmla="*/ 0 w 237"/>
                <a:gd name="T11" fmla="*/ 227 h 227"/>
                <a:gd name="T12" fmla="*/ 237 w 237"/>
                <a:gd name="T13" fmla="*/ 227 h 227"/>
                <a:gd name="T14" fmla="*/ 237 w 237"/>
                <a:gd name="T15" fmla="*/ 218 h 227"/>
                <a:gd name="T16" fmla="*/ 9 w 237"/>
                <a:gd name="T17" fmla="*/ 2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227">
                  <a:moveTo>
                    <a:pt x="9" y="218"/>
                  </a:moveTo>
                  <a:lnTo>
                    <a:pt x="9" y="0"/>
                  </a:lnTo>
                  <a:lnTo>
                    <a:pt x="0" y="0"/>
                  </a:lnTo>
                  <a:lnTo>
                    <a:pt x="0" y="218"/>
                  </a:lnTo>
                  <a:lnTo>
                    <a:pt x="0" y="222"/>
                  </a:lnTo>
                  <a:lnTo>
                    <a:pt x="0" y="227"/>
                  </a:lnTo>
                  <a:lnTo>
                    <a:pt x="237" y="227"/>
                  </a:lnTo>
                  <a:lnTo>
                    <a:pt x="237" y="218"/>
                  </a:lnTo>
                  <a:lnTo>
                    <a:pt x="9"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37" name="Freeform 96" title="Icon of a gear with a wrench">
            <a:extLst>
              <a:ext uri="{FF2B5EF4-FFF2-40B4-BE49-F238E27FC236}">
                <a16:creationId xmlns:a16="http://schemas.microsoft.com/office/drawing/2014/main" id="{913FACCB-4A44-4089-BB8A-AA4F9D756FB1}"/>
              </a:ext>
            </a:extLst>
          </p:cNvPr>
          <p:cNvSpPr>
            <a:spLocks noChangeAspect="1" noEditPoints="1"/>
          </p:cNvSpPr>
          <p:nvPr/>
        </p:nvSpPr>
        <p:spPr bwMode="auto">
          <a:xfrm>
            <a:off x="6837579" y="1239498"/>
            <a:ext cx="654225" cy="60238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solidFill>
            <a:schemeClr val="accent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3228407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0">
                                            <p:txEl>
                                              <p:pRg st="0" end="0"/>
                                            </p:txEl>
                                          </p:spTgt>
                                        </p:tgtEl>
                                        <p:attrNameLst>
                                          <p:attrName>style.visibility</p:attrName>
                                        </p:attrNameLst>
                                      </p:cBhvr>
                                      <p:to>
                                        <p:strVal val="visible"/>
                                      </p:to>
                                    </p:set>
                                    <p:animEffect transition="in" filter="fade">
                                      <p:cBhvr>
                                        <p:cTn id="10" dur="500"/>
                                        <p:tgtEl>
                                          <p:spTgt spid="30">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500"/>
                                  </p:stCondLst>
                                  <p:childTnLst>
                                    <p:set>
                                      <p:cBhvr>
                                        <p:cTn id="13" dur="1" fill="hold">
                                          <p:stCondLst>
                                            <p:cond delay="0"/>
                                          </p:stCondLst>
                                        </p:cTn>
                                        <p:tgtEl>
                                          <p:spTgt spid="30">
                                            <p:txEl>
                                              <p:pRg st="1" end="1"/>
                                            </p:txEl>
                                          </p:spTgt>
                                        </p:tgtEl>
                                        <p:attrNameLst>
                                          <p:attrName>style.visibility</p:attrName>
                                        </p:attrNameLst>
                                      </p:cBhvr>
                                      <p:to>
                                        <p:strVal val="visible"/>
                                      </p:to>
                                    </p:set>
                                    <p:animEffect transition="in" filter="fade">
                                      <p:cBhvr>
                                        <p:cTn id="14" dur="500"/>
                                        <p:tgtEl>
                                          <p:spTgt spid="30">
                                            <p:txEl>
                                              <p:pRg st="1" end="1"/>
                                            </p:txEl>
                                          </p:spTgt>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30">
                                            <p:txEl>
                                              <p:pRg st="2" end="2"/>
                                            </p:txEl>
                                          </p:spTgt>
                                        </p:tgtEl>
                                        <p:attrNameLst>
                                          <p:attrName>style.visibility</p:attrName>
                                        </p:attrNameLst>
                                      </p:cBhvr>
                                      <p:to>
                                        <p:strVal val="visible"/>
                                      </p:to>
                                    </p:set>
                                    <p:animEffect transition="in" filter="fade">
                                      <p:cBhvr>
                                        <p:cTn id="18" dur="500"/>
                                        <p:tgtEl>
                                          <p:spTgt spid="30">
                                            <p:txEl>
                                              <p:pRg st="2" end="2"/>
                                            </p:txEl>
                                          </p:spTgt>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30">
                                            <p:txEl>
                                              <p:pRg st="3" end="3"/>
                                            </p:txEl>
                                          </p:spTgt>
                                        </p:tgtEl>
                                        <p:attrNameLst>
                                          <p:attrName>style.visibility</p:attrName>
                                        </p:attrNameLst>
                                      </p:cBhvr>
                                      <p:to>
                                        <p:strVal val="visible"/>
                                      </p:to>
                                    </p:set>
                                    <p:animEffect transition="in" filter="fade">
                                      <p:cBhvr>
                                        <p:cTn id="22" dur="500"/>
                                        <p:tgtEl>
                                          <p:spTgt spid="30">
                                            <p:txEl>
                                              <p:pRg st="3" end="3"/>
                                            </p:txEl>
                                          </p:spTgt>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30">
                                            <p:txEl>
                                              <p:pRg st="4" end="4"/>
                                            </p:txEl>
                                          </p:spTgt>
                                        </p:tgtEl>
                                        <p:attrNameLst>
                                          <p:attrName>style.visibility</p:attrName>
                                        </p:attrNameLst>
                                      </p:cBhvr>
                                      <p:to>
                                        <p:strVal val="visible"/>
                                      </p:to>
                                    </p:set>
                                    <p:animEffect transition="in" filter="fade">
                                      <p:cBhvr>
                                        <p:cTn id="26" dur="500"/>
                                        <p:tgtEl>
                                          <p:spTgt spid="30">
                                            <p:txEl>
                                              <p:pRg st="4" end="4"/>
                                            </p:txEl>
                                          </p:spTgt>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0">
                                            <p:txEl>
                                              <p:pRg st="5" end="5"/>
                                            </p:txEl>
                                          </p:spTgt>
                                        </p:tgtEl>
                                        <p:attrNameLst>
                                          <p:attrName>style.visibility</p:attrName>
                                        </p:attrNameLst>
                                      </p:cBhvr>
                                      <p:to>
                                        <p:strVal val="visible"/>
                                      </p:to>
                                    </p:set>
                                    <p:animEffect transition="in" filter="fade">
                                      <p:cBhvr>
                                        <p:cTn id="30" dur="500"/>
                                        <p:tgtEl>
                                          <p:spTgt spid="30">
                                            <p:txEl>
                                              <p:pRg st="5" end="5"/>
                                            </p:txEl>
                                          </p:spTgt>
                                        </p:tgtEl>
                                      </p:cBhvr>
                                    </p:animEffect>
                                  </p:childTnLst>
                                </p:cTn>
                              </p:par>
                            </p:childTnLst>
                          </p:cTn>
                        </p:par>
                        <p:par>
                          <p:cTn id="31" fill="hold">
                            <p:stCondLst>
                              <p:cond delay="3500"/>
                            </p:stCondLst>
                            <p:childTnLst>
                              <p:par>
                                <p:cTn id="32" presetID="10" presetClass="entr" presetSubtype="0" fill="hold" nodeType="afterEffect">
                                  <p:stCondLst>
                                    <p:cond delay="0"/>
                                  </p:stCondLst>
                                  <p:childTnLst>
                                    <p:set>
                                      <p:cBhvr>
                                        <p:cTn id="33" dur="1" fill="hold">
                                          <p:stCondLst>
                                            <p:cond delay="0"/>
                                          </p:stCondLst>
                                        </p:cTn>
                                        <p:tgtEl>
                                          <p:spTgt spid="30">
                                            <p:txEl>
                                              <p:pRg st="6" end="6"/>
                                            </p:txEl>
                                          </p:spTgt>
                                        </p:tgtEl>
                                        <p:attrNameLst>
                                          <p:attrName>style.visibility</p:attrName>
                                        </p:attrNameLst>
                                      </p:cBhvr>
                                      <p:to>
                                        <p:strVal val="visible"/>
                                      </p:to>
                                    </p:set>
                                    <p:animEffect transition="in" filter="fade">
                                      <p:cBhvr>
                                        <p:cTn id="34" dur="500"/>
                                        <p:tgtEl>
                                          <p:spTgt spid="30">
                                            <p:txEl>
                                              <p:pRg st="6" end="6"/>
                                            </p:txEl>
                                          </p:spTgt>
                                        </p:tgtEl>
                                      </p:cBhvr>
                                    </p:animEffect>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30">
                                            <p:txEl>
                                              <p:pRg st="7" end="7"/>
                                            </p:txEl>
                                          </p:spTgt>
                                        </p:tgtEl>
                                        <p:attrNameLst>
                                          <p:attrName>style.visibility</p:attrName>
                                        </p:attrNameLst>
                                      </p:cBhvr>
                                      <p:to>
                                        <p:strVal val="visible"/>
                                      </p:to>
                                    </p:set>
                                    <p:animEffect transition="in" filter="fade">
                                      <p:cBhvr>
                                        <p:cTn id="38" dur="500"/>
                                        <p:tgtEl>
                                          <p:spTgt spid="3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5">
            <a:extLst>
              <a:ext uri="{FF2B5EF4-FFF2-40B4-BE49-F238E27FC236}">
                <a16:creationId xmlns:a16="http://schemas.microsoft.com/office/drawing/2014/main" id="{74DCD3A2-2137-495D-807A-992096CB4731}"/>
              </a:ext>
            </a:extLst>
          </p:cNvPr>
          <p:cNvSpPr>
            <a:spLocks noChangeAspect="1"/>
          </p:cNvSpPr>
          <p:nvPr/>
        </p:nvSpPr>
        <p:spPr bwMode="auto">
          <a:xfrm>
            <a:off x="-1" y="1423241"/>
            <a:ext cx="6677025" cy="4837176"/>
          </a:xfrm>
          <a:custGeom>
            <a:avLst/>
            <a:gdLst>
              <a:gd name="T0" fmla="*/ 0 w 4280"/>
              <a:gd name="T1" fmla="*/ 0 h 3174"/>
              <a:gd name="T2" fmla="*/ 3794 w 4280"/>
              <a:gd name="T3" fmla="*/ 0 h 3174"/>
              <a:gd name="T4" fmla="*/ 4280 w 4280"/>
              <a:gd name="T5" fmla="*/ 1587 h 3174"/>
              <a:gd name="T6" fmla="*/ 3794 w 4280"/>
              <a:gd name="T7" fmla="*/ 3174 h 3174"/>
              <a:gd name="T8" fmla="*/ 0 w 4280"/>
              <a:gd name="T9" fmla="*/ 3174 h 3174"/>
            </a:gdLst>
            <a:ahLst/>
            <a:cxnLst>
              <a:cxn ang="0">
                <a:pos x="T0" y="T1"/>
              </a:cxn>
              <a:cxn ang="0">
                <a:pos x="T2" y="T3"/>
              </a:cxn>
              <a:cxn ang="0">
                <a:pos x="T4" y="T5"/>
              </a:cxn>
              <a:cxn ang="0">
                <a:pos x="T6" y="T7"/>
              </a:cxn>
              <a:cxn ang="0">
                <a:pos x="T8" y="T9"/>
              </a:cxn>
            </a:cxnLst>
            <a:rect l="0" t="0" r="r" b="b"/>
            <a:pathLst>
              <a:path w="4280" h="3174">
                <a:moveTo>
                  <a:pt x="0" y="0"/>
                </a:moveTo>
                <a:lnTo>
                  <a:pt x="3794" y="0"/>
                </a:lnTo>
                <a:lnTo>
                  <a:pt x="4280" y="1587"/>
                </a:lnTo>
                <a:lnTo>
                  <a:pt x="3794" y="3174"/>
                </a:lnTo>
                <a:lnTo>
                  <a:pt x="0" y="3174"/>
                </a:lnTo>
              </a:path>
            </a:pathLst>
          </a:custGeom>
          <a:solidFill>
            <a:schemeClr val="bg1">
              <a:lumMod val="95000"/>
            </a:schemeClr>
          </a:solidFill>
          <a:ln w="1905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p:cNvSpPr>
            <a:spLocks noGrp="1"/>
          </p:cNvSpPr>
          <p:nvPr>
            <p:ph type="title"/>
          </p:nvPr>
        </p:nvSpPr>
        <p:spPr>
          <a:xfrm>
            <a:off x="588263" y="457200"/>
            <a:ext cx="11018520" cy="553998"/>
          </a:xfrm>
        </p:spPr>
        <p:txBody>
          <a:bodyPr/>
          <a:lstStyle/>
          <a:p>
            <a:r>
              <a:rPr lang="en-US">
                <a:solidFill>
                  <a:schemeClr val="tx1"/>
                </a:solidFill>
              </a:rPr>
              <a:t>SCOM 2019</a:t>
            </a:r>
            <a:endParaRPr lang="en-US"/>
          </a:p>
        </p:txBody>
      </p:sp>
      <p:sp>
        <p:nvSpPr>
          <p:cNvPr id="18" name="TextBox 17"/>
          <p:cNvSpPr txBox="1"/>
          <p:nvPr/>
        </p:nvSpPr>
        <p:spPr>
          <a:xfrm>
            <a:off x="2082560" y="5459059"/>
            <a:ext cx="2049920" cy="3323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4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SDDC</a:t>
            </a:r>
            <a:endParaRPr kumimoji="0" lang="en-US" sz="24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sp>
        <p:nvSpPr>
          <p:cNvPr id="21" name="TextBox 20"/>
          <p:cNvSpPr txBox="1"/>
          <p:nvPr/>
        </p:nvSpPr>
        <p:spPr>
          <a:xfrm>
            <a:off x="537855" y="1782275"/>
            <a:ext cx="5109320" cy="879856"/>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353" b="0" i="0" u="none" strike="noStrike" kern="0" cap="none" spc="-5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Operations Manager</a:t>
            </a:r>
            <a:br>
              <a:rPr kumimoji="0" lang="en-US" sz="2353"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b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Monitoring infrastructure resources, </a:t>
            </a:r>
            <a:b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workloads &amp; applications</a:t>
            </a:r>
            <a:endParaRPr kumimoji="0" lang="en-US" sz="2353" b="1" i="0" u="none" strike="noStrike" kern="0" cap="none" spc="-50" normalizeH="0" baseline="-2500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0" name="TextBox 29"/>
          <p:cNvSpPr txBox="1"/>
          <p:nvPr/>
        </p:nvSpPr>
        <p:spPr>
          <a:xfrm>
            <a:off x="7816169" y="1344811"/>
            <a:ext cx="3790614" cy="361637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gradFill>
                  <a:gsLst>
                    <a:gs pos="1250">
                      <a:srgbClr val="0078D4"/>
                    </a:gs>
                    <a:gs pos="100000">
                      <a:srgbClr val="0078D4"/>
                    </a:gs>
                  </a:gsLst>
                  <a:lin ang="5400000" scaled="0"/>
                </a:gradFill>
                <a:effectLst/>
                <a:uLnTx/>
                <a:uFillTx/>
                <a:latin typeface="Segoe UI"/>
                <a:ea typeface="+mn-ea"/>
                <a:cs typeface="Segoe UI" pitchFamily="34" charset="0"/>
              </a:rPr>
              <a:t>Monitoring Surface ++</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Monitor Windows Server 2019</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Monitoring latest application servers like Tomcat 9, </a:t>
            </a:r>
            <a:r>
              <a:rPr kumimoji="0" lang="en-US" sz="1600" b="0" i="0" u="none" strike="noStrike" kern="1200" cap="none" spc="0" normalizeH="0" baseline="0" noProof="0" err="1">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WildFly</a:t>
            </a: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 14, WebSphere 9.0 and Web Logic Server 12cR2</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VSAE support for Visual studio 2017</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Monitor Ubuntu 18 and Debian9</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APM—enabled Client Side Monitoring (CSM) on Edge and Chrome browsers</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APM—enabled monitoring support for SharePoint 2016</a:t>
            </a:r>
          </a:p>
        </p:txBody>
      </p:sp>
      <p:sp>
        <p:nvSpPr>
          <p:cNvPr id="25" name="Rectangle 24">
            <a:extLst>
              <a:ext uri="{FF2B5EF4-FFF2-40B4-BE49-F238E27FC236}">
                <a16:creationId xmlns:a16="http://schemas.microsoft.com/office/drawing/2014/main" id="{FD2017E9-58EC-4CED-B4EA-156CD4EA7CB5}"/>
              </a:ext>
            </a:extLst>
          </p:cNvPr>
          <p:cNvSpPr/>
          <p:nvPr/>
        </p:nvSpPr>
        <p:spPr bwMode="auto">
          <a:xfrm>
            <a:off x="13112296" y="2393235"/>
            <a:ext cx="292058" cy="3916966"/>
          </a:xfrm>
          <a:prstGeom prst="rect">
            <a:avLst/>
          </a:prstGeom>
          <a:noFill/>
          <a:ln w="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56" name="Graphic 55">
            <a:extLst>
              <a:ext uri="{FF2B5EF4-FFF2-40B4-BE49-F238E27FC236}">
                <a16:creationId xmlns:a16="http://schemas.microsoft.com/office/drawing/2014/main" id="{DABFD0C7-7E62-4DDC-B9F4-BD0DE786C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4807" y="4260323"/>
            <a:ext cx="1188720" cy="990600"/>
          </a:xfrm>
          <a:prstGeom prst="rect">
            <a:avLst/>
          </a:prstGeom>
        </p:spPr>
      </p:pic>
      <p:pic>
        <p:nvPicPr>
          <p:cNvPr id="57" name="Graphic 56">
            <a:extLst>
              <a:ext uri="{FF2B5EF4-FFF2-40B4-BE49-F238E27FC236}">
                <a16:creationId xmlns:a16="http://schemas.microsoft.com/office/drawing/2014/main" id="{65A7D854-DF73-47AD-8166-30031F86E9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2959" y="4260323"/>
            <a:ext cx="1188720" cy="990600"/>
          </a:xfrm>
          <a:prstGeom prst="rect">
            <a:avLst/>
          </a:prstGeom>
        </p:spPr>
      </p:pic>
      <p:pic>
        <p:nvPicPr>
          <p:cNvPr id="58" name="Graphic 57">
            <a:extLst>
              <a:ext uri="{FF2B5EF4-FFF2-40B4-BE49-F238E27FC236}">
                <a16:creationId xmlns:a16="http://schemas.microsoft.com/office/drawing/2014/main" id="{7FA6EAFE-1E6E-4A9A-91B4-239A1072E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112" y="4260323"/>
            <a:ext cx="1188720" cy="990600"/>
          </a:xfrm>
          <a:prstGeom prst="rect">
            <a:avLst/>
          </a:prstGeom>
        </p:spPr>
      </p:pic>
      <p:sp>
        <p:nvSpPr>
          <p:cNvPr id="64" name="Freeform 6">
            <a:extLst>
              <a:ext uri="{FF2B5EF4-FFF2-40B4-BE49-F238E27FC236}">
                <a16:creationId xmlns:a16="http://schemas.microsoft.com/office/drawing/2014/main" id="{CA29F700-DB2E-42EA-9BDC-548104D4B33F}"/>
              </a:ext>
            </a:extLst>
          </p:cNvPr>
          <p:cNvSpPr>
            <a:spLocks/>
          </p:cNvSpPr>
          <p:nvPr/>
        </p:nvSpPr>
        <p:spPr bwMode="auto">
          <a:xfrm>
            <a:off x="809634" y="3989875"/>
            <a:ext cx="4705388" cy="505925"/>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66" name="Straight Connector 65">
            <a:extLst>
              <a:ext uri="{FF2B5EF4-FFF2-40B4-BE49-F238E27FC236}">
                <a16:creationId xmlns:a16="http://schemas.microsoft.com/office/drawing/2014/main" id="{E685251E-368A-4176-966C-7E4DCFAF3EFD}"/>
              </a:ext>
            </a:extLst>
          </p:cNvPr>
          <p:cNvCxnSpPr>
            <a:cxnSpLocks/>
          </p:cNvCxnSpPr>
          <p:nvPr/>
        </p:nvCxnSpPr>
        <p:spPr>
          <a:xfrm>
            <a:off x="3164162" y="3642798"/>
            <a:ext cx="0" cy="34707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53" name="Group 52">
            <a:extLst>
              <a:ext uri="{FF2B5EF4-FFF2-40B4-BE49-F238E27FC236}">
                <a16:creationId xmlns:a16="http://schemas.microsoft.com/office/drawing/2014/main" id="{6CDF59E0-EA14-4EE3-BE4B-BE18580A3DFA}"/>
              </a:ext>
            </a:extLst>
          </p:cNvPr>
          <p:cNvGrpSpPr/>
          <p:nvPr/>
        </p:nvGrpSpPr>
        <p:grpSpPr>
          <a:xfrm>
            <a:off x="3571835" y="2996849"/>
            <a:ext cx="818256" cy="751002"/>
            <a:chOff x="3559056" y="2891796"/>
            <a:chExt cx="818256" cy="751002"/>
          </a:xfrm>
        </p:grpSpPr>
        <p:pic>
          <p:nvPicPr>
            <p:cNvPr id="14" name="Picture 13">
              <a:extLst>
                <a:ext uri="{FF2B5EF4-FFF2-40B4-BE49-F238E27FC236}">
                  <a16:creationId xmlns:a16="http://schemas.microsoft.com/office/drawing/2014/main" id="{E3F173CC-84AE-48ED-9E38-0283F093ADEC}"/>
                </a:ext>
              </a:extLst>
            </p:cNvPr>
            <p:cNvPicPr>
              <a:picLocks noChangeAspect="1"/>
            </p:cNvPicPr>
            <p:nvPr/>
          </p:nvPicPr>
          <p:blipFill>
            <a:blip r:embed="rId5"/>
            <a:stretch>
              <a:fillRect/>
            </a:stretch>
          </p:blipFill>
          <p:spPr>
            <a:xfrm>
              <a:off x="3773112" y="2990158"/>
              <a:ext cx="390145" cy="390145"/>
            </a:xfrm>
            <a:prstGeom prst="rect">
              <a:avLst/>
            </a:prstGeom>
          </p:spPr>
        </p:pic>
        <p:grpSp>
          <p:nvGrpSpPr>
            <p:cNvPr id="20" name="Group 12">
              <a:extLst>
                <a:ext uri="{FF2B5EF4-FFF2-40B4-BE49-F238E27FC236}">
                  <a16:creationId xmlns:a16="http://schemas.microsoft.com/office/drawing/2014/main" id="{981F235D-3FB3-483A-91DC-9098C11AAE6E}"/>
                </a:ext>
              </a:extLst>
            </p:cNvPr>
            <p:cNvGrpSpPr>
              <a:grpSpLocks noChangeAspect="1"/>
            </p:cNvGrpSpPr>
            <p:nvPr/>
          </p:nvGrpSpPr>
          <p:grpSpPr bwMode="auto">
            <a:xfrm>
              <a:off x="3559056" y="2891796"/>
              <a:ext cx="818256" cy="751002"/>
              <a:chOff x="3767" y="2093"/>
              <a:chExt cx="146" cy="134"/>
            </a:xfrm>
          </p:grpSpPr>
          <p:sp>
            <p:nvSpPr>
              <p:cNvPr id="43" name="AutoShape 11">
                <a:extLst>
                  <a:ext uri="{FF2B5EF4-FFF2-40B4-BE49-F238E27FC236}">
                    <a16:creationId xmlns:a16="http://schemas.microsoft.com/office/drawing/2014/main" id="{6033D404-25A3-4C2C-93E2-F38B5B975F2A}"/>
                  </a:ext>
                </a:extLst>
              </p:cNvPr>
              <p:cNvSpPr>
                <a:spLocks noChangeAspect="1" noChangeArrowheads="1" noTextEdit="1"/>
              </p:cNvSpPr>
              <p:nvPr/>
            </p:nvSpPr>
            <p:spPr bwMode="auto">
              <a:xfrm>
                <a:off x="3767" y="2093"/>
                <a:ext cx="1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13">
                <a:extLst>
                  <a:ext uri="{FF2B5EF4-FFF2-40B4-BE49-F238E27FC236}">
                    <a16:creationId xmlns:a16="http://schemas.microsoft.com/office/drawing/2014/main" id="{F2CB781F-9283-4356-9CAB-DF922F1626D1}"/>
                  </a:ext>
                </a:extLst>
              </p:cNvPr>
              <p:cNvSpPr>
                <a:spLocks noEditPoints="1"/>
              </p:cNvSpPr>
              <p:nvPr/>
            </p:nvSpPr>
            <p:spPr bwMode="auto">
              <a:xfrm>
                <a:off x="3767" y="2093"/>
                <a:ext cx="145" cy="135"/>
              </a:xfrm>
              <a:custGeom>
                <a:avLst/>
                <a:gdLst>
                  <a:gd name="T0" fmla="*/ 188 w 200"/>
                  <a:gd name="T1" fmla="*/ 0 h 184"/>
                  <a:gd name="T2" fmla="*/ 11 w 200"/>
                  <a:gd name="T3" fmla="*/ 0 h 184"/>
                  <a:gd name="T4" fmla="*/ 0 w 200"/>
                  <a:gd name="T5" fmla="*/ 11 h 184"/>
                  <a:gd name="T6" fmla="*/ 0 w 200"/>
                  <a:gd name="T7" fmla="*/ 135 h 184"/>
                  <a:gd name="T8" fmla="*/ 11 w 200"/>
                  <a:gd name="T9" fmla="*/ 146 h 184"/>
                  <a:gd name="T10" fmla="*/ 75 w 200"/>
                  <a:gd name="T11" fmla="*/ 146 h 184"/>
                  <a:gd name="T12" fmla="*/ 34 w 200"/>
                  <a:gd name="T13" fmla="*/ 172 h 184"/>
                  <a:gd name="T14" fmla="*/ 34 w 200"/>
                  <a:gd name="T15" fmla="*/ 184 h 184"/>
                  <a:gd name="T16" fmla="*/ 83 w 200"/>
                  <a:gd name="T17" fmla="*/ 184 h 184"/>
                  <a:gd name="T18" fmla="*/ 119 w 200"/>
                  <a:gd name="T19" fmla="*/ 184 h 184"/>
                  <a:gd name="T20" fmla="*/ 165 w 200"/>
                  <a:gd name="T21" fmla="*/ 184 h 184"/>
                  <a:gd name="T22" fmla="*/ 165 w 200"/>
                  <a:gd name="T23" fmla="*/ 172 h 184"/>
                  <a:gd name="T24" fmla="*/ 129 w 200"/>
                  <a:gd name="T25" fmla="*/ 146 h 184"/>
                  <a:gd name="T26" fmla="*/ 188 w 200"/>
                  <a:gd name="T27" fmla="*/ 146 h 184"/>
                  <a:gd name="T28" fmla="*/ 200 w 200"/>
                  <a:gd name="T29" fmla="*/ 135 h 184"/>
                  <a:gd name="T30" fmla="*/ 200 w 200"/>
                  <a:gd name="T31" fmla="*/ 11 h 184"/>
                  <a:gd name="T32" fmla="*/ 188 w 200"/>
                  <a:gd name="T33" fmla="*/ 0 h 184"/>
                  <a:gd name="T34" fmla="*/ 184 w 200"/>
                  <a:gd name="T35" fmla="*/ 131 h 184"/>
                  <a:gd name="T36" fmla="*/ 15 w 200"/>
                  <a:gd name="T37" fmla="*/ 131 h 184"/>
                  <a:gd name="T38" fmla="*/ 15 w 200"/>
                  <a:gd name="T39" fmla="*/ 15 h 184"/>
                  <a:gd name="T40" fmla="*/ 184 w 200"/>
                  <a:gd name="T41" fmla="*/ 15 h 184"/>
                  <a:gd name="T42" fmla="*/ 184 w 200"/>
                  <a:gd name="T43" fmla="*/ 1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184">
                    <a:moveTo>
                      <a:pt x="188" y="0"/>
                    </a:moveTo>
                    <a:cubicBezTo>
                      <a:pt x="11" y="0"/>
                      <a:pt x="11" y="0"/>
                      <a:pt x="11" y="0"/>
                    </a:cubicBezTo>
                    <a:cubicBezTo>
                      <a:pt x="5" y="0"/>
                      <a:pt x="0" y="5"/>
                      <a:pt x="0" y="11"/>
                    </a:cubicBezTo>
                    <a:cubicBezTo>
                      <a:pt x="0" y="135"/>
                      <a:pt x="0" y="135"/>
                      <a:pt x="0" y="135"/>
                    </a:cubicBezTo>
                    <a:cubicBezTo>
                      <a:pt x="0" y="141"/>
                      <a:pt x="5" y="146"/>
                      <a:pt x="11" y="146"/>
                    </a:cubicBezTo>
                    <a:cubicBezTo>
                      <a:pt x="75" y="146"/>
                      <a:pt x="75" y="146"/>
                      <a:pt x="75" y="146"/>
                    </a:cubicBezTo>
                    <a:cubicBezTo>
                      <a:pt x="82" y="169"/>
                      <a:pt x="73" y="172"/>
                      <a:pt x="34" y="172"/>
                    </a:cubicBezTo>
                    <a:cubicBezTo>
                      <a:pt x="34" y="184"/>
                      <a:pt x="34" y="184"/>
                      <a:pt x="34" y="184"/>
                    </a:cubicBezTo>
                    <a:cubicBezTo>
                      <a:pt x="83" y="184"/>
                      <a:pt x="83" y="184"/>
                      <a:pt x="83" y="184"/>
                    </a:cubicBezTo>
                    <a:cubicBezTo>
                      <a:pt x="119" y="184"/>
                      <a:pt x="119" y="184"/>
                      <a:pt x="119" y="184"/>
                    </a:cubicBezTo>
                    <a:cubicBezTo>
                      <a:pt x="165" y="184"/>
                      <a:pt x="165" y="184"/>
                      <a:pt x="165" y="184"/>
                    </a:cubicBezTo>
                    <a:cubicBezTo>
                      <a:pt x="165" y="172"/>
                      <a:pt x="165" y="172"/>
                      <a:pt x="165" y="172"/>
                    </a:cubicBezTo>
                    <a:cubicBezTo>
                      <a:pt x="126" y="172"/>
                      <a:pt x="122" y="169"/>
                      <a:pt x="129" y="146"/>
                    </a:cubicBezTo>
                    <a:cubicBezTo>
                      <a:pt x="188" y="146"/>
                      <a:pt x="188" y="146"/>
                      <a:pt x="188" y="146"/>
                    </a:cubicBezTo>
                    <a:cubicBezTo>
                      <a:pt x="194" y="146"/>
                      <a:pt x="200" y="141"/>
                      <a:pt x="200" y="135"/>
                    </a:cubicBezTo>
                    <a:cubicBezTo>
                      <a:pt x="200" y="11"/>
                      <a:pt x="200" y="11"/>
                      <a:pt x="200" y="11"/>
                    </a:cubicBezTo>
                    <a:cubicBezTo>
                      <a:pt x="200" y="5"/>
                      <a:pt x="194" y="0"/>
                      <a:pt x="188" y="0"/>
                    </a:cubicBezTo>
                    <a:close/>
                    <a:moveTo>
                      <a:pt x="184" y="131"/>
                    </a:moveTo>
                    <a:cubicBezTo>
                      <a:pt x="15" y="131"/>
                      <a:pt x="15" y="131"/>
                      <a:pt x="15" y="131"/>
                    </a:cubicBezTo>
                    <a:cubicBezTo>
                      <a:pt x="15" y="15"/>
                      <a:pt x="15" y="15"/>
                      <a:pt x="15" y="15"/>
                    </a:cubicBezTo>
                    <a:cubicBezTo>
                      <a:pt x="184" y="15"/>
                      <a:pt x="184" y="15"/>
                      <a:pt x="184" y="15"/>
                    </a:cubicBezTo>
                    <a:lnTo>
                      <a:pt x="184"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60" name="Group 12">
            <a:extLst>
              <a:ext uri="{FF2B5EF4-FFF2-40B4-BE49-F238E27FC236}">
                <a16:creationId xmlns:a16="http://schemas.microsoft.com/office/drawing/2014/main" id="{2A935D8B-AB52-4369-8365-1D1F2491905F}"/>
              </a:ext>
            </a:extLst>
          </p:cNvPr>
          <p:cNvGrpSpPr>
            <a:grpSpLocks noChangeAspect="1"/>
          </p:cNvGrpSpPr>
          <p:nvPr/>
        </p:nvGrpSpPr>
        <p:grpSpPr bwMode="auto">
          <a:xfrm>
            <a:off x="1901769" y="2996849"/>
            <a:ext cx="818256" cy="751002"/>
            <a:chOff x="3767" y="2093"/>
            <a:chExt cx="146" cy="134"/>
          </a:xfrm>
        </p:grpSpPr>
        <p:sp>
          <p:nvSpPr>
            <p:cNvPr id="61" name="AutoShape 11">
              <a:extLst>
                <a:ext uri="{FF2B5EF4-FFF2-40B4-BE49-F238E27FC236}">
                  <a16:creationId xmlns:a16="http://schemas.microsoft.com/office/drawing/2014/main" id="{8BE1866A-78C4-4634-84C9-EE8A684F1E55}"/>
                </a:ext>
              </a:extLst>
            </p:cNvPr>
            <p:cNvSpPr>
              <a:spLocks noChangeAspect="1" noChangeArrowheads="1" noTextEdit="1"/>
            </p:cNvSpPr>
            <p:nvPr/>
          </p:nvSpPr>
          <p:spPr bwMode="auto">
            <a:xfrm>
              <a:off x="3767" y="2093"/>
              <a:ext cx="1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13">
              <a:extLst>
                <a:ext uri="{FF2B5EF4-FFF2-40B4-BE49-F238E27FC236}">
                  <a16:creationId xmlns:a16="http://schemas.microsoft.com/office/drawing/2014/main" id="{89354E3C-C8AE-47E7-AAB9-043D05A564EB}"/>
                </a:ext>
              </a:extLst>
            </p:cNvPr>
            <p:cNvSpPr>
              <a:spLocks noEditPoints="1"/>
            </p:cNvSpPr>
            <p:nvPr/>
          </p:nvSpPr>
          <p:spPr bwMode="auto">
            <a:xfrm>
              <a:off x="3767" y="2093"/>
              <a:ext cx="145" cy="135"/>
            </a:xfrm>
            <a:custGeom>
              <a:avLst/>
              <a:gdLst>
                <a:gd name="T0" fmla="*/ 188 w 200"/>
                <a:gd name="T1" fmla="*/ 0 h 184"/>
                <a:gd name="T2" fmla="*/ 11 w 200"/>
                <a:gd name="T3" fmla="*/ 0 h 184"/>
                <a:gd name="T4" fmla="*/ 0 w 200"/>
                <a:gd name="T5" fmla="*/ 11 h 184"/>
                <a:gd name="T6" fmla="*/ 0 w 200"/>
                <a:gd name="T7" fmla="*/ 135 h 184"/>
                <a:gd name="T8" fmla="*/ 11 w 200"/>
                <a:gd name="T9" fmla="*/ 146 h 184"/>
                <a:gd name="T10" fmla="*/ 75 w 200"/>
                <a:gd name="T11" fmla="*/ 146 h 184"/>
                <a:gd name="T12" fmla="*/ 34 w 200"/>
                <a:gd name="T13" fmla="*/ 172 h 184"/>
                <a:gd name="T14" fmla="*/ 34 w 200"/>
                <a:gd name="T15" fmla="*/ 184 h 184"/>
                <a:gd name="T16" fmla="*/ 83 w 200"/>
                <a:gd name="T17" fmla="*/ 184 h 184"/>
                <a:gd name="T18" fmla="*/ 119 w 200"/>
                <a:gd name="T19" fmla="*/ 184 h 184"/>
                <a:gd name="T20" fmla="*/ 165 w 200"/>
                <a:gd name="T21" fmla="*/ 184 h 184"/>
                <a:gd name="T22" fmla="*/ 165 w 200"/>
                <a:gd name="T23" fmla="*/ 172 h 184"/>
                <a:gd name="T24" fmla="*/ 129 w 200"/>
                <a:gd name="T25" fmla="*/ 146 h 184"/>
                <a:gd name="T26" fmla="*/ 188 w 200"/>
                <a:gd name="T27" fmla="*/ 146 h 184"/>
                <a:gd name="T28" fmla="*/ 200 w 200"/>
                <a:gd name="T29" fmla="*/ 135 h 184"/>
                <a:gd name="T30" fmla="*/ 200 w 200"/>
                <a:gd name="T31" fmla="*/ 11 h 184"/>
                <a:gd name="T32" fmla="*/ 188 w 200"/>
                <a:gd name="T33" fmla="*/ 0 h 184"/>
                <a:gd name="T34" fmla="*/ 184 w 200"/>
                <a:gd name="T35" fmla="*/ 131 h 184"/>
                <a:gd name="T36" fmla="*/ 15 w 200"/>
                <a:gd name="T37" fmla="*/ 131 h 184"/>
                <a:gd name="T38" fmla="*/ 15 w 200"/>
                <a:gd name="T39" fmla="*/ 15 h 184"/>
                <a:gd name="T40" fmla="*/ 184 w 200"/>
                <a:gd name="T41" fmla="*/ 15 h 184"/>
                <a:gd name="T42" fmla="*/ 184 w 200"/>
                <a:gd name="T43" fmla="*/ 1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184">
                  <a:moveTo>
                    <a:pt x="188" y="0"/>
                  </a:moveTo>
                  <a:cubicBezTo>
                    <a:pt x="11" y="0"/>
                    <a:pt x="11" y="0"/>
                    <a:pt x="11" y="0"/>
                  </a:cubicBezTo>
                  <a:cubicBezTo>
                    <a:pt x="5" y="0"/>
                    <a:pt x="0" y="5"/>
                    <a:pt x="0" y="11"/>
                  </a:cubicBezTo>
                  <a:cubicBezTo>
                    <a:pt x="0" y="135"/>
                    <a:pt x="0" y="135"/>
                    <a:pt x="0" y="135"/>
                  </a:cubicBezTo>
                  <a:cubicBezTo>
                    <a:pt x="0" y="141"/>
                    <a:pt x="5" y="146"/>
                    <a:pt x="11" y="146"/>
                  </a:cubicBezTo>
                  <a:cubicBezTo>
                    <a:pt x="75" y="146"/>
                    <a:pt x="75" y="146"/>
                    <a:pt x="75" y="146"/>
                  </a:cubicBezTo>
                  <a:cubicBezTo>
                    <a:pt x="82" y="169"/>
                    <a:pt x="73" y="172"/>
                    <a:pt x="34" y="172"/>
                  </a:cubicBezTo>
                  <a:cubicBezTo>
                    <a:pt x="34" y="184"/>
                    <a:pt x="34" y="184"/>
                    <a:pt x="34" y="184"/>
                  </a:cubicBezTo>
                  <a:cubicBezTo>
                    <a:pt x="83" y="184"/>
                    <a:pt x="83" y="184"/>
                    <a:pt x="83" y="184"/>
                  </a:cubicBezTo>
                  <a:cubicBezTo>
                    <a:pt x="119" y="184"/>
                    <a:pt x="119" y="184"/>
                    <a:pt x="119" y="184"/>
                  </a:cubicBezTo>
                  <a:cubicBezTo>
                    <a:pt x="165" y="184"/>
                    <a:pt x="165" y="184"/>
                    <a:pt x="165" y="184"/>
                  </a:cubicBezTo>
                  <a:cubicBezTo>
                    <a:pt x="165" y="172"/>
                    <a:pt x="165" y="172"/>
                    <a:pt x="165" y="172"/>
                  </a:cubicBezTo>
                  <a:cubicBezTo>
                    <a:pt x="126" y="172"/>
                    <a:pt x="122" y="169"/>
                    <a:pt x="129" y="146"/>
                  </a:cubicBezTo>
                  <a:cubicBezTo>
                    <a:pt x="188" y="146"/>
                    <a:pt x="188" y="146"/>
                    <a:pt x="188" y="146"/>
                  </a:cubicBezTo>
                  <a:cubicBezTo>
                    <a:pt x="194" y="146"/>
                    <a:pt x="200" y="141"/>
                    <a:pt x="200" y="135"/>
                  </a:cubicBezTo>
                  <a:cubicBezTo>
                    <a:pt x="200" y="11"/>
                    <a:pt x="200" y="11"/>
                    <a:pt x="200" y="11"/>
                  </a:cubicBezTo>
                  <a:cubicBezTo>
                    <a:pt x="200" y="5"/>
                    <a:pt x="194" y="0"/>
                    <a:pt x="188" y="0"/>
                  </a:cubicBezTo>
                  <a:close/>
                  <a:moveTo>
                    <a:pt x="184" y="131"/>
                  </a:moveTo>
                  <a:cubicBezTo>
                    <a:pt x="15" y="131"/>
                    <a:pt x="15" y="131"/>
                    <a:pt x="15" y="131"/>
                  </a:cubicBezTo>
                  <a:cubicBezTo>
                    <a:pt x="15" y="15"/>
                    <a:pt x="15" y="15"/>
                    <a:pt x="15" y="15"/>
                  </a:cubicBezTo>
                  <a:cubicBezTo>
                    <a:pt x="184" y="15"/>
                    <a:pt x="184" y="15"/>
                    <a:pt x="184" y="15"/>
                  </a:cubicBezTo>
                  <a:lnTo>
                    <a:pt x="184"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AC8BDD03-1C87-463A-AD0E-8DE35C0BA609}"/>
              </a:ext>
            </a:extLst>
          </p:cNvPr>
          <p:cNvSpPr txBox="1"/>
          <p:nvPr/>
        </p:nvSpPr>
        <p:spPr>
          <a:xfrm>
            <a:off x="3666151" y="2749999"/>
            <a:ext cx="629624" cy="2215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16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Alerts</a:t>
            </a:r>
            <a:endParaRPr kumimoji="0" lang="en-US" sz="16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sp>
        <p:nvSpPr>
          <p:cNvPr id="68" name="TextBox 67">
            <a:extLst>
              <a:ext uri="{FF2B5EF4-FFF2-40B4-BE49-F238E27FC236}">
                <a16:creationId xmlns:a16="http://schemas.microsoft.com/office/drawing/2014/main" id="{1854D792-93F8-4901-A1B5-C940BD8E5652}"/>
              </a:ext>
            </a:extLst>
          </p:cNvPr>
          <p:cNvSpPr txBox="1"/>
          <p:nvPr/>
        </p:nvSpPr>
        <p:spPr>
          <a:xfrm>
            <a:off x="1996085" y="2749999"/>
            <a:ext cx="629624" cy="2215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16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Insights</a:t>
            </a:r>
            <a:endParaRPr kumimoji="0" lang="en-US" sz="16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grpSp>
        <p:nvGrpSpPr>
          <p:cNvPr id="59" name="Group 16">
            <a:extLst>
              <a:ext uri="{FF2B5EF4-FFF2-40B4-BE49-F238E27FC236}">
                <a16:creationId xmlns:a16="http://schemas.microsoft.com/office/drawing/2014/main" id="{20B5508D-618B-4009-9CBB-A4B5784E76A1}"/>
              </a:ext>
            </a:extLst>
          </p:cNvPr>
          <p:cNvGrpSpPr>
            <a:grpSpLocks noChangeAspect="1"/>
          </p:cNvGrpSpPr>
          <p:nvPr/>
        </p:nvGrpSpPr>
        <p:grpSpPr bwMode="auto">
          <a:xfrm>
            <a:off x="2122778" y="3124993"/>
            <a:ext cx="376238" cy="360363"/>
            <a:chOff x="1339" y="1979"/>
            <a:chExt cx="237" cy="227"/>
          </a:xfrm>
          <a:solidFill>
            <a:schemeClr val="accent1"/>
          </a:solidFill>
        </p:grpSpPr>
        <p:sp>
          <p:nvSpPr>
            <p:cNvPr id="70" name="Rectangle 17">
              <a:extLst>
                <a:ext uri="{FF2B5EF4-FFF2-40B4-BE49-F238E27FC236}">
                  <a16:creationId xmlns:a16="http://schemas.microsoft.com/office/drawing/2014/main" id="{765E9F4A-9B1B-4324-9CFF-E6C980B5460A}"/>
                </a:ext>
              </a:extLst>
            </p:cNvPr>
            <p:cNvSpPr>
              <a:spLocks noChangeArrowheads="1"/>
            </p:cNvSpPr>
            <p:nvPr/>
          </p:nvSpPr>
          <p:spPr bwMode="auto">
            <a:xfrm>
              <a:off x="1353" y="2080"/>
              <a:ext cx="34"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8">
              <a:extLst>
                <a:ext uri="{FF2B5EF4-FFF2-40B4-BE49-F238E27FC236}">
                  <a16:creationId xmlns:a16="http://schemas.microsoft.com/office/drawing/2014/main" id="{4AD6AB1D-4217-411B-892C-210EEE4CD52B}"/>
                </a:ext>
              </a:extLst>
            </p:cNvPr>
            <p:cNvSpPr>
              <a:spLocks noChangeArrowheads="1"/>
            </p:cNvSpPr>
            <p:nvPr/>
          </p:nvSpPr>
          <p:spPr bwMode="auto">
            <a:xfrm>
              <a:off x="1397" y="2124"/>
              <a:ext cx="34" cy="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19">
              <a:extLst>
                <a:ext uri="{FF2B5EF4-FFF2-40B4-BE49-F238E27FC236}">
                  <a16:creationId xmlns:a16="http://schemas.microsoft.com/office/drawing/2014/main" id="{3FCCB9B8-8592-4885-A727-74A09C222C51}"/>
                </a:ext>
              </a:extLst>
            </p:cNvPr>
            <p:cNvSpPr>
              <a:spLocks noChangeArrowheads="1"/>
            </p:cNvSpPr>
            <p:nvPr/>
          </p:nvSpPr>
          <p:spPr bwMode="auto">
            <a:xfrm>
              <a:off x="1484" y="2051"/>
              <a:ext cx="34"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0">
              <a:extLst>
                <a:ext uri="{FF2B5EF4-FFF2-40B4-BE49-F238E27FC236}">
                  <a16:creationId xmlns:a16="http://schemas.microsoft.com/office/drawing/2014/main" id="{03490218-638C-4208-A56F-4CD3997C0A04}"/>
                </a:ext>
              </a:extLst>
            </p:cNvPr>
            <p:cNvSpPr>
              <a:spLocks noChangeArrowheads="1"/>
            </p:cNvSpPr>
            <p:nvPr/>
          </p:nvSpPr>
          <p:spPr bwMode="auto">
            <a:xfrm>
              <a:off x="1527" y="2109"/>
              <a:ext cx="34" cy="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Rectangle 21">
              <a:extLst>
                <a:ext uri="{FF2B5EF4-FFF2-40B4-BE49-F238E27FC236}">
                  <a16:creationId xmlns:a16="http://schemas.microsoft.com/office/drawing/2014/main" id="{09479AC9-A80B-4AA0-934A-6A72F28FB580}"/>
                </a:ext>
              </a:extLst>
            </p:cNvPr>
            <p:cNvSpPr>
              <a:spLocks noChangeArrowheads="1"/>
            </p:cNvSpPr>
            <p:nvPr/>
          </p:nvSpPr>
          <p:spPr bwMode="auto">
            <a:xfrm>
              <a:off x="1440" y="2027"/>
              <a:ext cx="34" cy="1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2">
              <a:extLst>
                <a:ext uri="{FF2B5EF4-FFF2-40B4-BE49-F238E27FC236}">
                  <a16:creationId xmlns:a16="http://schemas.microsoft.com/office/drawing/2014/main" id="{A2BE3EAC-3F5B-4B7B-AF64-8DF6A149E8FF}"/>
                </a:ext>
              </a:extLst>
            </p:cNvPr>
            <p:cNvSpPr>
              <a:spLocks/>
            </p:cNvSpPr>
            <p:nvPr/>
          </p:nvSpPr>
          <p:spPr bwMode="auto">
            <a:xfrm>
              <a:off x="1339" y="1979"/>
              <a:ext cx="237" cy="227"/>
            </a:xfrm>
            <a:custGeom>
              <a:avLst/>
              <a:gdLst>
                <a:gd name="T0" fmla="*/ 9 w 237"/>
                <a:gd name="T1" fmla="*/ 218 h 227"/>
                <a:gd name="T2" fmla="*/ 9 w 237"/>
                <a:gd name="T3" fmla="*/ 0 h 227"/>
                <a:gd name="T4" fmla="*/ 0 w 237"/>
                <a:gd name="T5" fmla="*/ 0 h 227"/>
                <a:gd name="T6" fmla="*/ 0 w 237"/>
                <a:gd name="T7" fmla="*/ 218 h 227"/>
                <a:gd name="T8" fmla="*/ 0 w 237"/>
                <a:gd name="T9" fmla="*/ 222 h 227"/>
                <a:gd name="T10" fmla="*/ 0 w 237"/>
                <a:gd name="T11" fmla="*/ 227 h 227"/>
                <a:gd name="T12" fmla="*/ 237 w 237"/>
                <a:gd name="T13" fmla="*/ 227 h 227"/>
                <a:gd name="T14" fmla="*/ 237 w 237"/>
                <a:gd name="T15" fmla="*/ 218 h 227"/>
                <a:gd name="T16" fmla="*/ 9 w 237"/>
                <a:gd name="T17" fmla="*/ 2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227">
                  <a:moveTo>
                    <a:pt x="9" y="218"/>
                  </a:moveTo>
                  <a:lnTo>
                    <a:pt x="9" y="0"/>
                  </a:lnTo>
                  <a:lnTo>
                    <a:pt x="0" y="0"/>
                  </a:lnTo>
                  <a:lnTo>
                    <a:pt x="0" y="218"/>
                  </a:lnTo>
                  <a:lnTo>
                    <a:pt x="0" y="222"/>
                  </a:lnTo>
                  <a:lnTo>
                    <a:pt x="0" y="227"/>
                  </a:lnTo>
                  <a:lnTo>
                    <a:pt x="237" y="227"/>
                  </a:lnTo>
                  <a:lnTo>
                    <a:pt x="237" y="218"/>
                  </a:lnTo>
                  <a:lnTo>
                    <a:pt x="9"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31" name="Picture 30">
            <a:extLst>
              <a:ext uri="{FF2B5EF4-FFF2-40B4-BE49-F238E27FC236}">
                <a16:creationId xmlns:a16="http://schemas.microsoft.com/office/drawing/2014/main" id="{93AAAB9C-731F-44FB-9C7D-959A7BE6F4EF}"/>
              </a:ext>
            </a:extLst>
          </p:cNvPr>
          <p:cNvPicPr>
            <a:picLocks noChangeAspect="1"/>
          </p:cNvPicPr>
          <p:nvPr/>
        </p:nvPicPr>
        <p:blipFill>
          <a:blip r:embed="rId6"/>
          <a:stretch>
            <a:fillRect/>
          </a:stretch>
        </p:blipFill>
        <p:spPr>
          <a:xfrm>
            <a:off x="6821518" y="1197517"/>
            <a:ext cx="686346" cy="686346"/>
          </a:xfrm>
          <a:prstGeom prst="rect">
            <a:avLst/>
          </a:prstGeom>
        </p:spPr>
      </p:pic>
    </p:spTree>
    <p:extLst>
      <p:ext uri="{BB962C8B-B14F-4D97-AF65-F5344CB8AC3E}">
        <p14:creationId xmlns:p14="http://schemas.microsoft.com/office/powerpoint/2010/main" val="3775277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0">
                                            <p:txEl>
                                              <p:pRg st="0" end="0"/>
                                            </p:txEl>
                                          </p:spTgt>
                                        </p:tgtEl>
                                        <p:attrNameLst>
                                          <p:attrName>style.visibility</p:attrName>
                                        </p:attrNameLst>
                                      </p:cBhvr>
                                      <p:to>
                                        <p:strVal val="visible"/>
                                      </p:to>
                                    </p:set>
                                    <p:animEffect transition="in" filter="fade">
                                      <p:cBhvr>
                                        <p:cTn id="10" dur="500"/>
                                        <p:tgtEl>
                                          <p:spTgt spid="30">
                                            <p:txEl>
                                              <p:pRg st="0" end="0"/>
                                            </p:txEl>
                                          </p:spTgt>
                                        </p:tgtEl>
                                      </p:cBhvr>
                                    </p:animEffect>
                                  </p:childTnLst>
                                </p:cTn>
                              </p:par>
                              <p:par>
                                <p:cTn id="11" presetID="10" presetClass="entr" presetSubtype="0" fill="hold" nodeType="withEffect">
                                  <p:stCondLst>
                                    <p:cond delay="500"/>
                                  </p:stCondLst>
                                  <p:childTnLst>
                                    <p:set>
                                      <p:cBhvr>
                                        <p:cTn id="12" dur="1" fill="hold">
                                          <p:stCondLst>
                                            <p:cond delay="0"/>
                                          </p:stCondLst>
                                        </p:cTn>
                                        <p:tgtEl>
                                          <p:spTgt spid="30">
                                            <p:txEl>
                                              <p:pRg st="1" end="1"/>
                                            </p:txEl>
                                          </p:spTgt>
                                        </p:tgtEl>
                                        <p:attrNameLst>
                                          <p:attrName>style.visibility</p:attrName>
                                        </p:attrNameLst>
                                      </p:cBhvr>
                                      <p:to>
                                        <p:strVal val="visible"/>
                                      </p:to>
                                    </p:set>
                                    <p:animEffect transition="in" filter="fade">
                                      <p:cBhvr>
                                        <p:cTn id="13" dur="500"/>
                                        <p:tgtEl>
                                          <p:spTgt spid="30">
                                            <p:txEl>
                                              <p:pRg st="1" end="1"/>
                                            </p:txEl>
                                          </p:spTgt>
                                        </p:tgtEl>
                                      </p:cBhvr>
                                    </p:animEffect>
                                  </p:childTnLst>
                                </p:cTn>
                              </p:par>
                              <p:par>
                                <p:cTn id="14" presetID="10" presetClass="entr" presetSubtype="0" fill="hold" nodeType="withEffect">
                                  <p:stCondLst>
                                    <p:cond delay="1000"/>
                                  </p:stCondLst>
                                  <p:childTnLst>
                                    <p:set>
                                      <p:cBhvr>
                                        <p:cTn id="15" dur="1" fill="hold">
                                          <p:stCondLst>
                                            <p:cond delay="0"/>
                                          </p:stCondLst>
                                        </p:cTn>
                                        <p:tgtEl>
                                          <p:spTgt spid="30">
                                            <p:txEl>
                                              <p:pRg st="2" end="2"/>
                                            </p:txEl>
                                          </p:spTgt>
                                        </p:tgtEl>
                                        <p:attrNameLst>
                                          <p:attrName>style.visibility</p:attrName>
                                        </p:attrNameLst>
                                      </p:cBhvr>
                                      <p:to>
                                        <p:strVal val="visible"/>
                                      </p:to>
                                    </p:set>
                                    <p:animEffect transition="in" filter="fade">
                                      <p:cBhvr>
                                        <p:cTn id="16" dur="500"/>
                                        <p:tgtEl>
                                          <p:spTgt spid="30">
                                            <p:txEl>
                                              <p:pRg st="2" end="2"/>
                                            </p:txEl>
                                          </p:spTgt>
                                        </p:tgtEl>
                                      </p:cBhvr>
                                    </p:animEffect>
                                  </p:childTnLst>
                                </p:cTn>
                              </p:par>
                              <p:par>
                                <p:cTn id="17" presetID="10" presetClass="entr" presetSubtype="0" fill="hold" nodeType="withEffect">
                                  <p:stCondLst>
                                    <p:cond delay="1500"/>
                                  </p:stCondLst>
                                  <p:childTnLst>
                                    <p:set>
                                      <p:cBhvr>
                                        <p:cTn id="18" dur="1" fill="hold">
                                          <p:stCondLst>
                                            <p:cond delay="0"/>
                                          </p:stCondLst>
                                        </p:cTn>
                                        <p:tgtEl>
                                          <p:spTgt spid="30">
                                            <p:txEl>
                                              <p:pRg st="3" end="3"/>
                                            </p:txEl>
                                          </p:spTgt>
                                        </p:tgtEl>
                                        <p:attrNameLst>
                                          <p:attrName>style.visibility</p:attrName>
                                        </p:attrNameLst>
                                      </p:cBhvr>
                                      <p:to>
                                        <p:strVal val="visible"/>
                                      </p:to>
                                    </p:set>
                                    <p:animEffect transition="in" filter="fade">
                                      <p:cBhvr>
                                        <p:cTn id="19" dur="500"/>
                                        <p:tgtEl>
                                          <p:spTgt spid="30">
                                            <p:txEl>
                                              <p:pRg st="3" end="3"/>
                                            </p:txEl>
                                          </p:spTgt>
                                        </p:tgtEl>
                                      </p:cBhvr>
                                    </p:animEffect>
                                  </p:childTnLst>
                                </p:cTn>
                              </p:par>
                              <p:par>
                                <p:cTn id="20" presetID="10" presetClass="entr" presetSubtype="0" fill="hold" nodeType="withEffect">
                                  <p:stCondLst>
                                    <p:cond delay="2000"/>
                                  </p:stCondLst>
                                  <p:childTnLst>
                                    <p:set>
                                      <p:cBhvr>
                                        <p:cTn id="21" dur="1" fill="hold">
                                          <p:stCondLst>
                                            <p:cond delay="0"/>
                                          </p:stCondLst>
                                        </p:cTn>
                                        <p:tgtEl>
                                          <p:spTgt spid="30">
                                            <p:txEl>
                                              <p:pRg st="4" end="4"/>
                                            </p:txEl>
                                          </p:spTgt>
                                        </p:tgtEl>
                                        <p:attrNameLst>
                                          <p:attrName>style.visibility</p:attrName>
                                        </p:attrNameLst>
                                      </p:cBhvr>
                                      <p:to>
                                        <p:strVal val="visible"/>
                                      </p:to>
                                    </p:set>
                                    <p:animEffect transition="in" filter="fade">
                                      <p:cBhvr>
                                        <p:cTn id="22" dur="500"/>
                                        <p:tgtEl>
                                          <p:spTgt spid="30">
                                            <p:txEl>
                                              <p:pRg st="4" end="4"/>
                                            </p:txEl>
                                          </p:spTgt>
                                        </p:tgtEl>
                                      </p:cBhvr>
                                    </p:animEffect>
                                  </p:childTnLst>
                                </p:cTn>
                              </p:par>
                              <p:par>
                                <p:cTn id="23" presetID="10" presetClass="entr" presetSubtype="0" fill="hold" nodeType="withEffect">
                                  <p:stCondLst>
                                    <p:cond delay="2500"/>
                                  </p:stCondLst>
                                  <p:childTnLst>
                                    <p:set>
                                      <p:cBhvr>
                                        <p:cTn id="24" dur="1" fill="hold">
                                          <p:stCondLst>
                                            <p:cond delay="0"/>
                                          </p:stCondLst>
                                        </p:cTn>
                                        <p:tgtEl>
                                          <p:spTgt spid="30">
                                            <p:txEl>
                                              <p:pRg st="5" end="5"/>
                                            </p:txEl>
                                          </p:spTgt>
                                        </p:tgtEl>
                                        <p:attrNameLst>
                                          <p:attrName>style.visibility</p:attrName>
                                        </p:attrNameLst>
                                      </p:cBhvr>
                                      <p:to>
                                        <p:strVal val="visible"/>
                                      </p:to>
                                    </p:set>
                                    <p:animEffect transition="in" filter="fade">
                                      <p:cBhvr>
                                        <p:cTn id="25" dur="500"/>
                                        <p:tgtEl>
                                          <p:spTgt spid="30">
                                            <p:txEl>
                                              <p:pRg st="5" end="5"/>
                                            </p:txEl>
                                          </p:spTgt>
                                        </p:tgtEl>
                                      </p:cBhvr>
                                    </p:animEffect>
                                  </p:childTnLst>
                                </p:cTn>
                              </p:par>
                              <p:par>
                                <p:cTn id="26" presetID="10" presetClass="entr" presetSubtype="0" fill="hold" nodeType="withEffect">
                                  <p:stCondLst>
                                    <p:cond delay="3000"/>
                                  </p:stCondLst>
                                  <p:childTnLst>
                                    <p:set>
                                      <p:cBhvr>
                                        <p:cTn id="27" dur="1" fill="hold">
                                          <p:stCondLst>
                                            <p:cond delay="0"/>
                                          </p:stCondLst>
                                        </p:cTn>
                                        <p:tgtEl>
                                          <p:spTgt spid="30">
                                            <p:txEl>
                                              <p:pRg st="6" end="6"/>
                                            </p:txEl>
                                          </p:spTgt>
                                        </p:tgtEl>
                                        <p:attrNameLst>
                                          <p:attrName>style.visibility</p:attrName>
                                        </p:attrNameLst>
                                      </p:cBhvr>
                                      <p:to>
                                        <p:strVal val="visible"/>
                                      </p:to>
                                    </p:set>
                                    <p:animEffect transition="in" filter="fade">
                                      <p:cBhvr>
                                        <p:cTn id="28" dur="500"/>
                                        <p:tgtEl>
                                          <p:spTgt spid="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5DE0993-1BE9-4CA2-A7DA-F3E3FFE9B0D0}" type="datetime2">
              <a:rPr lang="en-US" smtClean="0"/>
              <a:t>Wednesday, April 3, 2019</a:t>
            </a:fld>
            <a:endParaRPr lang="en-US" dirty="0"/>
          </a:p>
        </p:txBody>
      </p:sp>
      <p:sp>
        <p:nvSpPr>
          <p:cNvPr id="5" name="Footer Placeholder 4"/>
          <p:cNvSpPr>
            <a:spLocks noGrp="1"/>
          </p:cNvSpPr>
          <p:nvPr>
            <p:ph type="ftr" sz="quarter" idx="11"/>
          </p:nvPr>
        </p:nvSpPr>
        <p:spPr/>
        <p:txBody>
          <a:bodyPr/>
          <a:lstStyle/>
          <a:p>
            <a:r>
              <a:rPr lang="en-US"/>
              <a:t>#SCUGno</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839895235"/>
              </p:ext>
            </p:extLst>
          </p:nvPr>
        </p:nvGraphicFramePr>
        <p:xfrm>
          <a:off x="1096963" y="1091664"/>
          <a:ext cx="10058400" cy="410337"/>
        </p:xfrm>
        <a:graphic>
          <a:graphicData uri="http://schemas.openxmlformats.org/drawingml/2006/table">
            <a:tbl>
              <a:tblPr firstRow="1" bandRow="1">
                <a:tableStyleId>{5C22544A-7EE6-4342-B048-85BDC9FD1C3A}</a:tableStyleId>
              </a:tblPr>
              <a:tblGrid>
                <a:gridCol w="1781651">
                  <a:extLst>
                    <a:ext uri="{9D8B030D-6E8A-4147-A177-3AD203B41FA5}">
                      <a16:colId xmlns:a16="http://schemas.microsoft.com/office/drawing/2014/main" val="20000"/>
                    </a:ext>
                  </a:extLst>
                </a:gridCol>
                <a:gridCol w="8276749">
                  <a:extLst>
                    <a:ext uri="{9D8B030D-6E8A-4147-A177-3AD203B41FA5}">
                      <a16:colId xmlns:a16="http://schemas.microsoft.com/office/drawing/2014/main" val="20001"/>
                    </a:ext>
                  </a:extLst>
                </a:gridCol>
              </a:tblGrid>
              <a:tr h="410337">
                <a:tc>
                  <a:txBody>
                    <a:bodyPr/>
                    <a:lstStyle/>
                    <a:p>
                      <a:r>
                        <a:rPr lang="nb-NO" sz="1800" b="0" i="0" kern="1200" dirty="0">
                          <a:solidFill>
                            <a:schemeClr val="tx1"/>
                          </a:solidFill>
                          <a:effectLst/>
                          <a:latin typeface="Segoe UI" panose="020B0502040204020203" pitchFamily="34" charset="0"/>
                          <a:ea typeface="+mn-ea"/>
                          <a:cs typeface="Segoe UI" panose="020B0502040204020203" pitchFamily="34" charset="0"/>
                        </a:rPr>
                        <a:t>09:00 – 09.15</a:t>
                      </a:r>
                      <a:endParaRPr lang="nb-NO" sz="1800" b="0" dirty="0">
                        <a:solidFill>
                          <a:schemeClr val="tx1"/>
                        </a:solidFill>
                        <a:latin typeface="Segoe UI" panose="020B0502040204020203" pitchFamily="34" charset="0"/>
                        <a:cs typeface="Segoe UI" panose="020B0502040204020203"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en-US" sz="1800" b="0" i="0" kern="1200" dirty="0" err="1">
                          <a:solidFill>
                            <a:schemeClr val="lt1"/>
                          </a:solidFill>
                          <a:effectLst/>
                          <a:latin typeface="+mn-lt"/>
                          <a:ea typeface="+mn-ea"/>
                          <a:cs typeface="+mn-cs"/>
                        </a:rPr>
                        <a:t>Velkommen</a:t>
                      </a:r>
                      <a:endParaRPr lang="nb-NO" sz="1200" b="0"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4386946"/>
              </p:ext>
            </p:extLst>
          </p:nvPr>
        </p:nvGraphicFramePr>
        <p:xfrm>
          <a:off x="1097280" y="1512160"/>
          <a:ext cx="10058400" cy="370840"/>
        </p:xfrm>
        <a:graphic>
          <a:graphicData uri="http://schemas.openxmlformats.org/drawingml/2006/table">
            <a:tbl>
              <a:tblPr firstRow="1" bandRow="1">
                <a:tableStyleId>{5C22544A-7EE6-4342-B048-85BDC9FD1C3A}</a:tableStyleId>
              </a:tblPr>
              <a:tblGrid>
                <a:gridCol w="1781651">
                  <a:extLst>
                    <a:ext uri="{9D8B030D-6E8A-4147-A177-3AD203B41FA5}">
                      <a16:colId xmlns:a16="http://schemas.microsoft.com/office/drawing/2014/main" val="20000"/>
                    </a:ext>
                  </a:extLst>
                </a:gridCol>
                <a:gridCol w="8276749">
                  <a:extLst>
                    <a:ext uri="{9D8B030D-6E8A-4147-A177-3AD203B41FA5}">
                      <a16:colId xmlns:a16="http://schemas.microsoft.com/office/drawing/2014/main" val="20001"/>
                    </a:ext>
                  </a:extLst>
                </a:gridCol>
              </a:tblGrid>
              <a:tr h="370840">
                <a:tc>
                  <a:txBody>
                    <a:bodyPr/>
                    <a:lstStyle/>
                    <a:p>
                      <a:r>
                        <a:rPr lang="nb-NO" sz="1800" b="0" i="0" kern="1200" dirty="0">
                          <a:solidFill>
                            <a:schemeClr val="bg1"/>
                          </a:solidFill>
                          <a:effectLst/>
                          <a:latin typeface="Segoe UI" panose="020B0502040204020203" pitchFamily="34" charset="0"/>
                          <a:ea typeface="+mn-ea"/>
                          <a:cs typeface="Segoe UI" panose="020B0502040204020203" pitchFamily="34" charset="0"/>
                        </a:rPr>
                        <a:t>09:15 – 10:15</a:t>
                      </a:r>
                      <a:endParaRPr lang="nb-NO" sz="1800" b="0" dirty="0">
                        <a:solidFill>
                          <a:schemeClr val="bg1"/>
                        </a:solidFill>
                        <a:latin typeface="Segoe UI" panose="020B0502040204020203" pitchFamily="34" charset="0"/>
                        <a:cs typeface="Segoe UI" panose="020B0502040204020203" pitchFamily="34" charset="0"/>
                      </a:endParaRP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C000"/>
                    </a:solidFill>
                  </a:tcPr>
                </a:tc>
                <a:tc>
                  <a:txBody>
                    <a:bodyPr/>
                    <a:lstStyle/>
                    <a:p>
                      <a:r>
                        <a:rPr lang="en-US" sz="1800" b="0" i="0" kern="1200" dirty="0">
                          <a:solidFill>
                            <a:schemeClr val="bg1"/>
                          </a:solidFill>
                          <a:effectLst/>
                          <a:latin typeface="Segoe UI" panose="020B0502040204020203" pitchFamily="34" charset="0"/>
                          <a:ea typeface="+mn-ea"/>
                          <a:cs typeface="Segoe UI" panose="020B0502040204020203" pitchFamily="34" charset="0"/>
                        </a:rPr>
                        <a:t>Session 1: What’s New in System Center 2019 (Jan-Tore &amp; Jan Egil)</a:t>
                      </a:r>
                      <a:endParaRPr lang="nb-NO" sz="1200" b="0" dirty="0">
                        <a:solidFill>
                          <a:schemeClr val="bg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534196795"/>
              </p:ext>
            </p:extLst>
          </p:nvPr>
        </p:nvGraphicFramePr>
        <p:xfrm>
          <a:off x="1097280" y="1892367"/>
          <a:ext cx="10058400" cy="370840"/>
        </p:xfrm>
        <a:graphic>
          <a:graphicData uri="http://schemas.openxmlformats.org/drawingml/2006/table">
            <a:tbl>
              <a:tblPr firstRow="1" bandRow="1">
                <a:tableStyleId>{5C22544A-7EE6-4342-B048-85BDC9FD1C3A}</a:tableStyleId>
              </a:tblPr>
              <a:tblGrid>
                <a:gridCol w="1781651">
                  <a:extLst>
                    <a:ext uri="{9D8B030D-6E8A-4147-A177-3AD203B41FA5}">
                      <a16:colId xmlns:a16="http://schemas.microsoft.com/office/drawing/2014/main" val="20000"/>
                    </a:ext>
                  </a:extLst>
                </a:gridCol>
                <a:gridCol w="8276749">
                  <a:extLst>
                    <a:ext uri="{9D8B030D-6E8A-4147-A177-3AD203B41FA5}">
                      <a16:colId xmlns:a16="http://schemas.microsoft.com/office/drawing/2014/main" val="20001"/>
                    </a:ext>
                  </a:extLst>
                </a:gridCol>
              </a:tblGrid>
              <a:tr h="370840">
                <a:tc>
                  <a:txBody>
                    <a:bodyPr/>
                    <a:lstStyle/>
                    <a:p>
                      <a:r>
                        <a:rPr lang="nb-NO" sz="1800" b="0" i="0" kern="1200" dirty="0">
                          <a:solidFill>
                            <a:schemeClr val="tx1"/>
                          </a:solidFill>
                          <a:effectLst/>
                          <a:latin typeface="Segoe UI" panose="020B0502040204020203" pitchFamily="34" charset="0"/>
                          <a:ea typeface="+mn-ea"/>
                          <a:cs typeface="Segoe UI" panose="020B0502040204020203" pitchFamily="34" charset="0"/>
                        </a:rPr>
                        <a:t>10:15 – 10:25</a:t>
                      </a:r>
                      <a:endParaRPr lang="nb-NO" sz="1800" b="0" dirty="0">
                        <a:solidFill>
                          <a:schemeClr val="tx1"/>
                        </a:solidFill>
                        <a:latin typeface="Segoe UI" panose="020B0502040204020203" pitchFamily="34" charset="0"/>
                        <a:cs typeface="Segoe UI" panose="020B0502040204020203"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nb-NO" sz="1800" b="0" i="0" kern="1200" dirty="0">
                          <a:solidFill>
                            <a:schemeClr val="tx1"/>
                          </a:solidFill>
                          <a:effectLst/>
                          <a:latin typeface="Segoe UI" panose="020B0502040204020203" pitchFamily="34" charset="0"/>
                          <a:ea typeface="+mn-ea"/>
                          <a:cs typeface="Segoe UI" panose="020B0502040204020203" pitchFamily="34" charset="0"/>
                        </a:rPr>
                        <a:t>Pause</a:t>
                      </a:r>
                      <a:endParaRPr lang="nb-NO" sz="1200" b="0"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805742476"/>
              </p:ext>
            </p:extLst>
          </p:nvPr>
        </p:nvGraphicFramePr>
        <p:xfrm>
          <a:off x="1097280" y="2270985"/>
          <a:ext cx="10058400" cy="640080"/>
        </p:xfrm>
        <a:graphic>
          <a:graphicData uri="http://schemas.openxmlformats.org/drawingml/2006/table">
            <a:tbl>
              <a:tblPr firstRow="1" bandRow="1">
                <a:tableStyleId>{5C22544A-7EE6-4342-B048-85BDC9FD1C3A}</a:tableStyleId>
              </a:tblPr>
              <a:tblGrid>
                <a:gridCol w="1781651">
                  <a:extLst>
                    <a:ext uri="{9D8B030D-6E8A-4147-A177-3AD203B41FA5}">
                      <a16:colId xmlns:a16="http://schemas.microsoft.com/office/drawing/2014/main" val="20000"/>
                    </a:ext>
                  </a:extLst>
                </a:gridCol>
                <a:gridCol w="8276749">
                  <a:extLst>
                    <a:ext uri="{9D8B030D-6E8A-4147-A177-3AD203B41FA5}">
                      <a16:colId xmlns:a16="http://schemas.microsoft.com/office/drawing/2014/main" val="20001"/>
                    </a:ext>
                  </a:extLst>
                </a:gridCol>
              </a:tblGrid>
              <a:tr h="370840">
                <a:tc>
                  <a:txBody>
                    <a:bodyPr/>
                    <a:lstStyle/>
                    <a:p>
                      <a:r>
                        <a:rPr lang="nb-NO" sz="1800" b="0" i="0" kern="1200" dirty="0">
                          <a:solidFill>
                            <a:schemeClr val="bg1"/>
                          </a:solidFill>
                          <a:effectLst/>
                          <a:latin typeface="Segoe UI" panose="020B0502040204020203" pitchFamily="34" charset="0"/>
                          <a:ea typeface="+mn-ea"/>
                          <a:cs typeface="Segoe UI" panose="020B0502040204020203" pitchFamily="34" charset="0"/>
                        </a:rPr>
                        <a:t>10:25 – 11:25</a:t>
                      </a:r>
                      <a:endParaRPr lang="nb-NO" sz="1800" b="0" dirty="0">
                        <a:solidFill>
                          <a:schemeClr val="bg1"/>
                        </a:solidFill>
                        <a:latin typeface="Segoe UI" panose="020B0502040204020203" pitchFamily="34" charset="0"/>
                        <a:cs typeface="Segoe UI" panose="020B0502040204020203"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r>
                        <a:rPr lang="en-US" sz="1800" b="0" i="0" kern="1200" dirty="0">
                          <a:solidFill>
                            <a:schemeClr val="bg1"/>
                          </a:solidFill>
                          <a:effectLst/>
                          <a:latin typeface="Segoe UI" panose="020B0502040204020203" pitchFamily="34" charset="0"/>
                          <a:ea typeface="+mn-ea"/>
                          <a:cs typeface="Segoe UI" panose="020B0502040204020203" pitchFamily="34" charset="0"/>
                        </a:rPr>
                        <a:t>Session 2: </a:t>
                      </a:r>
                      <a:r>
                        <a:rPr lang="nb-NO" sz="1800" b="0" i="0" kern="1200" dirty="0">
                          <a:solidFill>
                            <a:schemeClr val="bg1"/>
                          </a:solidFill>
                          <a:effectLst/>
                          <a:latin typeface="Segoe UI" panose="020B0502040204020203" pitchFamily="34" charset="0"/>
                          <a:ea typeface="+mn-ea"/>
                          <a:cs typeface="Segoe UI" panose="020B0502040204020203" pitchFamily="34" charset="0"/>
                        </a:rPr>
                        <a:t>Service Manager &amp; Orchestrator 2019 - Hva er nytt i Modern Service Management i en Hybrid Verden </a:t>
                      </a:r>
                      <a:r>
                        <a:rPr lang="en-US" sz="1800" b="0" i="0" kern="1200" dirty="0">
                          <a:solidFill>
                            <a:schemeClr val="bg1"/>
                          </a:solidFill>
                          <a:effectLst/>
                          <a:latin typeface="Segoe UI" panose="020B0502040204020203" pitchFamily="34" charset="0"/>
                          <a:ea typeface="+mn-ea"/>
                          <a:cs typeface="Segoe UI" panose="020B0502040204020203" pitchFamily="34" charset="0"/>
                        </a:rPr>
                        <a:t>(Jan Vidar)</a:t>
                      </a:r>
                      <a:endParaRPr lang="nb-NO" sz="1200" b="0" dirty="0">
                        <a:solidFill>
                          <a:schemeClr val="bg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676217854"/>
              </p:ext>
            </p:extLst>
          </p:nvPr>
        </p:nvGraphicFramePr>
        <p:xfrm>
          <a:off x="1066800" y="3027101"/>
          <a:ext cx="10058400" cy="609600"/>
        </p:xfrm>
        <a:graphic>
          <a:graphicData uri="http://schemas.openxmlformats.org/drawingml/2006/table">
            <a:tbl>
              <a:tblPr firstRow="1" bandRow="1">
                <a:tableStyleId>{5C22544A-7EE6-4342-B048-85BDC9FD1C3A}</a:tableStyleId>
              </a:tblPr>
              <a:tblGrid>
                <a:gridCol w="1781651">
                  <a:extLst>
                    <a:ext uri="{9D8B030D-6E8A-4147-A177-3AD203B41FA5}">
                      <a16:colId xmlns:a16="http://schemas.microsoft.com/office/drawing/2014/main" val="20000"/>
                    </a:ext>
                  </a:extLst>
                </a:gridCol>
                <a:gridCol w="8276749">
                  <a:extLst>
                    <a:ext uri="{9D8B030D-6E8A-4147-A177-3AD203B41FA5}">
                      <a16:colId xmlns:a16="http://schemas.microsoft.com/office/drawing/2014/main" val="20001"/>
                    </a:ext>
                  </a:extLst>
                </a:gridCol>
              </a:tblGrid>
              <a:tr h="609600">
                <a:tc>
                  <a:txBody>
                    <a:bodyPr/>
                    <a:lstStyle/>
                    <a:p>
                      <a:r>
                        <a:rPr lang="nb-NO" sz="1800" b="0" i="0" kern="1200" dirty="0">
                          <a:solidFill>
                            <a:schemeClr val="tx1"/>
                          </a:solidFill>
                          <a:effectLst/>
                          <a:latin typeface="Segoe UI" panose="020B0502040204020203" pitchFamily="34" charset="0"/>
                          <a:ea typeface="+mn-ea"/>
                          <a:cs typeface="Segoe UI" panose="020B0502040204020203" pitchFamily="34" charset="0"/>
                        </a:rPr>
                        <a:t>11:25 – 12.00</a:t>
                      </a:r>
                      <a:endParaRPr lang="nb-NO" sz="1800" b="0" dirty="0">
                        <a:solidFill>
                          <a:schemeClr val="tx1"/>
                        </a:solidFill>
                        <a:latin typeface="Segoe UI" panose="020B0502040204020203" pitchFamily="34" charset="0"/>
                        <a:cs typeface="Segoe UI" panose="020B0502040204020203"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800" b="0" i="0" kern="1200" dirty="0" err="1">
                          <a:solidFill>
                            <a:schemeClr val="tx1"/>
                          </a:solidFill>
                          <a:effectLst/>
                          <a:latin typeface="Segoe UI" panose="020B0502040204020203" pitchFamily="34" charset="0"/>
                          <a:ea typeface="+mn-ea"/>
                          <a:cs typeface="Segoe UI" panose="020B0502040204020203" pitchFamily="34" charset="0"/>
                        </a:rPr>
                        <a:t>Lunsj</a:t>
                      </a:r>
                      <a:endParaRPr lang="nb-NO" sz="1800" b="0" i="0" kern="1200" dirty="0">
                        <a:solidFill>
                          <a:schemeClr val="tx1"/>
                        </a:solidFill>
                        <a:effectLst/>
                        <a:latin typeface="Segoe UI" panose="020B0502040204020203" pitchFamily="34" charset="0"/>
                        <a:ea typeface="+mn-ea"/>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26464863"/>
              </p:ext>
            </p:extLst>
          </p:nvPr>
        </p:nvGraphicFramePr>
        <p:xfrm>
          <a:off x="1066800" y="3499821"/>
          <a:ext cx="10058400" cy="370840"/>
        </p:xfrm>
        <a:graphic>
          <a:graphicData uri="http://schemas.openxmlformats.org/drawingml/2006/table">
            <a:tbl>
              <a:tblPr firstRow="1" bandRow="1">
                <a:tableStyleId>{5C22544A-7EE6-4342-B048-85BDC9FD1C3A}</a:tableStyleId>
              </a:tblPr>
              <a:tblGrid>
                <a:gridCol w="1781651">
                  <a:extLst>
                    <a:ext uri="{9D8B030D-6E8A-4147-A177-3AD203B41FA5}">
                      <a16:colId xmlns:a16="http://schemas.microsoft.com/office/drawing/2014/main" val="20000"/>
                    </a:ext>
                  </a:extLst>
                </a:gridCol>
                <a:gridCol w="8276749">
                  <a:extLst>
                    <a:ext uri="{9D8B030D-6E8A-4147-A177-3AD203B41FA5}">
                      <a16:colId xmlns:a16="http://schemas.microsoft.com/office/drawing/2014/main" val="20001"/>
                    </a:ext>
                  </a:extLst>
                </a:gridCol>
              </a:tblGrid>
              <a:tr h="370840">
                <a:tc>
                  <a:txBody>
                    <a:bodyPr/>
                    <a:lstStyle/>
                    <a:p>
                      <a:r>
                        <a:rPr lang="nb-NO" sz="1800" b="0" i="0" kern="1200" dirty="0">
                          <a:solidFill>
                            <a:schemeClr val="bg1"/>
                          </a:solidFill>
                          <a:effectLst/>
                          <a:latin typeface="Segoe UI" panose="020B0502040204020203" pitchFamily="34" charset="0"/>
                          <a:ea typeface="+mn-ea"/>
                          <a:cs typeface="Segoe UI" panose="020B0502040204020203" pitchFamily="34" charset="0"/>
                        </a:rPr>
                        <a:t>12:00 – 13:00</a:t>
                      </a:r>
                      <a:endParaRPr lang="nb-NO" sz="1800" b="0" dirty="0">
                        <a:solidFill>
                          <a:schemeClr val="bg1"/>
                        </a:solidFill>
                        <a:latin typeface="Segoe UI" panose="020B0502040204020203" pitchFamily="34" charset="0"/>
                        <a:cs typeface="Segoe UI" panose="020B0502040204020203"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r>
                        <a:rPr lang="en-US" sz="1800" b="0" i="0" kern="1200" dirty="0">
                          <a:solidFill>
                            <a:schemeClr val="bg1"/>
                          </a:solidFill>
                          <a:effectLst/>
                          <a:latin typeface="Segoe UI" panose="020B0502040204020203" pitchFamily="34" charset="0"/>
                          <a:ea typeface="+mn-ea"/>
                          <a:cs typeface="Segoe UI" panose="020B0502040204020203" pitchFamily="34" charset="0"/>
                        </a:rPr>
                        <a:t>Session 3: Backing up your enterprise with Data Protection Manager (Jan Egil)</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bl>
          </a:graphicData>
        </a:graphic>
      </p:graphicFrame>
      <p:sp>
        <p:nvSpPr>
          <p:cNvPr id="17" name="Title 1"/>
          <p:cNvSpPr txBox="1">
            <a:spLocks/>
          </p:cNvSpPr>
          <p:nvPr/>
        </p:nvSpPr>
        <p:spPr>
          <a:xfrm>
            <a:off x="1097280" y="322679"/>
            <a:ext cx="10058400" cy="69957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Segoe UI" panose="020B0502040204020203" pitchFamily="34" charset="0"/>
                <a:ea typeface="+mj-ea"/>
                <a:cs typeface="Segoe UI" panose="020B0502040204020203" pitchFamily="34" charset="0"/>
              </a:defRPr>
            </a:lvl1pPr>
          </a:lstStyle>
          <a:p>
            <a:r>
              <a:rPr lang="nb-NO"/>
              <a:t>Agenda</a:t>
            </a:r>
            <a:endParaRPr lang="nb-NO" dirty="0"/>
          </a:p>
        </p:txBody>
      </p:sp>
      <p:graphicFrame>
        <p:nvGraphicFramePr>
          <p:cNvPr id="13" name="Table 12">
            <a:extLst>
              <a:ext uri="{FF2B5EF4-FFF2-40B4-BE49-F238E27FC236}">
                <a16:creationId xmlns:a16="http://schemas.microsoft.com/office/drawing/2014/main" id="{3BD8B303-B44C-4996-94CC-FF9CE19EE93B}"/>
              </a:ext>
            </a:extLst>
          </p:cNvPr>
          <p:cNvGraphicFramePr>
            <a:graphicFrameLocks noGrp="1"/>
          </p:cNvGraphicFramePr>
          <p:nvPr>
            <p:extLst>
              <p:ext uri="{D42A27DB-BD31-4B8C-83A1-F6EECF244321}">
                <p14:modId xmlns:p14="http://schemas.microsoft.com/office/powerpoint/2010/main" val="3424232911"/>
              </p:ext>
            </p:extLst>
          </p:nvPr>
        </p:nvGraphicFramePr>
        <p:xfrm>
          <a:off x="1066800" y="4016863"/>
          <a:ext cx="10058400" cy="455261"/>
        </p:xfrm>
        <a:graphic>
          <a:graphicData uri="http://schemas.openxmlformats.org/drawingml/2006/table">
            <a:tbl>
              <a:tblPr firstRow="1" bandRow="1">
                <a:tableStyleId>{5C22544A-7EE6-4342-B048-85BDC9FD1C3A}</a:tableStyleId>
              </a:tblPr>
              <a:tblGrid>
                <a:gridCol w="1781651">
                  <a:extLst>
                    <a:ext uri="{9D8B030D-6E8A-4147-A177-3AD203B41FA5}">
                      <a16:colId xmlns:a16="http://schemas.microsoft.com/office/drawing/2014/main" val="20000"/>
                    </a:ext>
                  </a:extLst>
                </a:gridCol>
                <a:gridCol w="8276749">
                  <a:extLst>
                    <a:ext uri="{9D8B030D-6E8A-4147-A177-3AD203B41FA5}">
                      <a16:colId xmlns:a16="http://schemas.microsoft.com/office/drawing/2014/main" val="20001"/>
                    </a:ext>
                  </a:extLst>
                </a:gridCol>
              </a:tblGrid>
              <a:tr h="455261">
                <a:tc>
                  <a:txBody>
                    <a:bodyPr/>
                    <a:lstStyle/>
                    <a:p>
                      <a:r>
                        <a:rPr lang="nb-NO" sz="1800" b="0" i="0" kern="1200" dirty="0">
                          <a:solidFill>
                            <a:schemeClr val="tx1"/>
                          </a:solidFill>
                          <a:effectLst/>
                          <a:latin typeface="Segoe UI" panose="020B0502040204020203" pitchFamily="34" charset="0"/>
                          <a:ea typeface="+mn-ea"/>
                          <a:cs typeface="Segoe UI" panose="020B0502040204020203" pitchFamily="34" charset="0"/>
                        </a:rPr>
                        <a:t>13:00 – 13.10</a:t>
                      </a:r>
                      <a:endParaRPr lang="nb-NO" sz="1800" b="0" dirty="0">
                        <a:solidFill>
                          <a:schemeClr val="tx1"/>
                        </a:solidFill>
                        <a:latin typeface="Segoe UI" panose="020B0502040204020203" pitchFamily="34" charset="0"/>
                        <a:cs typeface="Segoe UI" panose="020B0502040204020203"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800" b="0" i="0" kern="1200" dirty="0">
                          <a:solidFill>
                            <a:schemeClr val="tx1"/>
                          </a:solidFill>
                          <a:effectLst/>
                          <a:latin typeface="Segoe UI" panose="020B0502040204020203" pitchFamily="34" charset="0"/>
                          <a:ea typeface="+mn-ea"/>
                          <a:cs typeface="Segoe UI" panose="020B0502040204020203" pitchFamily="34" charset="0"/>
                        </a:rPr>
                        <a:t>Pause</a:t>
                      </a:r>
                      <a:endParaRPr lang="nb-NO" sz="1800" b="0" i="0" kern="1200" dirty="0">
                        <a:solidFill>
                          <a:schemeClr val="tx1"/>
                        </a:solidFill>
                        <a:effectLst/>
                        <a:latin typeface="Segoe UI" panose="020B0502040204020203" pitchFamily="34" charset="0"/>
                        <a:ea typeface="+mn-ea"/>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5" name="Table 14">
            <a:extLst>
              <a:ext uri="{FF2B5EF4-FFF2-40B4-BE49-F238E27FC236}">
                <a16:creationId xmlns:a16="http://schemas.microsoft.com/office/drawing/2014/main" id="{97255DD3-25A8-4C46-A106-27DCC7E3BB8F}"/>
              </a:ext>
            </a:extLst>
          </p:cNvPr>
          <p:cNvGraphicFramePr>
            <a:graphicFrameLocks noGrp="1"/>
          </p:cNvGraphicFramePr>
          <p:nvPr>
            <p:extLst>
              <p:ext uri="{D42A27DB-BD31-4B8C-83A1-F6EECF244321}">
                <p14:modId xmlns:p14="http://schemas.microsoft.com/office/powerpoint/2010/main" val="1828385109"/>
              </p:ext>
            </p:extLst>
          </p:nvPr>
        </p:nvGraphicFramePr>
        <p:xfrm>
          <a:off x="1096963" y="4595382"/>
          <a:ext cx="10058400" cy="640080"/>
        </p:xfrm>
        <a:graphic>
          <a:graphicData uri="http://schemas.openxmlformats.org/drawingml/2006/table">
            <a:tbl>
              <a:tblPr firstRow="1" bandRow="1">
                <a:tableStyleId>{5C22544A-7EE6-4342-B048-85BDC9FD1C3A}</a:tableStyleId>
              </a:tblPr>
              <a:tblGrid>
                <a:gridCol w="1781651">
                  <a:extLst>
                    <a:ext uri="{9D8B030D-6E8A-4147-A177-3AD203B41FA5}">
                      <a16:colId xmlns:a16="http://schemas.microsoft.com/office/drawing/2014/main" val="20000"/>
                    </a:ext>
                  </a:extLst>
                </a:gridCol>
                <a:gridCol w="8276749">
                  <a:extLst>
                    <a:ext uri="{9D8B030D-6E8A-4147-A177-3AD203B41FA5}">
                      <a16:colId xmlns:a16="http://schemas.microsoft.com/office/drawing/2014/main" val="20001"/>
                    </a:ext>
                  </a:extLst>
                </a:gridCol>
              </a:tblGrid>
              <a:tr h="370840">
                <a:tc>
                  <a:txBody>
                    <a:bodyPr/>
                    <a:lstStyle/>
                    <a:p>
                      <a:r>
                        <a:rPr lang="nb-NO" sz="1800" b="0" i="0" kern="1200" dirty="0">
                          <a:solidFill>
                            <a:schemeClr val="bg1"/>
                          </a:solidFill>
                          <a:effectLst/>
                          <a:latin typeface="Segoe UI" panose="020B0502040204020203" pitchFamily="34" charset="0"/>
                          <a:ea typeface="+mn-ea"/>
                          <a:cs typeface="Segoe UI" panose="020B0502040204020203" pitchFamily="34" charset="0"/>
                        </a:rPr>
                        <a:t>13:10 – 14:10</a:t>
                      </a:r>
                      <a:endParaRPr lang="nb-NO" sz="1800" b="0" dirty="0">
                        <a:solidFill>
                          <a:schemeClr val="bg1"/>
                        </a:solidFill>
                        <a:latin typeface="Segoe UI" panose="020B0502040204020203" pitchFamily="34" charset="0"/>
                        <a:cs typeface="Segoe UI" panose="020B0502040204020203"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r>
                        <a:rPr lang="en-US" sz="1800" b="0" i="0" kern="1200" dirty="0">
                          <a:solidFill>
                            <a:schemeClr val="bg1"/>
                          </a:solidFill>
                          <a:effectLst/>
                          <a:latin typeface="Segoe UI" panose="020B0502040204020203" pitchFamily="34" charset="0"/>
                          <a:ea typeface="+mn-ea"/>
                          <a:cs typeface="Segoe UI" panose="020B0502040204020203" pitchFamily="34" charset="0"/>
                        </a:rPr>
                        <a:t>Session 4: Deploying and managing your </a:t>
                      </a:r>
                      <a:r>
                        <a:rPr lang="en-US" sz="1800" b="0" i="0" kern="1200" dirty="0" err="1">
                          <a:solidFill>
                            <a:schemeClr val="bg1"/>
                          </a:solidFill>
                          <a:effectLst/>
                          <a:latin typeface="Segoe UI" panose="020B0502040204020203" pitchFamily="34" charset="0"/>
                          <a:ea typeface="+mn-ea"/>
                          <a:cs typeface="Segoe UI" panose="020B0502040204020203" pitchFamily="34" charset="0"/>
                        </a:rPr>
                        <a:t>HyperConverged</a:t>
                      </a:r>
                      <a:r>
                        <a:rPr lang="en-US" sz="1800" b="0" i="0" kern="1200" dirty="0">
                          <a:solidFill>
                            <a:schemeClr val="bg1"/>
                          </a:solidFill>
                          <a:effectLst/>
                          <a:latin typeface="Segoe UI" panose="020B0502040204020203" pitchFamily="34" charset="0"/>
                          <a:ea typeface="+mn-ea"/>
                          <a:cs typeface="Segoe UI" panose="020B0502040204020203" pitchFamily="34" charset="0"/>
                        </a:rPr>
                        <a:t> S2D solution with Virtual Machine Manager (Jan-Tore)</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1090262"/>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85DB8-73D3-41E2-ACC5-0219BAF74CAE}"/>
              </a:ext>
            </a:extLst>
          </p:cNvPr>
          <p:cNvSpPr>
            <a:spLocks noGrp="1"/>
          </p:cNvSpPr>
          <p:nvPr>
            <p:ph type="title"/>
          </p:nvPr>
        </p:nvSpPr>
        <p:spPr/>
        <p:txBody>
          <a:bodyPr/>
          <a:lstStyle/>
          <a:p>
            <a:r>
              <a:rPr lang="en-US"/>
              <a:t>Data Protection Manager</a:t>
            </a:r>
          </a:p>
        </p:txBody>
      </p:sp>
    </p:spTree>
    <p:extLst>
      <p:ext uri="{BB962C8B-B14F-4D97-AF65-F5344CB8AC3E}">
        <p14:creationId xmlns:p14="http://schemas.microsoft.com/office/powerpoint/2010/main" val="236568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77A98BE3-60AA-43DA-AA5E-03A940A089D1}"/>
              </a:ext>
            </a:extLst>
          </p:cNvPr>
          <p:cNvSpPr/>
          <p:nvPr/>
        </p:nvSpPr>
        <p:spPr bwMode="auto">
          <a:xfrm>
            <a:off x="8128000" y="0"/>
            <a:ext cx="4064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DC150EFB-1ADB-4A26-A6CF-E34E89206133}"/>
              </a:ext>
            </a:extLst>
          </p:cNvPr>
          <p:cNvSpPr>
            <a:spLocks noGrp="1"/>
          </p:cNvSpPr>
          <p:nvPr>
            <p:ph type="title"/>
          </p:nvPr>
        </p:nvSpPr>
        <p:spPr/>
        <p:txBody>
          <a:bodyPr/>
          <a:lstStyle/>
          <a:p>
            <a:r>
              <a:rPr lang="en-US"/>
              <a:t>DPM 2019</a:t>
            </a:r>
          </a:p>
        </p:txBody>
      </p:sp>
      <p:pic>
        <p:nvPicPr>
          <p:cNvPr id="8" name="Pic_Small">
            <a:extLst>
              <a:ext uri="{FF2B5EF4-FFF2-40B4-BE49-F238E27FC236}">
                <a16:creationId xmlns:a16="http://schemas.microsoft.com/office/drawing/2014/main" id="{C296B05F-4E31-46CD-82F7-470331B52572}"/>
              </a:ext>
            </a:extLst>
          </p:cNvPr>
          <p:cNvPicPr>
            <a:picLocks noChangeAspect="1"/>
          </p:cNvPicPr>
          <p:nvPr/>
        </p:nvPicPr>
        <p:blipFill>
          <a:blip r:embed="rId3"/>
          <a:stretch>
            <a:fillRect/>
          </a:stretch>
        </p:blipFill>
        <p:spPr>
          <a:xfrm>
            <a:off x="588263" y="1423969"/>
            <a:ext cx="7243797" cy="3335907"/>
          </a:xfrm>
          <a:prstGeom prst="rect">
            <a:avLst/>
          </a:prstGeom>
        </p:spPr>
      </p:pic>
      <p:sp>
        <p:nvSpPr>
          <p:cNvPr id="105" name="Rectangle 104">
            <a:extLst>
              <a:ext uri="{FF2B5EF4-FFF2-40B4-BE49-F238E27FC236}">
                <a16:creationId xmlns:a16="http://schemas.microsoft.com/office/drawing/2014/main" id="{C3DF9891-8755-4A08-BFF0-A59F7D38892B}"/>
              </a:ext>
            </a:extLst>
          </p:cNvPr>
          <p:cNvSpPr/>
          <p:nvPr/>
        </p:nvSpPr>
        <p:spPr bwMode="auto">
          <a:xfrm>
            <a:off x="9452063" y="1455995"/>
            <a:ext cx="2167128" cy="8309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Support Windows Server 2019, SQL Server 2017</a:t>
            </a:r>
          </a:p>
        </p:txBody>
      </p:sp>
      <p:grpSp>
        <p:nvGrpSpPr>
          <p:cNvPr id="13" name="Group 39">
            <a:extLst>
              <a:ext uri="{FF2B5EF4-FFF2-40B4-BE49-F238E27FC236}">
                <a16:creationId xmlns:a16="http://schemas.microsoft.com/office/drawing/2014/main" id="{450712A5-5535-4958-8110-B76604829D76}"/>
              </a:ext>
            </a:extLst>
          </p:cNvPr>
          <p:cNvGrpSpPr/>
          <p:nvPr/>
        </p:nvGrpSpPr>
        <p:grpSpPr>
          <a:xfrm>
            <a:off x="8423941" y="1441725"/>
            <a:ext cx="860487" cy="859536"/>
            <a:chOff x="989579" y="2025650"/>
            <a:chExt cx="1793448" cy="1793448"/>
          </a:xfrm>
        </p:grpSpPr>
        <p:pic>
          <p:nvPicPr>
            <p:cNvPr id="14" name="Graphic 13">
              <a:extLst>
                <a:ext uri="{FF2B5EF4-FFF2-40B4-BE49-F238E27FC236}">
                  <a16:creationId xmlns:a16="http://schemas.microsoft.com/office/drawing/2014/main" id="{0DFEF3B3-2907-415D-8410-55AF61DB98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6348" y="2419453"/>
              <a:ext cx="779913" cy="1005839"/>
            </a:xfrm>
            <a:prstGeom prst="rect">
              <a:avLst/>
            </a:prstGeom>
          </p:spPr>
        </p:pic>
        <p:sp>
          <p:nvSpPr>
            <p:cNvPr id="15" name="Oval 41">
              <a:extLst>
                <a:ext uri="{FF2B5EF4-FFF2-40B4-BE49-F238E27FC236}">
                  <a16:creationId xmlns:a16="http://schemas.microsoft.com/office/drawing/2014/main" id="{92C624C8-51D8-4EE8-AB3A-281F9E367253}"/>
                </a:ext>
              </a:extLst>
            </p:cNvPr>
            <p:cNvSpPr/>
            <p:nvPr/>
          </p:nvSpPr>
          <p:spPr bwMode="auto">
            <a:xfrm>
              <a:off x="989579" y="2025650"/>
              <a:ext cx="1793448" cy="1793448"/>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106" name="Rectangle 105">
            <a:extLst>
              <a:ext uri="{FF2B5EF4-FFF2-40B4-BE49-F238E27FC236}">
                <a16:creationId xmlns:a16="http://schemas.microsoft.com/office/drawing/2014/main" id="{47095A81-E91D-439C-9A94-783C19872B61}"/>
              </a:ext>
            </a:extLst>
          </p:cNvPr>
          <p:cNvSpPr/>
          <p:nvPr/>
        </p:nvSpPr>
        <p:spPr bwMode="auto">
          <a:xfrm>
            <a:off x="9452063" y="2907672"/>
            <a:ext cx="2167128" cy="55399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Light" panose="020B0502040204020203" pitchFamily="34" charset="0"/>
              </a:rPr>
              <a:t>VMware to tape backup</a:t>
            </a:r>
          </a:p>
        </p:txBody>
      </p:sp>
      <p:grpSp>
        <p:nvGrpSpPr>
          <p:cNvPr id="16" name="Group 15">
            <a:extLst>
              <a:ext uri="{FF2B5EF4-FFF2-40B4-BE49-F238E27FC236}">
                <a16:creationId xmlns:a16="http://schemas.microsoft.com/office/drawing/2014/main" id="{32BE71EF-2CCE-4C0C-818D-3BCB40C091EE}"/>
              </a:ext>
            </a:extLst>
          </p:cNvPr>
          <p:cNvGrpSpPr/>
          <p:nvPr/>
        </p:nvGrpSpPr>
        <p:grpSpPr>
          <a:xfrm>
            <a:off x="8423941" y="2757062"/>
            <a:ext cx="860488" cy="859536"/>
            <a:chOff x="3835992" y="2025650"/>
            <a:chExt cx="1793448" cy="1793448"/>
          </a:xfrm>
        </p:grpSpPr>
        <p:sp>
          <p:nvSpPr>
            <p:cNvPr id="17" name="Oval 16">
              <a:extLst>
                <a:ext uri="{FF2B5EF4-FFF2-40B4-BE49-F238E27FC236}">
                  <a16:creationId xmlns:a16="http://schemas.microsoft.com/office/drawing/2014/main" id="{69266424-C069-4683-A79F-5003DECEFDCE}"/>
                </a:ext>
              </a:extLst>
            </p:cNvPr>
            <p:cNvSpPr/>
            <p:nvPr/>
          </p:nvSpPr>
          <p:spPr bwMode="auto">
            <a:xfrm>
              <a:off x="3835992" y="2025650"/>
              <a:ext cx="1793448" cy="1793448"/>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8" name="Picture 17" descr="VMware vSphere Client High-Def icon by flakshack on DeviantArt">
              <a:extLst>
                <a:ext uri="{FF2B5EF4-FFF2-40B4-BE49-F238E27FC236}">
                  <a16:creationId xmlns:a16="http://schemas.microsoft.com/office/drawing/2014/main" id="{C0040EF8-9809-41AE-891B-F202A02DE42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210256" y="2458115"/>
              <a:ext cx="1075265" cy="924656"/>
            </a:xfrm>
            <a:prstGeom prst="rect">
              <a:avLst/>
            </a:prstGeom>
            <a:noFill/>
          </p:spPr>
        </p:pic>
      </p:grpSp>
      <p:sp>
        <p:nvSpPr>
          <p:cNvPr id="103" name="Rectangle 102">
            <a:extLst>
              <a:ext uri="{FF2B5EF4-FFF2-40B4-BE49-F238E27FC236}">
                <a16:creationId xmlns:a16="http://schemas.microsoft.com/office/drawing/2014/main" id="{0C082537-F6EC-49A5-95D0-D90D755AA062}"/>
              </a:ext>
            </a:extLst>
          </p:cNvPr>
          <p:cNvSpPr/>
          <p:nvPr/>
        </p:nvSpPr>
        <p:spPr bwMode="auto">
          <a:xfrm>
            <a:off x="9452063" y="4086668"/>
            <a:ext cx="2167128" cy="8309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Modern backup storage improvements</a:t>
            </a:r>
          </a:p>
        </p:txBody>
      </p:sp>
      <p:grpSp>
        <p:nvGrpSpPr>
          <p:cNvPr id="19" name="Group 18">
            <a:extLst>
              <a:ext uri="{FF2B5EF4-FFF2-40B4-BE49-F238E27FC236}">
                <a16:creationId xmlns:a16="http://schemas.microsoft.com/office/drawing/2014/main" id="{BA027019-5A97-4B6B-8515-5F83791DA712}"/>
              </a:ext>
            </a:extLst>
          </p:cNvPr>
          <p:cNvGrpSpPr/>
          <p:nvPr/>
        </p:nvGrpSpPr>
        <p:grpSpPr>
          <a:xfrm>
            <a:off x="8423941" y="4072399"/>
            <a:ext cx="860489" cy="859536"/>
            <a:chOff x="6682405" y="2025650"/>
            <a:chExt cx="1793448" cy="1793448"/>
          </a:xfrm>
        </p:grpSpPr>
        <p:sp>
          <p:nvSpPr>
            <p:cNvPr id="20" name="Oval 19">
              <a:extLst>
                <a:ext uri="{FF2B5EF4-FFF2-40B4-BE49-F238E27FC236}">
                  <a16:creationId xmlns:a16="http://schemas.microsoft.com/office/drawing/2014/main" id="{7AFBC845-91AF-41BD-805D-3CF6E3A7737C}"/>
                </a:ext>
              </a:extLst>
            </p:cNvPr>
            <p:cNvSpPr/>
            <p:nvPr/>
          </p:nvSpPr>
          <p:spPr bwMode="auto">
            <a:xfrm>
              <a:off x="6682405" y="2025650"/>
              <a:ext cx="1793448" cy="1793448"/>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1" name="Picture 20">
              <a:extLst>
                <a:ext uri="{FF2B5EF4-FFF2-40B4-BE49-F238E27FC236}">
                  <a16:creationId xmlns:a16="http://schemas.microsoft.com/office/drawing/2014/main" id="{DF68599A-6B33-4B08-B2C3-D91CF3D42BA9}"/>
                </a:ext>
              </a:extLst>
            </p:cNvPr>
            <p:cNvPicPr>
              <a:picLocks noChangeAspect="1"/>
            </p:cNvPicPr>
            <p:nvPr/>
          </p:nvPicPr>
          <p:blipFill>
            <a:blip r:embed="rId7"/>
            <a:stretch>
              <a:fillRect/>
            </a:stretch>
          </p:blipFill>
          <p:spPr>
            <a:xfrm>
              <a:off x="7025559" y="2444004"/>
              <a:ext cx="1070132" cy="1070133"/>
            </a:xfrm>
            <a:prstGeom prst="rect">
              <a:avLst/>
            </a:prstGeom>
          </p:spPr>
        </p:pic>
      </p:grpSp>
      <p:sp>
        <p:nvSpPr>
          <p:cNvPr id="104" name="Rectangle 103">
            <a:extLst>
              <a:ext uri="{FF2B5EF4-FFF2-40B4-BE49-F238E27FC236}">
                <a16:creationId xmlns:a16="http://schemas.microsoft.com/office/drawing/2014/main" id="{CD8421C1-9390-4918-89A2-671CEAFE6181}"/>
              </a:ext>
            </a:extLst>
          </p:cNvPr>
          <p:cNvSpPr/>
          <p:nvPr/>
        </p:nvSpPr>
        <p:spPr bwMode="auto">
          <a:xfrm>
            <a:off x="9434479" y="5402005"/>
            <a:ext cx="2167128" cy="8309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Greater flexibility in recovering from Azure</a:t>
            </a:r>
          </a:p>
        </p:txBody>
      </p:sp>
      <p:grpSp>
        <p:nvGrpSpPr>
          <p:cNvPr id="22" name="Group 21">
            <a:extLst>
              <a:ext uri="{FF2B5EF4-FFF2-40B4-BE49-F238E27FC236}">
                <a16:creationId xmlns:a16="http://schemas.microsoft.com/office/drawing/2014/main" id="{8C307D01-0869-471B-A4A0-8DF2175547F5}"/>
              </a:ext>
            </a:extLst>
          </p:cNvPr>
          <p:cNvGrpSpPr/>
          <p:nvPr/>
        </p:nvGrpSpPr>
        <p:grpSpPr>
          <a:xfrm>
            <a:off x="8423941" y="5387736"/>
            <a:ext cx="859536" cy="859536"/>
            <a:chOff x="9528818" y="2025650"/>
            <a:chExt cx="1793448" cy="1793448"/>
          </a:xfrm>
        </p:grpSpPr>
        <p:sp>
          <p:nvSpPr>
            <p:cNvPr id="23" name="Oval 22">
              <a:extLst>
                <a:ext uri="{FF2B5EF4-FFF2-40B4-BE49-F238E27FC236}">
                  <a16:creationId xmlns:a16="http://schemas.microsoft.com/office/drawing/2014/main" id="{52437821-CE02-4F56-848E-DB152BA470B1}"/>
                </a:ext>
              </a:extLst>
            </p:cNvPr>
            <p:cNvSpPr/>
            <p:nvPr/>
          </p:nvSpPr>
          <p:spPr bwMode="auto">
            <a:xfrm>
              <a:off x="9528818" y="2025650"/>
              <a:ext cx="1793448" cy="1793448"/>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4" name="Group 10">
              <a:extLst>
                <a:ext uri="{FF2B5EF4-FFF2-40B4-BE49-F238E27FC236}">
                  <a16:creationId xmlns:a16="http://schemas.microsoft.com/office/drawing/2014/main" id="{3F07A7E6-B52F-4EAF-A818-D161D34E0B03}"/>
                </a:ext>
              </a:extLst>
            </p:cNvPr>
            <p:cNvGrpSpPr>
              <a:grpSpLocks noChangeAspect="1"/>
            </p:cNvGrpSpPr>
            <p:nvPr/>
          </p:nvGrpSpPr>
          <p:grpSpPr bwMode="auto">
            <a:xfrm>
              <a:off x="10028111" y="2203979"/>
              <a:ext cx="794862" cy="479164"/>
              <a:chOff x="3062" y="1691"/>
              <a:chExt cx="1556" cy="938"/>
            </a:xfrm>
          </p:grpSpPr>
          <p:sp>
            <p:nvSpPr>
              <p:cNvPr id="29" name="AutoShape 9">
                <a:extLst>
                  <a:ext uri="{FF2B5EF4-FFF2-40B4-BE49-F238E27FC236}">
                    <a16:creationId xmlns:a16="http://schemas.microsoft.com/office/drawing/2014/main" id="{F3DD318E-5D6C-413F-9C97-9B726B817519}"/>
                  </a:ext>
                </a:extLst>
              </p:cNvPr>
              <p:cNvSpPr>
                <a:spLocks noChangeAspect="1" noChangeArrowheads="1" noTextEdit="1"/>
              </p:cNvSpPr>
              <p:nvPr/>
            </p:nvSpPr>
            <p:spPr bwMode="auto">
              <a:xfrm>
                <a:off x="3062" y="1691"/>
                <a:ext cx="1556" cy="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11">
                <a:extLst>
                  <a:ext uri="{FF2B5EF4-FFF2-40B4-BE49-F238E27FC236}">
                    <a16:creationId xmlns:a16="http://schemas.microsoft.com/office/drawing/2014/main" id="{4DAA2138-7FA6-4086-880D-232E9498CC30}"/>
                  </a:ext>
                </a:extLst>
              </p:cNvPr>
              <p:cNvSpPr>
                <a:spLocks/>
              </p:cNvSpPr>
              <p:nvPr/>
            </p:nvSpPr>
            <p:spPr bwMode="auto">
              <a:xfrm>
                <a:off x="3061" y="1691"/>
                <a:ext cx="1556" cy="937"/>
              </a:xfrm>
              <a:custGeom>
                <a:avLst/>
                <a:gdLst>
                  <a:gd name="T0" fmla="*/ 1981 w 2163"/>
                  <a:gd name="T1" fmla="*/ 669 h 1301"/>
                  <a:gd name="T2" fmla="*/ 2163 w 2163"/>
                  <a:gd name="T3" fmla="*/ 971 h 1301"/>
                  <a:gd name="T4" fmla="*/ 1936 w 2163"/>
                  <a:gd name="T5" fmla="*/ 1291 h 1301"/>
                  <a:gd name="T6" fmla="*/ 1891 w 2163"/>
                  <a:gd name="T7" fmla="*/ 1301 h 1301"/>
                  <a:gd name="T8" fmla="*/ 330 w 2163"/>
                  <a:gd name="T9" fmla="*/ 1301 h 1301"/>
                  <a:gd name="T10" fmla="*/ 0 w 2163"/>
                  <a:gd name="T11" fmla="*/ 937 h 1301"/>
                  <a:gd name="T12" fmla="*/ 330 w 2163"/>
                  <a:gd name="T13" fmla="*/ 573 h 1301"/>
                  <a:gd name="T14" fmla="*/ 367 w 2163"/>
                  <a:gd name="T15" fmla="*/ 577 h 1301"/>
                  <a:gd name="T16" fmla="*/ 618 w 2163"/>
                  <a:gd name="T17" fmla="*/ 425 h 1301"/>
                  <a:gd name="T18" fmla="*/ 701 w 2163"/>
                  <a:gd name="T19" fmla="*/ 439 h 1301"/>
                  <a:gd name="T20" fmla="*/ 701 w 2163"/>
                  <a:gd name="T21" fmla="*/ 425 h 1301"/>
                  <a:gd name="T22" fmla="*/ 1085 w 2163"/>
                  <a:gd name="T23" fmla="*/ 0 h 1301"/>
                  <a:gd name="T24" fmla="*/ 1432 w 2163"/>
                  <a:gd name="T25" fmla="*/ 247 h 1301"/>
                  <a:gd name="T26" fmla="*/ 1614 w 2163"/>
                  <a:gd name="T27" fmla="*/ 192 h 1301"/>
                  <a:gd name="T28" fmla="*/ 1985 w 2163"/>
                  <a:gd name="T29" fmla="*/ 604 h 1301"/>
                  <a:gd name="T30" fmla="*/ 1981 w 2163"/>
                  <a:gd name="T31" fmla="*/ 669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3" h="1301">
                    <a:moveTo>
                      <a:pt x="1981" y="669"/>
                    </a:moveTo>
                    <a:cubicBezTo>
                      <a:pt x="2091" y="721"/>
                      <a:pt x="2163" y="838"/>
                      <a:pt x="2163" y="971"/>
                    </a:cubicBezTo>
                    <a:cubicBezTo>
                      <a:pt x="2163" y="1126"/>
                      <a:pt x="2067" y="1256"/>
                      <a:pt x="1936" y="1291"/>
                    </a:cubicBezTo>
                    <a:cubicBezTo>
                      <a:pt x="1891" y="1301"/>
                      <a:pt x="1891" y="1301"/>
                      <a:pt x="1891" y="1301"/>
                    </a:cubicBezTo>
                    <a:cubicBezTo>
                      <a:pt x="330" y="1301"/>
                      <a:pt x="330" y="1301"/>
                      <a:pt x="330" y="1301"/>
                    </a:cubicBezTo>
                    <a:cubicBezTo>
                      <a:pt x="148" y="1301"/>
                      <a:pt x="0" y="1136"/>
                      <a:pt x="0" y="937"/>
                    </a:cubicBezTo>
                    <a:cubicBezTo>
                      <a:pt x="0" y="738"/>
                      <a:pt x="148" y="573"/>
                      <a:pt x="330" y="573"/>
                    </a:cubicBezTo>
                    <a:cubicBezTo>
                      <a:pt x="343" y="573"/>
                      <a:pt x="354" y="573"/>
                      <a:pt x="367" y="577"/>
                    </a:cubicBezTo>
                    <a:cubicBezTo>
                      <a:pt x="422" y="481"/>
                      <a:pt x="515" y="425"/>
                      <a:pt x="618" y="425"/>
                    </a:cubicBezTo>
                    <a:cubicBezTo>
                      <a:pt x="646" y="425"/>
                      <a:pt x="673" y="429"/>
                      <a:pt x="701" y="439"/>
                    </a:cubicBezTo>
                    <a:cubicBezTo>
                      <a:pt x="701" y="435"/>
                      <a:pt x="701" y="429"/>
                      <a:pt x="701" y="425"/>
                    </a:cubicBezTo>
                    <a:cubicBezTo>
                      <a:pt x="701" y="189"/>
                      <a:pt x="872" y="0"/>
                      <a:pt x="1085" y="0"/>
                    </a:cubicBezTo>
                    <a:cubicBezTo>
                      <a:pt x="1233" y="0"/>
                      <a:pt x="1370" y="99"/>
                      <a:pt x="1432" y="247"/>
                    </a:cubicBezTo>
                    <a:cubicBezTo>
                      <a:pt x="1487" y="213"/>
                      <a:pt x="1549" y="192"/>
                      <a:pt x="1614" y="192"/>
                    </a:cubicBezTo>
                    <a:cubicBezTo>
                      <a:pt x="1820" y="192"/>
                      <a:pt x="1985" y="378"/>
                      <a:pt x="1985" y="604"/>
                    </a:cubicBezTo>
                    <a:cubicBezTo>
                      <a:pt x="1988" y="625"/>
                      <a:pt x="1985" y="645"/>
                      <a:pt x="1981" y="6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5" name="Group 4">
              <a:extLst>
                <a:ext uri="{FF2B5EF4-FFF2-40B4-BE49-F238E27FC236}">
                  <a16:creationId xmlns:a16="http://schemas.microsoft.com/office/drawing/2014/main" id="{BBBEE28F-5A08-485F-8591-F610EDE0D0C1}"/>
                </a:ext>
              </a:extLst>
            </p:cNvPr>
            <p:cNvGrpSpPr>
              <a:grpSpLocks noChangeAspect="1"/>
            </p:cNvGrpSpPr>
            <p:nvPr/>
          </p:nvGrpSpPr>
          <p:grpSpPr bwMode="auto">
            <a:xfrm>
              <a:off x="10075615" y="2747612"/>
              <a:ext cx="699183" cy="866393"/>
              <a:chOff x="3682" y="1419"/>
              <a:chExt cx="1037" cy="1285"/>
            </a:xfrm>
            <a:solidFill>
              <a:schemeClr val="accent2"/>
            </a:solidFill>
          </p:grpSpPr>
          <p:sp>
            <p:nvSpPr>
              <p:cNvPr id="26" name="Freeform 5">
                <a:extLst>
                  <a:ext uri="{FF2B5EF4-FFF2-40B4-BE49-F238E27FC236}">
                    <a16:creationId xmlns:a16="http://schemas.microsoft.com/office/drawing/2014/main" id="{6F73B22E-8595-42E5-8347-C532F37D4877}"/>
                  </a:ext>
                </a:extLst>
              </p:cNvPr>
              <p:cNvSpPr>
                <a:spLocks noEditPoints="1"/>
              </p:cNvSpPr>
              <p:nvPr/>
            </p:nvSpPr>
            <p:spPr bwMode="auto">
              <a:xfrm>
                <a:off x="3953" y="1691"/>
                <a:ext cx="494" cy="1013"/>
              </a:xfrm>
              <a:custGeom>
                <a:avLst/>
                <a:gdLst>
                  <a:gd name="T0" fmla="*/ 618 w 687"/>
                  <a:gd name="T1" fmla="*/ 0 h 1408"/>
                  <a:gd name="T2" fmla="*/ 69 w 687"/>
                  <a:gd name="T3" fmla="*/ 0 h 1408"/>
                  <a:gd name="T4" fmla="*/ 0 w 687"/>
                  <a:gd name="T5" fmla="*/ 68 h 1408"/>
                  <a:gd name="T6" fmla="*/ 0 w 687"/>
                  <a:gd name="T7" fmla="*/ 1408 h 1408"/>
                  <a:gd name="T8" fmla="*/ 687 w 687"/>
                  <a:gd name="T9" fmla="*/ 1408 h 1408"/>
                  <a:gd name="T10" fmla="*/ 687 w 687"/>
                  <a:gd name="T11" fmla="*/ 68 h 1408"/>
                  <a:gd name="T12" fmla="*/ 618 w 687"/>
                  <a:gd name="T13" fmla="*/ 0 h 1408"/>
                  <a:gd name="T14" fmla="*/ 584 w 687"/>
                  <a:gd name="T15" fmla="*/ 1270 h 1408"/>
                  <a:gd name="T16" fmla="*/ 103 w 687"/>
                  <a:gd name="T17" fmla="*/ 1270 h 1408"/>
                  <a:gd name="T18" fmla="*/ 103 w 687"/>
                  <a:gd name="T19" fmla="*/ 1201 h 1408"/>
                  <a:gd name="T20" fmla="*/ 584 w 687"/>
                  <a:gd name="T21" fmla="*/ 1201 h 1408"/>
                  <a:gd name="T22" fmla="*/ 584 w 687"/>
                  <a:gd name="T23" fmla="*/ 1270 h 1408"/>
                  <a:gd name="T24" fmla="*/ 584 w 687"/>
                  <a:gd name="T25" fmla="*/ 1132 h 1408"/>
                  <a:gd name="T26" fmla="*/ 103 w 687"/>
                  <a:gd name="T27" fmla="*/ 1132 h 1408"/>
                  <a:gd name="T28" fmla="*/ 103 w 687"/>
                  <a:gd name="T29" fmla="*/ 1064 h 1408"/>
                  <a:gd name="T30" fmla="*/ 584 w 687"/>
                  <a:gd name="T31" fmla="*/ 1064 h 1408"/>
                  <a:gd name="T32" fmla="*/ 584 w 687"/>
                  <a:gd name="T33" fmla="*/ 1132 h 1408"/>
                  <a:gd name="T34" fmla="*/ 584 w 687"/>
                  <a:gd name="T35" fmla="*/ 274 h 1408"/>
                  <a:gd name="T36" fmla="*/ 103 w 687"/>
                  <a:gd name="T37" fmla="*/ 274 h 1408"/>
                  <a:gd name="T38" fmla="*/ 103 w 687"/>
                  <a:gd name="T39" fmla="*/ 206 h 1408"/>
                  <a:gd name="T40" fmla="*/ 584 w 687"/>
                  <a:gd name="T41" fmla="*/ 206 h 1408"/>
                  <a:gd name="T42" fmla="*/ 584 w 687"/>
                  <a:gd name="T43" fmla="*/ 274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7" h="1408">
                    <a:moveTo>
                      <a:pt x="618" y="0"/>
                    </a:moveTo>
                    <a:cubicBezTo>
                      <a:pt x="69" y="0"/>
                      <a:pt x="69" y="0"/>
                      <a:pt x="69" y="0"/>
                    </a:cubicBezTo>
                    <a:cubicBezTo>
                      <a:pt x="31" y="0"/>
                      <a:pt x="0" y="30"/>
                      <a:pt x="0" y="68"/>
                    </a:cubicBezTo>
                    <a:cubicBezTo>
                      <a:pt x="0" y="1408"/>
                      <a:pt x="0" y="1408"/>
                      <a:pt x="0" y="1408"/>
                    </a:cubicBezTo>
                    <a:cubicBezTo>
                      <a:pt x="687" y="1408"/>
                      <a:pt x="687" y="1408"/>
                      <a:pt x="687" y="1408"/>
                    </a:cubicBezTo>
                    <a:cubicBezTo>
                      <a:pt x="687" y="68"/>
                      <a:pt x="687" y="68"/>
                      <a:pt x="687" y="68"/>
                    </a:cubicBezTo>
                    <a:cubicBezTo>
                      <a:pt x="687" y="30"/>
                      <a:pt x="656" y="0"/>
                      <a:pt x="618" y="0"/>
                    </a:cubicBezTo>
                    <a:close/>
                    <a:moveTo>
                      <a:pt x="584" y="1270"/>
                    </a:moveTo>
                    <a:cubicBezTo>
                      <a:pt x="103" y="1270"/>
                      <a:pt x="103" y="1270"/>
                      <a:pt x="103" y="1270"/>
                    </a:cubicBezTo>
                    <a:cubicBezTo>
                      <a:pt x="103" y="1201"/>
                      <a:pt x="103" y="1201"/>
                      <a:pt x="103" y="1201"/>
                    </a:cubicBezTo>
                    <a:cubicBezTo>
                      <a:pt x="584" y="1201"/>
                      <a:pt x="584" y="1201"/>
                      <a:pt x="584" y="1201"/>
                    </a:cubicBezTo>
                    <a:cubicBezTo>
                      <a:pt x="584" y="1270"/>
                      <a:pt x="584" y="1270"/>
                      <a:pt x="584" y="1270"/>
                    </a:cubicBezTo>
                    <a:close/>
                    <a:moveTo>
                      <a:pt x="584" y="1132"/>
                    </a:moveTo>
                    <a:cubicBezTo>
                      <a:pt x="103" y="1132"/>
                      <a:pt x="103" y="1132"/>
                      <a:pt x="103" y="1132"/>
                    </a:cubicBezTo>
                    <a:cubicBezTo>
                      <a:pt x="103" y="1064"/>
                      <a:pt x="103" y="1064"/>
                      <a:pt x="103" y="1064"/>
                    </a:cubicBezTo>
                    <a:cubicBezTo>
                      <a:pt x="584" y="1064"/>
                      <a:pt x="584" y="1064"/>
                      <a:pt x="584" y="1064"/>
                    </a:cubicBezTo>
                    <a:cubicBezTo>
                      <a:pt x="584" y="1132"/>
                      <a:pt x="584" y="1132"/>
                      <a:pt x="584" y="1132"/>
                    </a:cubicBezTo>
                    <a:close/>
                    <a:moveTo>
                      <a:pt x="584" y="274"/>
                    </a:moveTo>
                    <a:cubicBezTo>
                      <a:pt x="103" y="274"/>
                      <a:pt x="103" y="274"/>
                      <a:pt x="103" y="274"/>
                    </a:cubicBezTo>
                    <a:cubicBezTo>
                      <a:pt x="103" y="206"/>
                      <a:pt x="103" y="206"/>
                      <a:pt x="103" y="206"/>
                    </a:cubicBezTo>
                    <a:cubicBezTo>
                      <a:pt x="584" y="206"/>
                      <a:pt x="584" y="206"/>
                      <a:pt x="584" y="206"/>
                    </a:cubicBezTo>
                    <a:cubicBezTo>
                      <a:pt x="584" y="274"/>
                      <a:pt x="584" y="274"/>
                      <a:pt x="584" y="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6">
                <a:extLst>
                  <a:ext uri="{FF2B5EF4-FFF2-40B4-BE49-F238E27FC236}">
                    <a16:creationId xmlns:a16="http://schemas.microsoft.com/office/drawing/2014/main" id="{4E9D65A9-410B-477F-B309-D58282DDC486}"/>
                  </a:ext>
                </a:extLst>
              </p:cNvPr>
              <p:cNvSpPr>
                <a:spLocks noEditPoints="1"/>
              </p:cNvSpPr>
              <p:nvPr/>
            </p:nvSpPr>
            <p:spPr bwMode="auto">
              <a:xfrm>
                <a:off x="4225" y="1419"/>
                <a:ext cx="494" cy="1013"/>
              </a:xfrm>
              <a:custGeom>
                <a:avLst/>
                <a:gdLst>
                  <a:gd name="T0" fmla="*/ 618 w 687"/>
                  <a:gd name="T1" fmla="*/ 0 h 1408"/>
                  <a:gd name="T2" fmla="*/ 69 w 687"/>
                  <a:gd name="T3" fmla="*/ 0 h 1408"/>
                  <a:gd name="T4" fmla="*/ 0 w 687"/>
                  <a:gd name="T5" fmla="*/ 69 h 1408"/>
                  <a:gd name="T6" fmla="*/ 0 w 687"/>
                  <a:gd name="T7" fmla="*/ 309 h 1408"/>
                  <a:gd name="T8" fmla="*/ 240 w 687"/>
                  <a:gd name="T9" fmla="*/ 309 h 1408"/>
                  <a:gd name="T10" fmla="*/ 377 w 687"/>
                  <a:gd name="T11" fmla="*/ 446 h 1408"/>
                  <a:gd name="T12" fmla="*/ 377 w 687"/>
                  <a:gd name="T13" fmla="*/ 1064 h 1408"/>
                  <a:gd name="T14" fmla="*/ 583 w 687"/>
                  <a:gd name="T15" fmla="*/ 1064 h 1408"/>
                  <a:gd name="T16" fmla="*/ 583 w 687"/>
                  <a:gd name="T17" fmla="*/ 1133 h 1408"/>
                  <a:gd name="T18" fmla="*/ 377 w 687"/>
                  <a:gd name="T19" fmla="*/ 1133 h 1408"/>
                  <a:gd name="T20" fmla="*/ 377 w 687"/>
                  <a:gd name="T21" fmla="*/ 1202 h 1408"/>
                  <a:gd name="T22" fmla="*/ 583 w 687"/>
                  <a:gd name="T23" fmla="*/ 1202 h 1408"/>
                  <a:gd name="T24" fmla="*/ 583 w 687"/>
                  <a:gd name="T25" fmla="*/ 1271 h 1408"/>
                  <a:gd name="T26" fmla="*/ 377 w 687"/>
                  <a:gd name="T27" fmla="*/ 1271 h 1408"/>
                  <a:gd name="T28" fmla="*/ 377 w 687"/>
                  <a:gd name="T29" fmla="*/ 1408 h 1408"/>
                  <a:gd name="T30" fmla="*/ 687 w 687"/>
                  <a:gd name="T31" fmla="*/ 1408 h 1408"/>
                  <a:gd name="T32" fmla="*/ 687 w 687"/>
                  <a:gd name="T33" fmla="*/ 68 h 1408"/>
                  <a:gd name="T34" fmla="*/ 618 w 687"/>
                  <a:gd name="T35" fmla="*/ 0 h 1408"/>
                  <a:gd name="T36" fmla="*/ 583 w 687"/>
                  <a:gd name="T37" fmla="*/ 274 h 1408"/>
                  <a:gd name="T38" fmla="*/ 103 w 687"/>
                  <a:gd name="T39" fmla="*/ 274 h 1408"/>
                  <a:gd name="T40" fmla="*/ 103 w 687"/>
                  <a:gd name="T41" fmla="*/ 206 h 1408"/>
                  <a:gd name="T42" fmla="*/ 584 w 687"/>
                  <a:gd name="T43" fmla="*/ 206 h 1408"/>
                  <a:gd name="T44" fmla="*/ 584 w 687"/>
                  <a:gd name="T45" fmla="*/ 274 h 1408"/>
                  <a:gd name="T46" fmla="*/ 583 w 687"/>
                  <a:gd name="T47" fmla="*/ 274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7" h="1408">
                    <a:moveTo>
                      <a:pt x="618" y="0"/>
                    </a:moveTo>
                    <a:cubicBezTo>
                      <a:pt x="69" y="0"/>
                      <a:pt x="69" y="0"/>
                      <a:pt x="69" y="0"/>
                    </a:cubicBezTo>
                    <a:cubicBezTo>
                      <a:pt x="31" y="0"/>
                      <a:pt x="0" y="31"/>
                      <a:pt x="0" y="69"/>
                    </a:cubicBezTo>
                    <a:cubicBezTo>
                      <a:pt x="0" y="309"/>
                      <a:pt x="0" y="309"/>
                      <a:pt x="0" y="309"/>
                    </a:cubicBezTo>
                    <a:cubicBezTo>
                      <a:pt x="240" y="309"/>
                      <a:pt x="240" y="309"/>
                      <a:pt x="240" y="309"/>
                    </a:cubicBezTo>
                    <a:cubicBezTo>
                      <a:pt x="316" y="309"/>
                      <a:pt x="377" y="371"/>
                      <a:pt x="377" y="446"/>
                    </a:cubicBezTo>
                    <a:cubicBezTo>
                      <a:pt x="377" y="1064"/>
                      <a:pt x="377" y="1064"/>
                      <a:pt x="377" y="1064"/>
                    </a:cubicBezTo>
                    <a:cubicBezTo>
                      <a:pt x="583" y="1064"/>
                      <a:pt x="583" y="1064"/>
                      <a:pt x="583" y="1064"/>
                    </a:cubicBezTo>
                    <a:cubicBezTo>
                      <a:pt x="583" y="1133"/>
                      <a:pt x="583" y="1133"/>
                      <a:pt x="583" y="1133"/>
                    </a:cubicBezTo>
                    <a:cubicBezTo>
                      <a:pt x="377" y="1133"/>
                      <a:pt x="377" y="1133"/>
                      <a:pt x="377" y="1133"/>
                    </a:cubicBezTo>
                    <a:cubicBezTo>
                      <a:pt x="377" y="1202"/>
                      <a:pt x="377" y="1202"/>
                      <a:pt x="377" y="1202"/>
                    </a:cubicBezTo>
                    <a:cubicBezTo>
                      <a:pt x="583" y="1202"/>
                      <a:pt x="583" y="1202"/>
                      <a:pt x="583" y="1202"/>
                    </a:cubicBezTo>
                    <a:cubicBezTo>
                      <a:pt x="583" y="1271"/>
                      <a:pt x="583" y="1271"/>
                      <a:pt x="583" y="1271"/>
                    </a:cubicBezTo>
                    <a:cubicBezTo>
                      <a:pt x="377" y="1271"/>
                      <a:pt x="377" y="1271"/>
                      <a:pt x="377" y="1271"/>
                    </a:cubicBezTo>
                    <a:cubicBezTo>
                      <a:pt x="377" y="1408"/>
                      <a:pt x="377" y="1408"/>
                      <a:pt x="377" y="1408"/>
                    </a:cubicBezTo>
                    <a:cubicBezTo>
                      <a:pt x="687" y="1408"/>
                      <a:pt x="687" y="1408"/>
                      <a:pt x="687" y="1408"/>
                    </a:cubicBezTo>
                    <a:cubicBezTo>
                      <a:pt x="687" y="68"/>
                      <a:pt x="687" y="68"/>
                      <a:pt x="687" y="68"/>
                    </a:cubicBezTo>
                    <a:cubicBezTo>
                      <a:pt x="687" y="31"/>
                      <a:pt x="656" y="0"/>
                      <a:pt x="618" y="0"/>
                    </a:cubicBezTo>
                    <a:close/>
                    <a:moveTo>
                      <a:pt x="583" y="274"/>
                    </a:moveTo>
                    <a:cubicBezTo>
                      <a:pt x="103" y="274"/>
                      <a:pt x="103" y="274"/>
                      <a:pt x="103" y="274"/>
                    </a:cubicBezTo>
                    <a:cubicBezTo>
                      <a:pt x="103" y="206"/>
                      <a:pt x="103" y="206"/>
                      <a:pt x="103" y="206"/>
                    </a:cubicBezTo>
                    <a:cubicBezTo>
                      <a:pt x="584" y="206"/>
                      <a:pt x="584" y="206"/>
                      <a:pt x="584" y="206"/>
                    </a:cubicBezTo>
                    <a:cubicBezTo>
                      <a:pt x="584" y="274"/>
                      <a:pt x="584" y="274"/>
                      <a:pt x="584" y="274"/>
                    </a:cubicBezTo>
                    <a:lnTo>
                      <a:pt x="583"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7">
                <a:extLst>
                  <a:ext uri="{FF2B5EF4-FFF2-40B4-BE49-F238E27FC236}">
                    <a16:creationId xmlns:a16="http://schemas.microsoft.com/office/drawing/2014/main" id="{78A370A8-A902-4A6D-B7DA-92513FE0EFC2}"/>
                  </a:ext>
                </a:extLst>
              </p:cNvPr>
              <p:cNvSpPr>
                <a:spLocks noEditPoints="1"/>
              </p:cNvSpPr>
              <p:nvPr/>
            </p:nvSpPr>
            <p:spPr bwMode="auto">
              <a:xfrm>
                <a:off x="3682" y="1419"/>
                <a:ext cx="493" cy="1013"/>
              </a:xfrm>
              <a:custGeom>
                <a:avLst/>
                <a:gdLst>
                  <a:gd name="T0" fmla="*/ 308 w 686"/>
                  <a:gd name="T1" fmla="*/ 1270 h 1408"/>
                  <a:gd name="T2" fmla="*/ 102 w 686"/>
                  <a:gd name="T3" fmla="*/ 1270 h 1408"/>
                  <a:gd name="T4" fmla="*/ 102 w 686"/>
                  <a:gd name="T5" fmla="*/ 1202 h 1408"/>
                  <a:gd name="T6" fmla="*/ 308 w 686"/>
                  <a:gd name="T7" fmla="*/ 1202 h 1408"/>
                  <a:gd name="T8" fmla="*/ 308 w 686"/>
                  <a:gd name="T9" fmla="*/ 1133 h 1408"/>
                  <a:gd name="T10" fmla="*/ 102 w 686"/>
                  <a:gd name="T11" fmla="*/ 1133 h 1408"/>
                  <a:gd name="T12" fmla="*/ 102 w 686"/>
                  <a:gd name="T13" fmla="*/ 1064 h 1408"/>
                  <a:gd name="T14" fmla="*/ 308 w 686"/>
                  <a:gd name="T15" fmla="*/ 1064 h 1408"/>
                  <a:gd name="T16" fmla="*/ 308 w 686"/>
                  <a:gd name="T17" fmla="*/ 446 h 1408"/>
                  <a:gd name="T18" fmla="*/ 446 w 686"/>
                  <a:gd name="T19" fmla="*/ 309 h 1408"/>
                  <a:gd name="T20" fmla="*/ 686 w 686"/>
                  <a:gd name="T21" fmla="*/ 309 h 1408"/>
                  <a:gd name="T22" fmla="*/ 686 w 686"/>
                  <a:gd name="T23" fmla="*/ 69 h 1408"/>
                  <a:gd name="T24" fmla="*/ 617 w 686"/>
                  <a:gd name="T25" fmla="*/ 0 h 1408"/>
                  <a:gd name="T26" fmla="*/ 68 w 686"/>
                  <a:gd name="T27" fmla="*/ 0 h 1408"/>
                  <a:gd name="T28" fmla="*/ 0 w 686"/>
                  <a:gd name="T29" fmla="*/ 69 h 1408"/>
                  <a:gd name="T30" fmla="*/ 0 w 686"/>
                  <a:gd name="T31" fmla="*/ 1408 h 1408"/>
                  <a:gd name="T32" fmla="*/ 309 w 686"/>
                  <a:gd name="T33" fmla="*/ 1408 h 1408"/>
                  <a:gd name="T34" fmla="*/ 309 w 686"/>
                  <a:gd name="T35" fmla="*/ 1270 h 1408"/>
                  <a:gd name="T36" fmla="*/ 308 w 686"/>
                  <a:gd name="T37" fmla="*/ 1270 h 1408"/>
                  <a:gd name="T38" fmla="*/ 102 w 686"/>
                  <a:gd name="T39" fmla="*/ 206 h 1408"/>
                  <a:gd name="T40" fmla="*/ 583 w 686"/>
                  <a:gd name="T41" fmla="*/ 206 h 1408"/>
                  <a:gd name="T42" fmla="*/ 583 w 686"/>
                  <a:gd name="T43" fmla="*/ 275 h 1408"/>
                  <a:gd name="T44" fmla="*/ 102 w 686"/>
                  <a:gd name="T45" fmla="*/ 275 h 1408"/>
                  <a:gd name="T46" fmla="*/ 102 w 686"/>
                  <a:gd name="T47" fmla="*/ 206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6" h="1408">
                    <a:moveTo>
                      <a:pt x="308" y="1270"/>
                    </a:moveTo>
                    <a:cubicBezTo>
                      <a:pt x="102" y="1270"/>
                      <a:pt x="102" y="1270"/>
                      <a:pt x="102" y="1270"/>
                    </a:cubicBezTo>
                    <a:cubicBezTo>
                      <a:pt x="102" y="1202"/>
                      <a:pt x="102" y="1202"/>
                      <a:pt x="102" y="1202"/>
                    </a:cubicBezTo>
                    <a:cubicBezTo>
                      <a:pt x="308" y="1202"/>
                      <a:pt x="308" y="1202"/>
                      <a:pt x="308" y="1202"/>
                    </a:cubicBezTo>
                    <a:cubicBezTo>
                      <a:pt x="308" y="1133"/>
                      <a:pt x="308" y="1133"/>
                      <a:pt x="308" y="1133"/>
                    </a:cubicBezTo>
                    <a:cubicBezTo>
                      <a:pt x="102" y="1133"/>
                      <a:pt x="102" y="1133"/>
                      <a:pt x="102" y="1133"/>
                    </a:cubicBezTo>
                    <a:cubicBezTo>
                      <a:pt x="102" y="1064"/>
                      <a:pt x="102" y="1064"/>
                      <a:pt x="102" y="1064"/>
                    </a:cubicBezTo>
                    <a:cubicBezTo>
                      <a:pt x="308" y="1064"/>
                      <a:pt x="308" y="1064"/>
                      <a:pt x="308" y="1064"/>
                    </a:cubicBezTo>
                    <a:cubicBezTo>
                      <a:pt x="308" y="446"/>
                      <a:pt x="308" y="446"/>
                      <a:pt x="308" y="446"/>
                    </a:cubicBezTo>
                    <a:cubicBezTo>
                      <a:pt x="308" y="371"/>
                      <a:pt x="370" y="309"/>
                      <a:pt x="446" y="309"/>
                    </a:cubicBezTo>
                    <a:cubicBezTo>
                      <a:pt x="686" y="309"/>
                      <a:pt x="686" y="309"/>
                      <a:pt x="686" y="309"/>
                    </a:cubicBezTo>
                    <a:cubicBezTo>
                      <a:pt x="686" y="69"/>
                      <a:pt x="686" y="69"/>
                      <a:pt x="686" y="69"/>
                    </a:cubicBezTo>
                    <a:cubicBezTo>
                      <a:pt x="686" y="31"/>
                      <a:pt x="655" y="0"/>
                      <a:pt x="617" y="0"/>
                    </a:cubicBezTo>
                    <a:cubicBezTo>
                      <a:pt x="68" y="0"/>
                      <a:pt x="68" y="0"/>
                      <a:pt x="68" y="0"/>
                    </a:cubicBezTo>
                    <a:cubicBezTo>
                      <a:pt x="31" y="0"/>
                      <a:pt x="0" y="31"/>
                      <a:pt x="0" y="69"/>
                    </a:cubicBezTo>
                    <a:cubicBezTo>
                      <a:pt x="0" y="1408"/>
                      <a:pt x="0" y="1408"/>
                      <a:pt x="0" y="1408"/>
                    </a:cubicBezTo>
                    <a:cubicBezTo>
                      <a:pt x="309" y="1408"/>
                      <a:pt x="309" y="1408"/>
                      <a:pt x="309" y="1408"/>
                    </a:cubicBezTo>
                    <a:cubicBezTo>
                      <a:pt x="309" y="1270"/>
                      <a:pt x="309" y="1270"/>
                      <a:pt x="309" y="1270"/>
                    </a:cubicBezTo>
                    <a:lnTo>
                      <a:pt x="308" y="1270"/>
                    </a:lnTo>
                    <a:close/>
                    <a:moveTo>
                      <a:pt x="102" y="206"/>
                    </a:moveTo>
                    <a:cubicBezTo>
                      <a:pt x="583" y="206"/>
                      <a:pt x="583" y="206"/>
                      <a:pt x="583" y="206"/>
                    </a:cubicBezTo>
                    <a:cubicBezTo>
                      <a:pt x="583" y="275"/>
                      <a:pt x="583" y="275"/>
                      <a:pt x="583" y="275"/>
                    </a:cubicBezTo>
                    <a:cubicBezTo>
                      <a:pt x="102" y="275"/>
                      <a:pt x="102" y="275"/>
                      <a:pt x="102" y="275"/>
                    </a:cubicBezTo>
                    <a:lnTo>
                      <a:pt x="102"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48" name="Pic_Large">
            <a:extLst>
              <a:ext uri="{FF2B5EF4-FFF2-40B4-BE49-F238E27FC236}">
                <a16:creationId xmlns:a16="http://schemas.microsoft.com/office/drawing/2014/main" id="{7F5E56F2-68A3-451F-9232-F09AAB4B30E3}"/>
              </a:ext>
            </a:extLst>
          </p:cNvPr>
          <p:cNvPicPr>
            <a:picLocks noChangeAspect="1"/>
          </p:cNvPicPr>
          <p:nvPr/>
        </p:nvPicPr>
        <p:blipFill>
          <a:blip r:embed="rId3"/>
          <a:stretch>
            <a:fillRect/>
          </a:stretch>
        </p:blipFill>
        <p:spPr>
          <a:xfrm>
            <a:off x="825527" y="1450957"/>
            <a:ext cx="10540947" cy="4854307"/>
          </a:xfrm>
          <a:prstGeom prst="rect">
            <a:avLst/>
          </a:prstGeom>
        </p:spPr>
      </p:pic>
    </p:spTree>
    <p:extLst>
      <p:ext uri="{BB962C8B-B14F-4D97-AF65-F5344CB8AC3E}">
        <p14:creationId xmlns:p14="http://schemas.microsoft.com/office/powerpoint/2010/main" val="33243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48"/>
                                        </p:tgtEl>
                                      </p:cBhvr>
                                      <p:by x="68700" y="68700"/>
                                    </p:animScale>
                                  </p:childTnLst>
                                </p:cTn>
                              </p:par>
                              <p:par>
                                <p:cTn id="7" presetID="64" presetClass="path" presetSubtype="0" accel="50000" decel="50000" fill="hold" nodeType="withEffect">
                                  <p:stCondLst>
                                    <p:cond delay="0"/>
                                  </p:stCondLst>
                                  <p:childTnLst>
                                    <p:animMotion origin="layout" path="M 0 7.40741E-7 L -0.15469 -0.11458 " pathEditMode="relative" rAng="0" ptsTypes="AA">
                                      <p:cBhvr>
                                        <p:cTn id="8" dur="1000" fill="hold"/>
                                        <p:tgtEl>
                                          <p:spTgt spid="48"/>
                                        </p:tgtEl>
                                        <p:attrNameLst>
                                          <p:attrName>ppt_x</p:attrName>
                                          <p:attrName>ppt_y</p:attrName>
                                        </p:attrNameLst>
                                      </p:cBhvr>
                                      <p:rCtr x="-7734" y="-5741"/>
                                    </p:animMotion>
                                  </p:childTnLst>
                                </p:cTn>
                              </p:par>
                            </p:childTnLst>
                          </p:cTn>
                        </p:par>
                        <p:par>
                          <p:cTn id="9" fill="hold">
                            <p:stCondLst>
                              <p:cond delay="1000"/>
                            </p:stCondLst>
                            <p:childTnLst>
                              <p:par>
                                <p:cTn id="10" presetID="1" presetClass="exit" presetSubtype="0" fill="hold" nodeType="afterEffect">
                                  <p:stCondLst>
                                    <p:cond delay="0"/>
                                  </p:stCondLst>
                                  <p:childTnLst>
                                    <p:set>
                                      <p:cBhvr>
                                        <p:cTn id="11" dur="1" fill="hold">
                                          <p:stCondLst>
                                            <p:cond delay="0"/>
                                          </p:stCondLst>
                                        </p:cTn>
                                        <p:tgtEl>
                                          <p:spTgt spid="48"/>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2" presetClass="entr" presetSubtype="2" decel="100000" fill="hold" grpId="0" nodeType="withEffect">
                                  <p:stCondLst>
                                    <p:cond delay="0"/>
                                  </p:stCondLst>
                                  <p:childTnLst>
                                    <p:set>
                                      <p:cBhvr>
                                        <p:cTn id="15" dur="1" fill="hold">
                                          <p:stCondLst>
                                            <p:cond delay="0"/>
                                          </p:stCondLst>
                                        </p:cTn>
                                        <p:tgtEl>
                                          <p:spTgt spid="100"/>
                                        </p:tgtEl>
                                        <p:attrNameLst>
                                          <p:attrName>style.visibility</p:attrName>
                                        </p:attrNameLst>
                                      </p:cBhvr>
                                      <p:to>
                                        <p:strVal val="visible"/>
                                      </p:to>
                                    </p:set>
                                    <p:anim calcmode="lin" valueType="num">
                                      <p:cBhvr additive="base">
                                        <p:cTn id="16" dur="500" fill="hold"/>
                                        <p:tgtEl>
                                          <p:spTgt spid="100"/>
                                        </p:tgtEl>
                                        <p:attrNameLst>
                                          <p:attrName>ppt_x</p:attrName>
                                        </p:attrNameLst>
                                      </p:cBhvr>
                                      <p:tavLst>
                                        <p:tav tm="0">
                                          <p:val>
                                            <p:strVal val="1+#ppt_w/2"/>
                                          </p:val>
                                        </p:tav>
                                        <p:tav tm="100000">
                                          <p:val>
                                            <p:strVal val="#ppt_x"/>
                                          </p:val>
                                        </p:tav>
                                      </p:tavLst>
                                    </p:anim>
                                    <p:anim calcmode="lin" valueType="num">
                                      <p:cBhvr additive="base">
                                        <p:cTn id="17" dur="500" fill="hold"/>
                                        <p:tgtEl>
                                          <p:spTgt spid="100"/>
                                        </p:tgtEl>
                                        <p:attrNameLst>
                                          <p:attrName>ppt_y</p:attrName>
                                        </p:attrNameLst>
                                      </p:cBhvr>
                                      <p:tavLst>
                                        <p:tav tm="0">
                                          <p:val>
                                            <p:strVal val="#ppt_y"/>
                                          </p:val>
                                        </p:tav>
                                        <p:tav tm="100000">
                                          <p:val>
                                            <p:strVal val="#ppt_y"/>
                                          </p:val>
                                        </p:tav>
                                      </p:tavLst>
                                    </p:anim>
                                  </p:childTnLst>
                                </p:cTn>
                              </p:par>
                              <p:par>
                                <p:cTn id="18" presetID="10" presetClass="entr" presetSubtype="0" fill="hold" nodeType="withEffect">
                                  <p:stCondLst>
                                    <p:cond delay="3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35" presetClass="path" presetSubtype="0" decel="100000" fill="hold" nodeType="withEffect">
                                  <p:stCondLst>
                                    <p:cond delay="300"/>
                                  </p:stCondLst>
                                  <p:childTnLst>
                                    <p:animMotion origin="layout" path="M 2.77556E-17 -3.7037E-6 L 2.77556E-17 0.02616 " pathEditMode="relative" rAng="0" ptsTypes="AA">
                                      <p:cBhvr>
                                        <p:cTn id="22" dur="500" spd="-100000" fill="hold"/>
                                        <p:tgtEl>
                                          <p:spTgt spid="13"/>
                                        </p:tgtEl>
                                        <p:attrNameLst>
                                          <p:attrName>ppt_x</p:attrName>
                                          <p:attrName>ppt_y</p:attrName>
                                        </p:attrNameLst>
                                      </p:cBhvr>
                                      <p:rCtr x="0" y="1296"/>
                                    </p:animMotion>
                                  </p:childTnLst>
                                </p:cTn>
                              </p:par>
                              <p:par>
                                <p:cTn id="23" presetID="10" presetClass="entr" presetSubtype="0" fill="hold" grpId="0" nodeType="withEffect">
                                  <p:stCondLst>
                                    <p:cond delay="30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500"/>
                                        <p:tgtEl>
                                          <p:spTgt spid="105"/>
                                        </p:tgtEl>
                                      </p:cBhvr>
                                    </p:animEffect>
                                  </p:childTnLst>
                                </p:cTn>
                              </p:par>
                              <p:par>
                                <p:cTn id="26" presetID="35" presetClass="path" presetSubtype="0" decel="100000" fill="hold" grpId="1" nodeType="withEffect">
                                  <p:stCondLst>
                                    <p:cond delay="300"/>
                                  </p:stCondLst>
                                  <p:childTnLst>
                                    <p:animMotion origin="layout" path="M 2.77556E-17 -1.48148E-6 L 0.01471 -1.48148E-6 " pathEditMode="relative" rAng="0" ptsTypes="AA">
                                      <p:cBhvr>
                                        <p:cTn id="27" dur="500" spd="-100000" fill="hold"/>
                                        <p:tgtEl>
                                          <p:spTgt spid="105"/>
                                        </p:tgtEl>
                                        <p:attrNameLst>
                                          <p:attrName>ppt_x</p:attrName>
                                          <p:attrName>ppt_y</p:attrName>
                                        </p:attrNameLst>
                                      </p:cBhvr>
                                      <p:rCtr x="729"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35" presetClass="path" presetSubtype="0" decel="100000" fill="hold" nodeType="withEffect">
                                  <p:stCondLst>
                                    <p:cond delay="0"/>
                                  </p:stCondLst>
                                  <p:childTnLst>
                                    <p:animMotion origin="layout" path="M -1.875E-6 -3.33333E-6 L -1.875E-6 0.02616 " pathEditMode="relative" rAng="0" ptsTypes="AA">
                                      <p:cBhvr>
                                        <p:cTn id="34" dur="500" spd="-100000" fill="hold"/>
                                        <p:tgtEl>
                                          <p:spTgt spid="16"/>
                                        </p:tgtEl>
                                        <p:attrNameLst>
                                          <p:attrName>ppt_x</p:attrName>
                                          <p:attrName>ppt_y</p:attrName>
                                        </p:attrNameLst>
                                      </p:cBhvr>
                                      <p:rCtr x="0" y="1296"/>
                                    </p:animMotion>
                                  </p:childTnLst>
                                </p:cTn>
                              </p:par>
                              <p:par>
                                <p:cTn id="35" presetID="10" presetClass="entr" presetSubtype="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fade">
                                      <p:cBhvr>
                                        <p:cTn id="37" dur="500"/>
                                        <p:tgtEl>
                                          <p:spTgt spid="106"/>
                                        </p:tgtEl>
                                      </p:cBhvr>
                                    </p:animEffect>
                                  </p:childTnLst>
                                </p:cTn>
                              </p:par>
                              <p:par>
                                <p:cTn id="38" presetID="35" presetClass="path" presetSubtype="0" decel="100000" fill="hold" grpId="1" nodeType="withEffect">
                                  <p:stCondLst>
                                    <p:cond delay="0"/>
                                  </p:stCondLst>
                                  <p:childTnLst>
                                    <p:animMotion origin="layout" path="M -2.5E-6 -1.85185E-6 L 0.01472 -1.85185E-6 " pathEditMode="relative" rAng="0" ptsTypes="AA">
                                      <p:cBhvr>
                                        <p:cTn id="39" dur="500" spd="-100000" fill="hold"/>
                                        <p:tgtEl>
                                          <p:spTgt spid="106"/>
                                        </p:tgtEl>
                                        <p:attrNameLst>
                                          <p:attrName>ppt_x</p:attrName>
                                          <p:attrName>ppt_y</p:attrName>
                                        </p:attrNameLst>
                                      </p:cBhvr>
                                      <p:rCtr x="729" y="0"/>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35" presetClass="path" presetSubtype="0" decel="100000" fill="hold" nodeType="withEffect">
                                  <p:stCondLst>
                                    <p:cond delay="0"/>
                                  </p:stCondLst>
                                  <p:childTnLst>
                                    <p:animMotion origin="layout" path="M -1.875E-6 -1.48148E-6 L -1.875E-6 0.02616 " pathEditMode="relative" rAng="0" ptsTypes="AA">
                                      <p:cBhvr>
                                        <p:cTn id="46" dur="500" spd="-100000" fill="hold"/>
                                        <p:tgtEl>
                                          <p:spTgt spid="19"/>
                                        </p:tgtEl>
                                        <p:attrNameLst>
                                          <p:attrName>ppt_x</p:attrName>
                                          <p:attrName>ppt_y</p:attrName>
                                        </p:attrNameLst>
                                      </p:cBhvr>
                                      <p:rCtr x="0" y="1296"/>
                                    </p:animMotion>
                                  </p:childTnLst>
                                </p:cTn>
                              </p:par>
                              <p:par>
                                <p:cTn id="47" presetID="10" presetClass="entr" presetSubtype="0" fill="hold" grpId="0" nodeType="withEffect">
                                  <p:stCondLst>
                                    <p:cond delay="0"/>
                                  </p:stCondLst>
                                  <p:childTnLst>
                                    <p:set>
                                      <p:cBhvr>
                                        <p:cTn id="48" dur="1" fill="hold">
                                          <p:stCondLst>
                                            <p:cond delay="0"/>
                                          </p:stCondLst>
                                        </p:cTn>
                                        <p:tgtEl>
                                          <p:spTgt spid="103"/>
                                        </p:tgtEl>
                                        <p:attrNameLst>
                                          <p:attrName>style.visibility</p:attrName>
                                        </p:attrNameLst>
                                      </p:cBhvr>
                                      <p:to>
                                        <p:strVal val="visible"/>
                                      </p:to>
                                    </p:set>
                                    <p:animEffect transition="in" filter="fade">
                                      <p:cBhvr>
                                        <p:cTn id="49" dur="500"/>
                                        <p:tgtEl>
                                          <p:spTgt spid="103"/>
                                        </p:tgtEl>
                                      </p:cBhvr>
                                    </p:animEffect>
                                  </p:childTnLst>
                                </p:cTn>
                              </p:par>
                              <p:par>
                                <p:cTn id="50" presetID="35" presetClass="path" presetSubtype="0" decel="100000" fill="hold" grpId="1" nodeType="withEffect">
                                  <p:stCondLst>
                                    <p:cond delay="0"/>
                                  </p:stCondLst>
                                  <p:childTnLst>
                                    <p:animMotion origin="layout" path="M -2.5E-6 -1.48148E-6 L 0.01472 -1.48148E-6 " pathEditMode="relative" rAng="0" ptsTypes="AA">
                                      <p:cBhvr>
                                        <p:cTn id="51" dur="500" spd="-100000" fill="hold"/>
                                        <p:tgtEl>
                                          <p:spTgt spid="103"/>
                                        </p:tgtEl>
                                        <p:attrNameLst>
                                          <p:attrName>ppt_x</p:attrName>
                                          <p:attrName>ppt_y</p:attrName>
                                        </p:attrNameLst>
                                      </p:cBhvr>
                                      <p:rCtr x="729" y="0"/>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35" presetClass="path" presetSubtype="0" decel="100000" fill="hold" nodeType="withEffect">
                                  <p:stCondLst>
                                    <p:cond delay="0"/>
                                  </p:stCondLst>
                                  <p:childTnLst>
                                    <p:animMotion origin="layout" path="M -1.875E-6 1.85185E-6 L -1.875E-6 0.02616 " pathEditMode="relative" rAng="0" ptsTypes="AA">
                                      <p:cBhvr>
                                        <p:cTn id="58" dur="500" spd="-100000" fill="hold"/>
                                        <p:tgtEl>
                                          <p:spTgt spid="22"/>
                                        </p:tgtEl>
                                        <p:attrNameLst>
                                          <p:attrName>ppt_x</p:attrName>
                                          <p:attrName>ppt_y</p:attrName>
                                        </p:attrNameLst>
                                      </p:cBhvr>
                                      <p:rCtr x="0" y="1296"/>
                                    </p:animMotion>
                                  </p:childTnLst>
                                </p:cTn>
                              </p:par>
                              <p:par>
                                <p:cTn id="59" presetID="10" presetClass="entr" presetSubtype="0" fill="hold" grpId="0" nodeType="withEffect">
                                  <p:stCondLst>
                                    <p:cond delay="0"/>
                                  </p:stCondLst>
                                  <p:childTnLst>
                                    <p:set>
                                      <p:cBhvr>
                                        <p:cTn id="60" dur="1" fill="hold">
                                          <p:stCondLst>
                                            <p:cond delay="0"/>
                                          </p:stCondLst>
                                        </p:cTn>
                                        <p:tgtEl>
                                          <p:spTgt spid="104"/>
                                        </p:tgtEl>
                                        <p:attrNameLst>
                                          <p:attrName>style.visibility</p:attrName>
                                        </p:attrNameLst>
                                      </p:cBhvr>
                                      <p:to>
                                        <p:strVal val="visible"/>
                                      </p:to>
                                    </p:set>
                                    <p:animEffect transition="in" filter="fade">
                                      <p:cBhvr>
                                        <p:cTn id="61" dur="500"/>
                                        <p:tgtEl>
                                          <p:spTgt spid="104"/>
                                        </p:tgtEl>
                                      </p:cBhvr>
                                    </p:animEffect>
                                  </p:childTnLst>
                                </p:cTn>
                              </p:par>
                              <p:par>
                                <p:cTn id="62" presetID="35" presetClass="path" presetSubtype="0" decel="100000" fill="hold" grpId="1" nodeType="withEffect">
                                  <p:stCondLst>
                                    <p:cond delay="0"/>
                                  </p:stCondLst>
                                  <p:childTnLst>
                                    <p:animMotion origin="layout" path="M -2.08333E-7 1.85185E-6 L 0.01471 1.85185E-6 " pathEditMode="relative" rAng="0" ptsTypes="AA">
                                      <p:cBhvr>
                                        <p:cTn id="63" dur="500" spd="-100000" fill="hold"/>
                                        <p:tgtEl>
                                          <p:spTgt spid="104"/>
                                        </p:tgtEl>
                                        <p:attrNameLst>
                                          <p:attrName>ppt_x</p:attrName>
                                          <p:attrName>ppt_y</p:attrName>
                                        </p:attrNameLst>
                                      </p:cBhvr>
                                      <p:rCtr x="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5" grpId="0"/>
      <p:bldP spid="105" grpId="1"/>
      <p:bldP spid="106" grpId="0"/>
      <p:bldP spid="106" grpId="1"/>
      <p:bldP spid="103" grpId="0"/>
      <p:bldP spid="103" grpId="1"/>
      <p:bldP spid="104" grpId="0"/>
      <p:bldP spid="104"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149A-36EC-4837-A67A-906264A15979}"/>
              </a:ext>
            </a:extLst>
          </p:cNvPr>
          <p:cNvSpPr>
            <a:spLocks noGrp="1"/>
          </p:cNvSpPr>
          <p:nvPr>
            <p:ph type="title"/>
          </p:nvPr>
        </p:nvSpPr>
        <p:spPr>
          <a:xfrm>
            <a:off x="353132" y="320319"/>
            <a:ext cx="11018520" cy="553998"/>
          </a:xfrm>
        </p:spPr>
        <p:txBody>
          <a:bodyPr>
            <a:normAutofit/>
          </a:bodyPr>
          <a:lstStyle/>
          <a:p>
            <a:r>
              <a:rPr lang="en-US" dirty="0"/>
              <a:t>Rich Reporting and Monitoring</a:t>
            </a:r>
          </a:p>
        </p:txBody>
      </p:sp>
      <p:sp>
        <p:nvSpPr>
          <p:cNvPr id="11" name="Google Shape;819;p130">
            <a:extLst>
              <a:ext uri="{FF2B5EF4-FFF2-40B4-BE49-F238E27FC236}">
                <a16:creationId xmlns:a16="http://schemas.microsoft.com/office/drawing/2014/main" id="{D6831CC2-6B07-4C58-A73B-E8C35A2C01C0}"/>
              </a:ext>
            </a:extLst>
          </p:cNvPr>
          <p:cNvSpPr txBox="1"/>
          <p:nvPr/>
        </p:nvSpPr>
        <p:spPr>
          <a:xfrm>
            <a:off x="937883" y="3828968"/>
            <a:ext cx="1164702" cy="164359"/>
          </a:xfrm>
          <a:prstGeom prst="rect">
            <a:avLst/>
          </a:prstGeom>
          <a:noFill/>
          <a:ln>
            <a:noFill/>
          </a:ln>
        </p:spPr>
        <p:txBody>
          <a:bodyPr spcFirstLastPara="1" wrap="square" lIns="0" tIns="0" rIns="0" bIns="0" anchor="t" anchorCtr="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1A1A1A"/>
                </a:solidFill>
                <a:effectLst/>
                <a:uLnTx/>
                <a:uFillTx/>
                <a:latin typeface="Quattrocento Sans"/>
                <a:ea typeface="Quattrocento Sans"/>
                <a:cs typeface="Quattrocento Sans"/>
                <a:sym typeface="Quattrocento Sans"/>
              </a:rPr>
              <a:t>System Center DPM</a:t>
            </a:r>
          </a:p>
        </p:txBody>
      </p:sp>
      <p:sp>
        <p:nvSpPr>
          <p:cNvPr id="15" name="Google Shape;820;p130">
            <a:extLst>
              <a:ext uri="{FF2B5EF4-FFF2-40B4-BE49-F238E27FC236}">
                <a16:creationId xmlns:a16="http://schemas.microsoft.com/office/drawing/2014/main" id="{E69ACE76-B6A3-4F15-81F3-C474BD9EBDBD}"/>
              </a:ext>
            </a:extLst>
          </p:cNvPr>
          <p:cNvSpPr/>
          <p:nvPr/>
        </p:nvSpPr>
        <p:spPr>
          <a:xfrm>
            <a:off x="610630" y="1226624"/>
            <a:ext cx="1762823" cy="4991567"/>
          </a:xfrm>
          <a:prstGeom prst="rect">
            <a:avLst/>
          </a:prstGeom>
          <a:noFill/>
          <a:ln w="22225" cap="flat" cmpd="sng">
            <a:solidFill>
              <a:srgbClr val="0072C6"/>
            </a:solidFill>
            <a:prstDash val="solid"/>
            <a:round/>
            <a:headEnd type="none" w="sm" len="sm"/>
            <a:tailEnd type="none" w="sm" len="sm"/>
          </a:ln>
        </p:spPr>
        <p:txBody>
          <a:bodyPr spcFirstLastPara="1" wrap="square" lIns="179267" tIns="143433" rIns="179267" bIns="143433" anchor="t" anchorCtr="0">
            <a:noAutofit/>
          </a:bodyPr>
          <a:lstStyle/>
          <a:p>
            <a:pPr marL="0" marR="0" lvl="0" indent="0" algn="ctr" defTabSz="914367" rtl="0" eaLnBrk="1" fontAlgn="auto" latinLnBrk="0" hangingPunct="1">
              <a:lnSpc>
                <a:spcPct val="90000"/>
              </a:lnSpc>
              <a:spcBef>
                <a:spcPts val="0"/>
              </a:spcBef>
              <a:spcAft>
                <a:spcPts val="0"/>
              </a:spcAft>
              <a:buClr>
                <a:srgbClr val="1A1A1A"/>
              </a:buClr>
              <a:buSzPts val="1800"/>
              <a:buFontTx/>
              <a:buNone/>
              <a:tabLst/>
              <a:defRPr/>
            </a:pPr>
            <a:endParaRPr kumimoji="0" sz="2400" b="0" i="0" u="none" strike="noStrike" kern="1200" cap="none" spc="0" normalizeH="0" baseline="0" noProof="0">
              <a:ln>
                <a:noFill/>
              </a:ln>
              <a:solidFill>
                <a:srgbClr val="1A1A1A"/>
              </a:solidFill>
              <a:effectLst/>
              <a:uLnTx/>
              <a:uFillTx/>
              <a:latin typeface="Quattrocento Sans"/>
              <a:ea typeface="Quattrocento Sans"/>
              <a:cs typeface="Quattrocento Sans"/>
              <a:sym typeface="Quattrocento Sans"/>
            </a:endParaRPr>
          </a:p>
        </p:txBody>
      </p:sp>
      <p:sp>
        <p:nvSpPr>
          <p:cNvPr id="16" name="Google Shape;821;p130">
            <a:extLst>
              <a:ext uri="{FF2B5EF4-FFF2-40B4-BE49-F238E27FC236}">
                <a16:creationId xmlns:a16="http://schemas.microsoft.com/office/drawing/2014/main" id="{BC48C9BC-7CF6-4362-A7C1-0DB4B8BC01F2}"/>
              </a:ext>
            </a:extLst>
          </p:cNvPr>
          <p:cNvSpPr txBox="1"/>
          <p:nvPr/>
        </p:nvSpPr>
        <p:spPr>
          <a:xfrm>
            <a:off x="1063338" y="2269562"/>
            <a:ext cx="827451" cy="223292"/>
          </a:xfrm>
          <a:prstGeom prst="rect">
            <a:avLst/>
          </a:prstGeom>
          <a:noFill/>
          <a:ln>
            <a:noFill/>
          </a:ln>
        </p:spPr>
        <p:txBody>
          <a:bodyPr spcFirstLastPara="1" wrap="square" lIns="0" tIns="0" rIns="0" bIns="0" anchor="ctr" anchorCtr="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1A1A1A"/>
                </a:solidFill>
                <a:effectLst/>
                <a:uLnTx/>
                <a:uFillTx/>
                <a:latin typeface="Quattrocento Sans"/>
                <a:ea typeface="Quattrocento Sans"/>
                <a:cs typeface="Quattrocento Sans"/>
                <a:sym typeface="Quattrocento Sans"/>
              </a:rPr>
              <a:t>Azure Backup</a:t>
            </a:r>
            <a:endParaRPr kumimoji="0" sz="1467"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 name="Google Shape;832;p130">
            <a:extLst>
              <a:ext uri="{FF2B5EF4-FFF2-40B4-BE49-F238E27FC236}">
                <a16:creationId xmlns:a16="http://schemas.microsoft.com/office/drawing/2014/main" id="{21A6534A-0A5A-407C-983B-5C3F82991D41}"/>
              </a:ext>
            </a:extLst>
          </p:cNvPr>
          <p:cNvSpPr/>
          <p:nvPr/>
        </p:nvSpPr>
        <p:spPr>
          <a:xfrm>
            <a:off x="2518036" y="1839940"/>
            <a:ext cx="1237839" cy="237757"/>
          </a:xfrm>
          <a:prstGeom prst="rect">
            <a:avLst/>
          </a:prstGeom>
          <a:noFill/>
          <a:ln>
            <a:noFill/>
          </a:ln>
        </p:spPr>
        <p:txBody>
          <a:bodyPr spcFirstLastPara="1" wrap="square" lIns="91433" tIns="45700" rIns="91433" bIns="45700" anchor="t" anchorCtr="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sz="1467"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28" name="Google Shape;833;p130">
            <a:extLst>
              <a:ext uri="{FF2B5EF4-FFF2-40B4-BE49-F238E27FC236}">
                <a16:creationId xmlns:a16="http://schemas.microsoft.com/office/drawing/2014/main" id="{004FEDE0-829C-429F-BE03-EABED83F8E73}"/>
              </a:ext>
            </a:extLst>
          </p:cNvPr>
          <p:cNvCxnSpPr/>
          <p:nvPr/>
        </p:nvCxnSpPr>
        <p:spPr>
          <a:xfrm>
            <a:off x="2384602" y="2227489"/>
            <a:ext cx="1727595" cy="0"/>
          </a:xfrm>
          <a:prstGeom prst="straightConnector1">
            <a:avLst/>
          </a:prstGeom>
          <a:noFill/>
          <a:ln w="22225" cap="flat" cmpd="sng">
            <a:solidFill>
              <a:srgbClr val="7F7F7F"/>
            </a:solidFill>
            <a:prstDash val="solid"/>
            <a:round/>
            <a:headEnd type="none" w="sm" len="sm"/>
            <a:tailEnd type="triangle" w="med" len="med"/>
          </a:ln>
        </p:spPr>
      </p:cxnSp>
      <p:grpSp>
        <p:nvGrpSpPr>
          <p:cNvPr id="29" name="Google Shape;834;p130">
            <a:extLst>
              <a:ext uri="{FF2B5EF4-FFF2-40B4-BE49-F238E27FC236}">
                <a16:creationId xmlns:a16="http://schemas.microsoft.com/office/drawing/2014/main" id="{A9434A84-36EF-43E0-8761-39352FF061A7}"/>
              </a:ext>
            </a:extLst>
          </p:cNvPr>
          <p:cNvGrpSpPr/>
          <p:nvPr/>
        </p:nvGrpSpPr>
        <p:grpSpPr>
          <a:xfrm>
            <a:off x="4111319" y="943699"/>
            <a:ext cx="3626160" cy="2481793"/>
            <a:chOff x="6762059" y="98423"/>
            <a:chExt cx="4721629" cy="3178931"/>
          </a:xfrm>
        </p:grpSpPr>
        <p:pic>
          <p:nvPicPr>
            <p:cNvPr id="30" name="Google Shape;835;p130">
              <a:extLst>
                <a:ext uri="{FF2B5EF4-FFF2-40B4-BE49-F238E27FC236}">
                  <a16:creationId xmlns:a16="http://schemas.microsoft.com/office/drawing/2014/main" id="{F82F047E-2855-415F-9DBD-D478CCB95649}"/>
                </a:ext>
              </a:extLst>
            </p:cNvPr>
            <p:cNvPicPr preferRelativeResize="0"/>
            <p:nvPr/>
          </p:nvPicPr>
          <p:blipFill rotWithShape="1">
            <a:blip r:embed="rId3">
              <a:alphaModFix/>
            </a:blip>
            <a:srcRect b="23758"/>
            <a:stretch/>
          </p:blipFill>
          <p:spPr>
            <a:xfrm>
              <a:off x="6867323" y="903465"/>
              <a:ext cx="4402427" cy="2052189"/>
            </a:xfrm>
            <a:prstGeom prst="rect">
              <a:avLst/>
            </a:prstGeom>
            <a:noFill/>
            <a:ln>
              <a:noFill/>
            </a:ln>
          </p:spPr>
        </p:pic>
        <p:sp>
          <p:nvSpPr>
            <p:cNvPr id="31" name="Google Shape;836;p130">
              <a:extLst>
                <a:ext uri="{FF2B5EF4-FFF2-40B4-BE49-F238E27FC236}">
                  <a16:creationId xmlns:a16="http://schemas.microsoft.com/office/drawing/2014/main" id="{04529B1F-AF88-48E2-AB38-77CB138C0DE8}"/>
                </a:ext>
              </a:extLst>
            </p:cNvPr>
            <p:cNvSpPr/>
            <p:nvPr/>
          </p:nvSpPr>
          <p:spPr>
            <a:xfrm>
              <a:off x="6762059" y="425513"/>
              <a:ext cx="4576742" cy="2851841"/>
            </a:xfrm>
            <a:prstGeom prst="rect">
              <a:avLst/>
            </a:prstGeom>
            <a:noFill/>
            <a:ln w="22225" cap="flat" cmpd="sng">
              <a:solidFill>
                <a:srgbClr val="0072C6"/>
              </a:solidFill>
              <a:prstDash val="solid"/>
              <a:round/>
              <a:headEnd type="none" w="sm" len="sm"/>
              <a:tailEnd type="none" w="sm" len="sm"/>
            </a:ln>
          </p:spPr>
          <p:txBody>
            <a:bodyPr spcFirstLastPara="1" wrap="square" lIns="179267" tIns="143433" rIns="179267" bIns="143433" anchor="t" anchorCtr="0">
              <a:noAutofit/>
            </a:bodyPr>
            <a:lstStyle/>
            <a:p>
              <a:pPr marL="0" marR="0" lvl="0" indent="0" algn="ctr" defTabSz="914367" rtl="0" eaLnBrk="1" fontAlgn="auto" latinLnBrk="0" hangingPunct="1">
                <a:lnSpc>
                  <a:spcPct val="90000"/>
                </a:lnSpc>
                <a:spcBef>
                  <a:spcPts val="0"/>
                </a:spcBef>
                <a:spcAft>
                  <a:spcPts val="0"/>
                </a:spcAft>
                <a:buClr>
                  <a:srgbClr val="1A1A1A"/>
                </a:buClr>
                <a:buSzPts val="1800"/>
                <a:buFontTx/>
                <a:buNone/>
                <a:tabLst/>
                <a:defRPr/>
              </a:pPr>
              <a:endParaRPr kumimoji="0" sz="2400" b="0" i="0" u="none" strike="noStrike" kern="1200" cap="none" spc="0" normalizeH="0" baseline="0" noProof="0">
                <a:ln>
                  <a:noFill/>
                </a:ln>
                <a:solidFill>
                  <a:srgbClr val="1A1A1A"/>
                </a:solidFill>
                <a:effectLst/>
                <a:uLnTx/>
                <a:uFillTx/>
                <a:latin typeface="Quattrocento Sans"/>
                <a:ea typeface="Quattrocento Sans"/>
                <a:cs typeface="Quattrocento Sans"/>
                <a:sym typeface="Quattrocento Sans"/>
              </a:endParaRPr>
            </a:p>
          </p:txBody>
        </p:sp>
        <p:grpSp>
          <p:nvGrpSpPr>
            <p:cNvPr id="32" name="Google Shape;837;p130">
              <a:extLst>
                <a:ext uri="{FF2B5EF4-FFF2-40B4-BE49-F238E27FC236}">
                  <a16:creationId xmlns:a16="http://schemas.microsoft.com/office/drawing/2014/main" id="{1B84D85E-2BF7-41EF-978A-D2FEA6E77C9E}"/>
                </a:ext>
              </a:extLst>
            </p:cNvPr>
            <p:cNvGrpSpPr/>
            <p:nvPr/>
          </p:nvGrpSpPr>
          <p:grpSpPr>
            <a:xfrm>
              <a:off x="10839265" y="98423"/>
              <a:ext cx="644423" cy="588202"/>
              <a:chOff x="11368647" y="1939293"/>
              <a:chExt cx="644423" cy="588202"/>
            </a:xfrm>
          </p:grpSpPr>
          <p:sp>
            <p:nvSpPr>
              <p:cNvPr id="34" name="Google Shape;838;p130">
                <a:extLst>
                  <a:ext uri="{FF2B5EF4-FFF2-40B4-BE49-F238E27FC236}">
                    <a16:creationId xmlns:a16="http://schemas.microsoft.com/office/drawing/2014/main" id="{EAE839ED-30FE-436F-9C28-C732CB60B9BC}"/>
                  </a:ext>
                </a:extLst>
              </p:cNvPr>
              <p:cNvSpPr/>
              <p:nvPr/>
            </p:nvSpPr>
            <p:spPr>
              <a:xfrm>
                <a:off x="11368647" y="2015238"/>
                <a:ext cx="644423" cy="512257"/>
              </a:xfrm>
              <a:prstGeom prst="rect">
                <a:avLst/>
              </a:prstGeom>
              <a:solidFill>
                <a:srgbClr val="F2F2F2"/>
              </a:solidFill>
              <a:ln>
                <a:noFill/>
              </a:ln>
            </p:spPr>
            <p:txBody>
              <a:bodyPr spcFirstLastPara="1" wrap="square" lIns="182867" tIns="146300" rIns="182867" bIns="146300" anchor="t" anchorCtr="0">
                <a:noAutofit/>
              </a:bodyPr>
              <a:lstStyle/>
              <a:p>
                <a:pPr marL="0" marR="0" lvl="0" indent="0" algn="ctr" defTabSz="914367" rtl="0" eaLnBrk="1" fontAlgn="auto" latinLnBrk="0" hangingPunct="1">
                  <a:lnSpc>
                    <a:spcPct val="90000"/>
                  </a:lnSpc>
                  <a:spcBef>
                    <a:spcPts val="0"/>
                  </a:spcBef>
                  <a:spcAft>
                    <a:spcPts val="0"/>
                  </a:spcAft>
                  <a:buClr>
                    <a:srgbClr val="1A1A1A"/>
                  </a:buClr>
                  <a:buSzPts val="1800"/>
                  <a:buFontTx/>
                  <a:buNone/>
                  <a:tabLst/>
                  <a:defRPr/>
                </a:pPr>
                <a:endParaRPr kumimoji="0" sz="2400" b="0" i="0" u="none" strike="noStrike" kern="1200" cap="none" spc="0" normalizeH="0" baseline="0" noProof="0">
                  <a:ln>
                    <a:noFill/>
                  </a:ln>
                  <a:solidFill>
                    <a:srgbClr val="1A1A1A"/>
                  </a:solidFill>
                  <a:effectLst/>
                  <a:uLnTx/>
                  <a:uFillTx/>
                  <a:latin typeface="Quattrocento Sans"/>
                  <a:ea typeface="Quattrocento Sans"/>
                  <a:cs typeface="Quattrocento Sans"/>
                  <a:sym typeface="Quattrocento Sans"/>
                </a:endParaRPr>
              </a:p>
            </p:txBody>
          </p:sp>
          <p:pic>
            <p:nvPicPr>
              <p:cNvPr id="35" name="Google Shape;839;p130">
                <a:extLst>
                  <a:ext uri="{FF2B5EF4-FFF2-40B4-BE49-F238E27FC236}">
                    <a16:creationId xmlns:a16="http://schemas.microsoft.com/office/drawing/2014/main" id="{D199C675-0655-454F-B620-416F1CDCC206}"/>
                  </a:ext>
                </a:extLst>
              </p:cNvPr>
              <p:cNvPicPr preferRelativeResize="0"/>
              <p:nvPr/>
            </p:nvPicPr>
            <p:blipFill rotWithShape="1">
              <a:blip r:embed="rId4">
                <a:alphaModFix/>
              </a:blip>
              <a:srcRect/>
              <a:stretch/>
            </p:blipFill>
            <p:spPr>
              <a:xfrm>
                <a:off x="11481051" y="1939293"/>
                <a:ext cx="510704" cy="510704"/>
              </a:xfrm>
              <a:prstGeom prst="rect">
                <a:avLst/>
              </a:prstGeom>
              <a:noFill/>
              <a:ln>
                <a:noFill/>
              </a:ln>
            </p:spPr>
          </p:pic>
        </p:grpSp>
        <p:sp>
          <p:nvSpPr>
            <p:cNvPr id="33" name="Google Shape;840;p130">
              <a:extLst>
                <a:ext uri="{FF2B5EF4-FFF2-40B4-BE49-F238E27FC236}">
                  <a16:creationId xmlns:a16="http://schemas.microsoft.com/office/drawing/2014/main" id="{EA5B4E7E-D105-4F1E-86AD-2C17D7F254AB}"/>
                </a:ext>
              </a:extLst>
            </p:cNvPr>
            <p:cNvSpPr txBox="1"/>
            <p:nvPr/>
          </p:nvSpPr>
          <p:spPr>
            <a:xfrm>
              <a:off x="8740560" y="506995"/>
              <a:ext cx="2091282" cy="372414"/>
            </a:xfrm>
            <a:prstGeom prst="rect">
              <a:avLst/>
            </a:prstGeom>
            <a:noFill/>
            <a:ln>
              <a:noFill/>
            </a:ln>
          </p:spPr>
          <p:txBody>
            <a:bodyPr spcFirstLastPara="1" wrap="square" lIns="0" tIns="0" rIns="0" bIns="0" anchor="t" anchorCtr="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Quattrocento Sans"/>
                  <a:ea typeface="Quattrocento Sans"/>
                  <a:cs typeface="Quattrocento Sans"/>
                  <a:sym typeface="Quattrocento Sans"/>
                </a:rPr>
                <a:t>Log Analytics</a:t>
              </a:r>
              <a:endParaRPr kumimoji="0" sz="1467"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6" name="Google Shape;841;p130">
            <a:extLst>
              <a:ext uri="{FF2B5EF4-FFF2-40B4-BE49-F238E27FC236}">
                <a16:creationId xmlns:a16="http://schemas.microsoft.com/office/drawing/2014/main" id="{18DC6950-9691-4DB9-980E-B4F9F09F3744}"/>
              </a:ext>
            </a:extLst>
          </p:cNvPr>
          <p:cNvGrpSpPr/>
          <p:nvPr/>
        </p:nvGrpSpPr>
        <p:grpSpPr>
          <a:xfrm>
            <a:off x="2366496" y="3809428"/>
            <a:ext cx="5354613" cy="2435001"/>
            <a:chOff x="6219610" y="2451724"/>
            <a:chExt cx="5354613" cy="2435001"/>
          </a:xfrm>
        </p:grpSpPr>
        <p:pic>
          <p:nvPicPr>
            <p:cNvPr id="37" name="Google Shape;842;p130">
              <a:extLst>
                <a:ext uri="{FF2B5EF4-FFF2-40B4-BE49-F238E27FC236}">
                  <a16:creationId xmlns:a16="http://schemas.microsoft.com/office/drawing/2014/main" id="{B8C04027-D51C-4BEA-BA61-139C04433236}"/>
                </a:ext>
              </a:extLst>
            </p:cNvPr>
            <p:cNvPicPr preferRelativeResize="0"/>
            <p:nvPr/>
          </p:nvPicPr>
          <p:blipFill rotWithShape="1">
            <a:blip r:embed="rId5">
              <a:alphaModFix/>
            </a:blip>
            <a:srcRect/>
            <a:stretch/>
          </p:blipFill>
          <p:spPr>
            <a:xfrm>
              <a:off x="8116151" y="2935204"/>
              <a:ext cx="3167077" cy="1871348"/>
            </a:xfrm>
            <a:prstGeom prst="rect">
              <a:avLst/>
            </a:prstGeom>
            <a:noFill/>
            <a:ln>
              <a:noFill/>
            </a:ln>
          </p:spPr>
        </p:pic>
        <p:sp>
          <p:nvSpPr>
            <p:cNvPr id="38" name="Google Shape;843;p130">
              <a:extLst>
                <a:ext uri="{FF2B5EF4-FFF2-40B4-BE49-F238E27FC236}">
                  <a16:creationId xmlns:a16="http://schemas.microsoft.com/office/drawing/2014/main" id="{31FF086E-0D79-40E3-91B0-0DA634BC1E36}"/>
                </a:ext>
              </a:extLst>
            </p:cNvPr>
            <p:cNvSpPr/>
            <p:nvPr/>
          </p:nvSpPr>
          <p:spPr>
            <a:xfrm>
              <a:off x="7950830" y="2668337"/>
              <a:ext cx="3501803" cy="2218388"/>
            </a:xfrm>
            <a:prstGeom prst="rect">
              <a:avLst/>
            </a:prstGeom>
            <a:noFill/>
            <a:ln w="22225" cap="flat" cmpd="sng">
              <a:solidFill>
                <a:srgbClr val="0072C6"/>
              </a:solidFill>
              <a:prstDash val="solid"/>
              <a:round/>
              <a:headEnd type="none" w="sm" len="sm"/>
              <a:tailEnd type="none" w="sm" len="sm"/>
            </a:ln>
          </p:spPr>
          <p:txBody>
            <a:bodyPr spcFirstLastPara="1" wrap="square" lIns="179267" tIns="143433" rIns="179267" bIns="143433" anchor="t" anchorCtr="0">
              <a:noAutofit/>
            </a:bodyPr>
            <a:lstStyle/>
            <a:p>
              <a:pPr marL="0" marR="0" lvl="0" indent="0" algn="ctr" defTabSz="914367" rtl="0" eaLnBrk="1" fontAlgn="auto" latinLnBrk="0" hangingPunct="1">
                <a:lnSpc>
                  <a:spcPct val="90000"/>
                </a:lnSpc>
                <a:spcBef>
                  <a:spcPts val="0"/>
                </a:spcBef>
                <a:spcAft>
                  <a:spcPts val="0"/>
                </a:spcAft>
                <a:buClr>
                  <a:srgbClr val="1A1A1A"/>
                </a:buClr>
                <a:buSzPts val="1800"/>
                <a:buFontTx/>
                <a:buNone/>
                <a:tabLst/>
                <a:defRPr/>
              </a:pPr>
              <a:endParaRPr kumimoji="0" sz="2400" b="0" i="0" u="none" strike="noStrike" kern="1200" cap="none" spc="0" normalizeH="0" baseline="0" noProof="0">
                <a:ln>
                  <a:noFill/>
                </a:ln>
                <a:solidFill>
                  <a:srgbClr val="1A1A1A"/>
                </a:solidFill>
                <a:effectLst/>
                <a:uLnTx/>
                <a:uFillTx/>
                <a:latin typeface="Quattrocento Sans"/>
                <a:ea typeface="Quattrocento Sans"/>
                <a:cs typeface="Quattrocento Sans"/>
                <a:sym typeface="Quattrocento Sans"/>
              </a:endParaRPr>
            </a:p>
          </p:txBody>
        </p:sp>
        <p:sp>
          <p:nvSpPr>
            <p:cNvPr id="39" name="Google Shape;844;p130">
              <a:extLst>
                <a:ext uri="{FF2B5EF4-FFF2-40B4-BE49-F238E27FC236}">
                  <a16:creationId xmlns:a16="http://schemas.microsoft.com/office/drawing/2014/main" id="{FB0B50C7-4158-4C16-B858-7D4D8BE2CF10}"/>
                </a:ext>
              </a:extLst>
            </p:cNvPr>
            <p:cNvSpPr/>
            <p:nvPr/>
          </p:nvSpPr>
          <p:spPr>
            <a:xfrm>
              <a:off x="10929800" y="2451724"/>
              <a:ext cx="644423" cy="512257"/>
            </a:xfrm>
            <a:prstGeom prst="rect">
              <a:avLst/>
            </a:prstGeom>
            <a:solidFill>
              <a:srgbClr val="F2F2F2"/>
            </a:solidFill>
            <a:ln>
              <a:noFill/>
            </a:ln>
          </p:spPr>
          <p:txBody>
            <a:bodyPr spcFirstLastPara="1" wrap="square" lIns="182867" tIns="146300" rIns="182867" bIns="146300" anchor="t" anchorCtr="0">
              <a:noAutofit/>
            </a:bodyPr>
            <a:lstStyle/>
            <a:p>
              <a:pPr marL="0" marR="0" lvl="0" indent="0" algn="ctr" defTabSz="914367" rtl="0" eaLnBrk="1" fontAlgn="auto" latinLnBrk="0" hangingPunct="1">
                <a:lnSpc>
                  <a:spcPct val="90000"/>
                </a:lnSpc>
                <a:spcBef>
                  <a:spcPts val="0"/>
                </a:spcBef>
                <a:spcAft>
                  <a:spcPts val="0"/>
                </a:spcAft>
                <a:buClr>
                  <a:srgbClr val="1A1A1A"/>
                </a:buClr>
                <a:buSzPts val="1800"/>
                <a:buFontTx/>
                <a:buNone/>
                <a:tabLst/>
                <a:defRPr/>
              </a:pPr>
              <a:endParaRPr kumimoji="0" sz="2400" b="0" i="0" u="none" strike="noStrike" kern="1200" cap="none" spc="0" normalizeH="0" baseline="0" noProof="0">
                <a:ln>
                  <a:noFill/>
                </a:ln>
                <a:solidFill>
                  <a:srgbClr val="1A1A1A"/>
                </a:solidFill>
                <a:effectLst/>
                <a:uLnTx/>
                <a:uFillTx/>
                <a:latin typeface="Quattrocento Sans"/>
                <a:ea typeface="Quattrocento Sans"/>
                <a:cs typeface="Quattrocento Sans"/>
                <a:sym typeface="Quattrocento Sans"/>
              </a:endParaRPr>
            </a:p>
          </p:txBody>
        </p:sp>
        <p:sp>
          <p:nvSpPr>
            <p:cNvPr id="40" name="Google Shape;845;p130">
              <a:extLst>
                <a:ext uri="{FF2B5EF4-FFF2-40B4-BE49-F238E27FC236}">
                  <a16:creationId xmlns:a16="http://schemas.microsoft.com/office/drawing/2014/main" id="{E92ED92F-92BC-4C2D-8540-3A3FA7A194AC}"/>
                </a:ext>
              </a:extLst>
            </p:cNvPr>
            <p:cNvSpPr txBox="1"/>
            <p:nvPr/>
          </p:nvSpPr>
          <p:spPr>
            <a:xfrm>
              <a:off x="9573456" y="2702869"/>
              <a:ext cx="1778000" cy="225626"/>
            </a:xfrm>
            <a:prstGeom prst="rect">
              <a:avLst/>
            </a:prstGeom>
            <a:noFill/>
            <a:ln>
              <a:noFill/>
            </a:ln>
          </p:spPr>
          <p:txBody>
            <a:bodyPr spcFirstLastPara="1" wrap="square" lIns="0" tIns="0" rIns="0" bIns="0" anchor="t" anchorCtr="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Quattrocento Sans"/>
                  <a:ea typeface="Quattrocento Sans"/>
                  <a:cs typeface="Quattrocento Sans"/>
                  <a:sym typeface="Quattrocento Sans"/>
                </a:rPr>
                <a:t>Power BI</a:t>
              </a:r>
              <a:endParaRPr kumimoji="0" sz="1467" b="0" i="0" u="none" strike="noStrike" kern="1200" cap="none" spc="0" normalizeH="0" baseline="0" noProof="0">
                <a:ln>
                  <a:noFill/>
                </a:ln>
                <a:solidFill>
                  <a:srgbClr val="1A1A1A"/>
                </a:solidFill>
                <a:effectLst/>
                <a:uLnTx/>
                <a:uFillTx/>
                <a:latin typeface="Segoe UI"/>
                <a:ea typeface="+mn-ea"/>
                <a:cs typeface="+mn-cs"/>
              </a:endParaRPr>
            </a:p>
          </p:txBody>
        </p:sp>
        <p:sp>
          <p:nvSpPr>
            <p:cNvPr id="41" name="Google Shape;846;p130">
              <a:extLst>
                <a:ext uri="{FF2B5EF4-FFF2-40B4-BE49-F238E27FC236}">
                  <a16:creationId xmlns:a16="http://schemas.microsoft.com/office/drawing/2014/main" id="{58A3C841-56CF-4B2C-9399-74954F3A0E87}"/>
                </a:ext>
              </a:extLst>
            </p:cNvPr>
            <p:cNvSpPr/>
            <p:nvPr/>
          </p:nvSpPr>
          <p:spPr>
            <a:xfrm>
              <a:off x="6742771" y="3355022"/>
              <a:ext cx="781835" cy="383182"/>
            </a:xfrm>
            <a:prstGeom prst="rect">
              <a:avLst/>
            </a:prstGeom>
            <a:noFill/>
            <a:ln>
              <a:noFill/>
            </a:ln>
          </p:spPr>
          <p:txBody>
            <a:bodyPr spcFirstLastPara="1" wrap="square" lIns="91433" tIns="45700" rIns="91433" bIns="45700" anchor="t" anchorCtr="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67" b="1" i="0" u="none" strike="noStrike" kern="1200" cap="none" spc="0" normalizeH="0" baseline="0" noProof="0" dirty="0">
                  <a:ln>
                    <a:noFill/>
                  </a:ln>
                  <a:solidFill>
                    <a:srgbClr val="1A1A1A"/>
                  </a:solidFill>
                  <a:effectLst/>
                  <a:uLnTx/>
                  <a:uFillTx/>
                  <a:latin typeface="Quattrocento Sans"/>
                  <a:ea typeface="Quattrocento Sans"/>
                  <a:cs typeface="Quattrocento Sans"/>
                  <a:sym typeface="Quattrocento Sans"/>
                </a:rPr>
                <a:t>Azure Storage</a:t>
              </a:r>
              <a:endParaRPr kumimoji="0" sz="1467"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42" name="Google Shape;847;p130">
              <a:extLst>
                <a:ext uri="{FF2B5EF4-FFF2-40B4-BE49-F238E27FC236}">
                  <a16:creationId xmlns:a16="http://schemas.microsoft.com/office/drawing/2014/main" id="{4A24070E-339C-4D3A-8BB0-30AF609CA8BF}"/>
                </a:ext>
              </a:extLst>
            </p:cNvPr>
            <p:cNvCxnSpPr/>
            <p:nvPr/>
          </p:nvCxnSpPr>
          <p:spPr>
            <a:xfrm>
              <a:off x="6219610" y="3790461"/>
              <a:ext cx="674448" cy="0"/>
            </a:xfrm>
            <a:prstGeom prst="straightConnector1">
              <a:avLst/>
            </a:prstGeom>
            <a:noFill/>
            <a:ln w="22225" cap="flat" cmpd="sng">
              <a:solidFill>
                <a:srgbClr val="7F7F7F"/>
              </a:solidFill>
              <a:prstDash val="solid"/>
              <a:round/>
              <a:headEnd type="none" w="sm" len="sm"/>
              <a:tailEnd type="triangle" w="med" len="med"/>
            </a:ln>
          </p:spPr>
        </p:cxnSp>
        <p:cxnSp>
          <p:nvCxnSpPr>
            <p:cNvPr id="43" name="Google Shape;848;p130">
              <a:extLst>
                <a:ext uri="{FF2B5EF4-FFF2-40B4-BE49-F238E27FC236}">
                  <a16:creationId xmlns:a16="http://schemas.microsoft.com/office/drawing/2014/main" id="{68BFC2A7-CE84-4A1B-9A69-8BEC5C67968C}"/>
                </a:ext>
              </a:extLst>
            </p:cNvPr>
            <p:cNvCxnSpPr>
              <a:cxnSpLocks/>
              <a:endCxn id="38" idx="1"/>
            </p:cNvCxnSpPr>
            <p:nvPr/>
          </p:nvCxnSpPr>
          <p:spPr>
            <a:xfrm flipV="1">
              <a:off x="7374003" y="3777531"/>
              <a:ext cx="576827" cy="12930"/>
            </a:xfrm>
            <a:prstGeom prst="straightConnector1">
              <a:avLst/>
            </a:prstGeom>
            <a:noFill/>
            <a:ln w="22225" cap="flat" cmpd="sng">
              <a:solidFill>
                <a:srgbClr val="7F7F7F"/>
              </a:solidFill>
              <a:prstDash val="solid"/>
              <a:round/>
              <a:headEnd type="none" w="sm" len="sm"/>
              <a:tailEnd type="triangle" w="med" len="med"/>
            </a:ln>
          </p:spPr>
        </p:cxnSp>
        <p:grpSp>
          <p:nvGrpSpPr>
            <p:cNvPr id="44" name="Google Shape;849;p130">
              <a:extLst>
                <a:ext uri="{FF2B5EF4-FFF2-40B4-BE49-F238E27FC236}">
                  <a16:creationId xmlns:a16="http://schemas.microsoft.com/office/drawing/2014/main" id="{F7DDF023-8455-4260-8835-3A037DA2CC33}"/>
                </a:ext>
              </a:extLst>
            </p:cNvPr>
            <p:cNvGrpSpPr/>
            <p:nvPr/>
          </p:nvGrpSpPr>
          <p:grpSpPr>
            <a:xfrm>
              <a:off x="11031980" y="2485147"/>
              <a:ext cx="423742" cy="445409"/>
              <a:chOff x="7950200" y="1743076"/>
              <a:chExt cx="558800" cy="587374"/>
            </a:xfrm>
          </p:grpSpPr>
          <p:sp>
            <p:nvSpPr>
              <p:cNvPr id="46" name="Google Shape;850;p130">
                <a:extLst>
                  <a:ext uri="{FF2B5EF4-FFF2-40B4-BE49-F238E27FC236}">
                    <a16:creationId xmlns:a16="http://schemas.microsoft.com/office/drawing/2014/main" id="{B4E0CA60-4AF5-4940-B9A5-FFCCDC4FCAF7}"/>
                  </a:ext>
                </a:extLst>
              </p:cNvPr>
              <p:cNvSpPr/>
              <p:nvPr/>
            </p:nvSpPr>
            <p:spPr>
              <a:xfrm>
                <a:off x="8058150" y="2024063"/>
                <a:ext cx="69850" cy="228600"/>
              </a:xfrm>
              <a:custGeom>
                <a:avLst/>
                <a:gdLst/>
                <a:ahLst/>
                <a:cxnLst/>
                <a:rect l="0" t="0" r="0" b="0"/>
                <a:pathLst>
                  <a:path w="16" h="53" extrusionOk="0">
                    <a:moveTo>
                      <a:pt x="16" y="44"/>
                    </a:moveTo>
                    <a:cubicBezTo>
                      <a:pt x="16" y="49"/>
                      <a:pt x="13" y="53"/>
                      <a:pt x="8" y="53"/>
                    </a:cubicBezTo>
                    <a:cubicBezTo>
                      <a:pt x="3" y="53"/>
                      <a:pt x="0" y="49"/>
                      <a:pt x="0" y="44"/>
                    </a:cubicBezTo>
                    <a:cubicBezTo>
                      <a:pt x="0" y="8"/>
                      <a:pt x="0" y="8"/>
                      <a:pt x="0" y="8"/>
                    </a:cubicBezTo>
                    <a:cubicBezTo>
                      <a:pt x="0" y="4"/>
                      <a:pt x="3" y="0"/>
                      <a:pt x="8" y="0"/>
                    </a:cubicBezTo>
                    <a:cubicBezTo>
                      <a:pt x="13" y="0"/>
                      <a:pt x="16" y="3"/>
                      <a:pt x="16" y="8"/>
                    </a:cubicBezTo>
                    <a:lnTo>
                      <a:pt x="16" y="44"/>
                    </a:lnTo>
                    <a:close/>
                  </a:path>
                </a:pathLst>
              </a:custGeom>
              <a:solidFill>
                <a:srgbClr val="0072C6"/>
              </a:solidFill>
              <a:ln>
                <a:noFill/>
              </a:ln>
            </p:spPr>
            <p:txBody>
              <a:bodyPr spcFirstLastPara="1" wrap="square" lIns="91433" tIns="45700" rIns="91433" bIns="45700" anchor="t" anchorCtr="0">
                <a:noAutofit/>
              </a:bodyPr>
              <a:lstStyle/>
              <a:p>
                <a:pPr marL="0" marR="0" lvl="0" indent="0" algn="l" defTabSz="914367" rtl="0" eaLnBrk="1" fontAlgn="auto" latinLnBrk="0" hangingPunct="1">
                  <a:lnSpc>
                    <a:spcPct val="100000"/>
                  </a:lnSpc>
                  <a:spcBef>
                    <a:spcPts val="0"/>
                  </a:spcBef>
                  <a:spcAft>
                    <a:spcPts val="0"/>
                  </a:spcAft>
                  <a:buClr>
                    <a:srgbClr val="1A1A1A"/>
                  </a:buClr>
                  <a:buSzPts val="1400"/>
                  <a:buFontTx/>
                  <a:buNone/>
                  <a:tabLst/>
                  <a:defRPr/>
                </a:pPr>
                <a:endParaRPr kumimoji="0" sz="1867" b="0" i="0" u="none" strike="noStrike" kern="1200" cap="none" spc="0" normalizeH="0" baseline="0" noProof="0">
                  <a:ln>
                    <a:noFill/>
                  </a:ln>
                  <a:solidFill>
                    <a:srgbClr val="1A1A1A"/>
                  </a:solidFill>
                  <a:effectLst/>
                  <a:uLnTx/>
                  <a:uFillTx/>
                  <a:latin typeface="Calibri"/>
                  <a:ea typeface="Calibri"/>
                  <a:cs typeface="Calibri"/>
                  <a:sym typeface="Calibri"/>
                </a:endParaRPr>
              </a:p>
            </p:txBody>
          </p:sp>
          <p:sp>
            <p:nvSpPr>
              <p:cNvPr id="47" name="Google Shape;851;p130">
                <a:extLst>
                  <a:ext uri="{FF2B5EF4-FFF2-40B4-BE49-F238E27FC236}">
                    <a16:creationId xmlns:a16="http://schemas.microsoft.com/office/drawing/2014/main" id="{805EED7F-20DD-433F-8C5A-9BABF823654C}"/>
                  </a:ext>
                </a:extLst>
              </p:cNvPr>
              <p:cNvSpPr/>
              <p:nvPr/>
            </p:nvSpPr>
            <p:spPr>
              <a:xfrm>
                <a:off x="8162925" y="1985963"/>
                <a:ext cx="73025" cy="306387"/>
              </a:xfrm>
              <a:custGeom>
                <a:avLst/>
                <a:gdLst/>
                <a:ahLst/>
                <a:cxnLst/>
                <a:rect l="0" t="0" r="0" b="0"/>
                <a:pathLst>
                  <a:path w="17" h="71" extrusionOk="0">
                    <a:moveTo>
                      <a:pt x="16" y="63"/>
                    </a:moveTo>
                    <a:cubicBezTo>
                      <a:pt x="16" y="67"/>
                      <a:pt x="13" y="71"/>
                      <a:pt x="8" y="71"/>
                    </a:cubicBezTo>
                    <a:cubicBezTo>
                      <a:pt x="3" y="71"/>
                      <a:pt x="0" y="68"/>
                      <a:pt x="0" y="63"/>
                    </a:cubicBezTo>
                    <a:cubicBezTo>
                      <a:pt x="0" y="8"/>
                      <a:pt x="0" y="8"/>
                      <a:pt x="0" y="8"/>
                    </a:cubicBezTo>
                    <a:cubicBezTo>
                      <a:pt x="0" y="4"/>
                      <a:pt x="4" y="0"/>
                      <a:pt x="8" y="0"/>
                    </a:cubicBezTo>
                    <a:cubicBezTo>
                      <a:pt x="13" y="0"/>
                      <a:pt x="17" y="3"/>
                      <a:pt x="17" y="8"/>
                    </a:cubicBezTo>
                    <a:cubicBezTo>
                      <a:pt x="17" y="63"/>
                      <a:pt x="17" y="63"/>
                      <a:pt x="17" y="63"/>
                    </a:cubicBezTo>
                    <a:lnTo>
                      <a:pt x="16" y="63"/>
                    </a:lnTo>
                    <a:close/>
                  </a:path>
                </a:pathLst>
              </a:custGeom>
              <a:solidFill>
                <a:srgbClr val="0072C6"/>
              </a:solidFill>
              <a:ln>
                <a:noFill/>
              </a:ln>
            </p:spPr>
            <p:txBody>
              <a:bodyPr spcFirstLastPara="1" wrap="square" lIns="91433" tIns="45700" rIns="91433" bIns="45700" anchor="t" anchorCtr="0">
                <a:noAutofit/>
              </a:bodyPr>
              <a:lstStyle/>
              <a:p>
                <a:pPr marL="0" marR="0" lvl="0" indent="0" algn="l" defTabSz="914367" rtl="0" eaLnBrk="1" fontAlgn="auto" latinLnBrk="0" hangingPunct="1">
                  <a:lnSpc>
                    <a:spcPct val="100000"/>
                  </a:lnSpc>
                  <a:spcBef>
                    <a:spcPts val="0"/>
                  </a:spcBef>
                  <a:spcAft>
                    <a:spcPts val="0"/>
                  </a:spcAft>
                  <a:buClr>
                    <a:srgbClr val="1A1A1A"/>
                  </a:buClr>
                  <a:buSzPts val="1400"/>
                  <a:buFontTx/>
                  <a:buNone/>
                  <a:tabLst/>
                  <a:defRPr/>
                </a:pPr>
                <a:endParaRPr kumimoji="0" sz="1867" b="0" i="0" u="none" strike="noStrike" kern="1200" cap="none" spc="0" normalizeH="0" baseline="0" noProof="0">
                  <a:ln>
                    <a:noFill/>
                  </a:ln>
                  <a:solidFill>
                    <a:srgbClr val="1A1A1A"/>
                  </a:solidFill>
                  <a:effectLst/>
                  <a:uLnTx/>
                  <a:uFillTx/>
                  <a:latin typeface="Calibri"/>
                  <a:ea typeface="Calibri"/>
                  <a:cs typeface="Calibri"/>
                  <a:sym typeface="Calibri"/>
                </a:endParaRPr>
              </a:p>
            </p:txBody>
          </p:sp>
          <p:sp>
            <p:nvSpPr>
              <p:cNvPr id="48" name="Google Shape;852;p130">
                <a:extLst>
                  <a:ext uri="{FF2B5EF4-FFF2-40B4-BE49-F238E27FC236}">
                    <a16:creationId xmlns:a16="http://schemas.microsoft.com/office/drawing/2014/main" id="{59AD1DED-322C-4E86-A1A1-F2E209D6027D}"/>
                  </a:ext>
                </a:extLst>
              </p:cNvPr>
              <p:cNvSpPr/>
              <p:nvPr/>
            </p:nvSpPr>
            <p:spPr>
              <a:xfrm>
                <a:off x="7950200" y="2058988"/>
                <a:ext cx="73025" cy="158750"/>
              </a:xfrm>
              <a:custGeom>
                <a:avLst/>
                <a:gdLst/>
                <a:ahLst/>
                <a:cxnLst/>
                <a:rect l="0" t="0" r="0" b="0"/>
                <a:pathLst>
                  <a:path w="17" h="37" extrusionOk="0">
                    <a:moveTo>
                      <a:pt x="17" y="28"/>
                    </a:moveTo>
                    <a:cubicBezTo>
                      <a:pt x="17" y="33"/>
                      <a:pt x="13" y="37"/>
                      <a:pt x="9" y="37"/>
                    </a:cubicBezTo>
                    <a:cubicBezTo>
                      <a:pt x="4" y="37"/>
                      <a:pt x="0" y="33"/>
                      <a:pt x="0" y="28"/>
                    </a:cubicBezTo>
                    <a:cubicBezTo>
                      <a:pt x="0" y="9"/>
                      <a:pt x="0" y="9"/>
                      <a:pt x="0" y="9"/>
                    </a:cubicBezTo>
                    <a:cubicBezTo>
                      <a:pt x="0" y="4"/>
                      <a:pt x="4" y="0"/>
                      <a:pt x="9" y="0"/>
                    </a:cubicBezTo>
                    <a:cubicBezTo>
                      <a:pt x="13" y="0"/>
                      <a:pt x="17" y="4"/>
                      <a:pt x="17" y="9"/>
                    </a:cubicBezTo>
                    <a:lnTo>
                      <a:pt x="17" y="28"/>
                    </a:lnTo>
                    <a:close/>
                  </a:path>
                </a:pathLst>
              </a:custGeom>
              <a:solidFill>
                <a:srgbClr val="0072C6"/>
              </a:solidFill>
              <a:ln>
                <a:noFill/>
              </a:ln>
            </p:spPr>
            <p:txBody>
              <a:bodyPr spcFirstLastPara="1" wrap="square" lIns="91433" tIns="45700" rIns="91433" bIns="45700" anchor="t" anchorCtr="0">
                <a:noAutofit/>
              </a:bodyPr>
              <a:lstStyle/>
              <a:p>
                <a:pPr marL="0" marR="0" lvl="0" indent="0" algn="l" defTabSz="914367" rtl="0" eaLnBrk="1" fontAlgn="auto" latinLnBrk="0" hangingPunct="1">
                  <a:lnSpc>
                    <a:spcPct val="100000"/>
                  </a:lnSpc>
                  <a:spcBef>
                    <a:spcPts val="0"/>
                  </a:spcBef>
                  <a:spcAft>
                    <a:spcPts val="0"/>
                  </a:spcAft>
                  <a:buClr>
                    <a:srgbClr val="1A1A1A"/>
                  </a:buClr>
                  <a:buSzPts val="1400"/>
                  <a:buFontTx/>
                  <a:buNone/>
                  <a:tabLst/>
                  <a:defRPr/>
                </a:pPr>
                <a:endParaRPr kumimoji="0" sz="1867" b="0" i="0" u="none" strike="noStrike" kern="1200" cap="none" spc="0" normalizeH="0" baseline="0" noProof="0">
                  <a:ln>
                    <a:noFill/>
                  </a:ln>
                  <a:solidFill>
                    <a:srgbClr val="1A1A1A"/>
                  </a:solidFill>
                  <a:effectLst/>
                  <a:uLnTx/>
                  <a:uFillTx/>
                  <a:latin typeface="Calibri"/>
                  <a:ea typeface="Calibri"/>
                  <a:cs typeface="Calibri"/>
                  <a:sym typeface="Calibri"/>
                </a:endParaRPr>
              </a:p>
            </p:txBody>
          </p:sp>
          <p:sp>
            <p:nvSpPr>
              <p:cNvPr id="49" name="Google Shape;853;p130">
                <a:extLst>
                  <a:ext uri="{FF2B5EF4-FFF2-40B4-BE49-F238E27FC236}">
                    <a16:creationId xmlns:a16="http://schemas.microsoft.com/office/drawing/2014/main" id="{47F1DF29-5DB3-4903-A909-A84B6F458384}"/>
                  </a:ext>
                </a:extLst>
              </p:cNvPr>
              <p:cNvSpPr/>
              <p:nvPr/>
            </p:nvSpPr>
            <p:spPr>
              <a:xfrm>
                <a:off x="8266113" y="1941513"/>
                <a:ext cx="74613" cy="388937"/>
              </a:xfrm>
              <a:custGeom>
                <a:avLst/>
                <a:gdLst/>
                <a:ahLst/>
                <a:cxnLst/>
                <a:rect l="0" t="0" r="0" b="0"/>
                <a:pathLst>
                  <a:path w="17" h="90" extrusionOk="0">
                    <a:moveTo>
                      <a:pt x="16" y="82"/>
                    </a:moveTo>
                    <a:cubicBezTo>
                      <a:pt x="16" y="86"/>
                      <a:pt x="13" y="90"/>
                      <a:pt x="8" y="90"/>
                    </a:cubicBezTo>
                    <a:cubicBezTo>
                      <a:pt x="4" y="90"/>
                      <a:pt x="0" y="86"/>
                      <a:pt x="0" y="82"/>
                    </a:cubicBezTo>
                    <a:cubicBezTo>
                      <a:pt x="0" y="9"/>
                      <a:pt x="0" y="9"/>
                      <a:pt x="0" y="9"/>
                    </a:cubicBezTo>
                    <a:cubicBezTo>
                      <a:pt x="0" y="4"/>
                      <a:pt x="4" y="0"/>
                      <a:pt x="8" y="0"/>
                    </a:cubicBezTo>
                    <a:cubicBezTo>
                      <a:pt x="13" y="0"/>
                      <a:pt x="17" y="4"/>
                      <a:pt x="17" y="9"/>
                    </a:cubicBezTo>
                    <a:cubicBezTo>
                      <a:pt x="17" y="82"/>
                      <a:pt x="17" y="82"/>
                      <a:pt x="17" y="82"/>
                    </a:cubicBezTo>
                    <a:lnTo>
                      <a:pt x="16" y="82"/>
                    </a:lnTo>
                    <a:close/>
                  </a:path>
                </a:pathLst>
              </a:custGeom>
              <a:solidFill>
                <a:srgbClr val="0072C6"/>
              </a:solidFill>
              <a:ln>
                <a:noFill/>
              </a:ln>
            </p:spPr>
            <p:txBody>
              <a:bodyPr spcFirstLastPara="1" wrap="square" lIns="91433" tIns="45700" rIns="91433" bIns="45700" anchor="t" anchorCtr="0">
                <a:noAutofit/>
              </a:bodyPr>
              <a:lstStyle/>
              <a:p>
                <a:pPr marL="0" marR="0" lvl="0" indent="0" algn="l" defTabSz="914367" rtl="0" eaLnBrk="1" fontAlgn="auto" latinLnBrk="0" hangingPunct="1">
                  <a:lnSpc>
                    <a:spcPct val="100000"/>
                  </a:lnSpc>
                  <a:spcBef>
                    <a:spcPts val="0"/>
                  </a:spcBef>
                  <a:spcAft>
                    <a:spcPts val="0"/>
                  </a:spcAft>
                  <a:buClr>
                    <a:srgbClr val="1A1A1A"/>
                  </a:buClr>
                  <a:buSzPts val="1400"/>
                  <a:buFontTx/>
                  <a:buNone/>
                  <a:tabLst/>
                  <a:defRPr/>
                </a:pPr>
                <a:endParaRPr kumimoji="0" sz="1867" b="0" i="0" u="none" strike="noStrike" kern="1200" cap="none" spc="0" normalizeH="0" baseline="0" noProof="0">
                  <a:ln>
                    <a:noFill/>
                  </a:ln>
                  <a:solidFill>
                    <a:srgbClr val="1A1A1A"/>
                  </a:solidFill>
                  <a:effectLst/>
                  <a:uLnTx/>
                  <a:uFillTx/>
                  <a:latin typeface="Calibri"/>
                  <a:ea typeface="Calibri"/>
                  <a:cs typeface="Calibri"/>
                  <a:sym typeface="Calibri"/>
                </a:endParaRPr>
              </a:p>
            </p:txBody>
          </p:sp>
          <p:sp>
            <p:nvSpPr>
              <p:cNvPr id="50" name="Google Shape;854;p130">
                <a:extLst>
                  <a:ext uri="{FF2B5EF4-FFF2-40B4-BE49-F238E27FC236}">
                    <a16:creationId xmlns:a16="http://schemas.microsoft.com/office/drawing/2014/main" id="{4A8D40FC-37AA-4306-92E0-DF7B0F2E65CD}"/>
                  </a:ext>
                </a:extLst>
              </p:cNvPr>
              <p:cNvSpPr/>
              <p:nvPr/>
            </p:nvSpPr>
            <p:spPr>
              <a:xfrm>
                <a:off x="7972425" y="1743076"/>
                <a:ext cx="536575" cy="534987"/>
              </a:xfrm>
              <a:custGeom>
                <a:avLst/>
                <a:gdLst/>
                <a:ahLst/>
                <a:cxnLst/>
                <a:rect l="0" t="0" r="0" b="0"/>
                <a:pathLst>
                  <a:path w="124" h="124" extrusionOk="0">
                    <a:moveTo>
                      <a:pt x="111" y="124"/>
                    </a:moveTo>
                    <a:cubicBezTo>
                      <a:pt x="109" y="124"/>
                      <a:pt x="108" y="124"/>
                      <a:pt x="106" y="123"/>
                    </a:cubicBezTo>
                    <a:cubicBezTo>
                      <a:pt x="96" y="120"/>
                      <a:pt x="96" y="120"/>
                      <a:pt x="96" y="120"/>
                    </a:cubicBezTo>
                    <a:cubicBezTo>
                      <a:pt x="95" y="120"/>
                      <a:pt x="94" y="118"/>
                      <a:pt x="94" y="116"/>
                    </a:cubicBezTo>
                    <a:cubicBezTo>
                      <a:pt x="95" y="114"/>
                      <a:pt x="97" y="113"/>
                      <a:pt x="98" y="114"/>
                    </a:cubicBezTo>
                    <a:cubicBezTo>
                      <a:pt x="109" y="117"/>
                      <a:pt x="109" y="117"/>
                      <a:pt x="109" y="117"/>
                    </a:cubicBezTo>
                    <a:cubicBezTo>
                      <a:pt x="111" y="118"/>
                      <a:pt x="113" y="118"/>
                      <a:pt x="115" y="116"/>
                    </a:cubicBezTo>
                    <a:cubicBezTo>
                      <a:pt x="117" y="115"/>
                      <a:pt x="118" y="112"/>
                      <a:pt x="118" y="110"/>
                    </a:cubicBezTo>
                    <a:cubicBezTo>
                      <a:pt x="118" y="44"/>
                      <a:pt x="118" y="44"/>
                      <a:pt x="118" y="44"/>
                    </a:cubicBezTo>
                    <a:cubicBezTo>
                      <a:pt x="118" y="40"/>
                      <a:pt x="116" y="38"/>
                      <a:pt x="113" y="37"/>
                    </a:cubicBezTo>
                    <a:cubicBezTo>
                      <a:pt x="15" y="7"/>
                      <a:pt x="15" y="7"/>
                      <a:pt x="15" y="7"/>
                    </a:cubicBezTo>
                    <a:cubicBezTo>
                      <a:pt x="13" y="6"/>
                      <a:pt x="11" y="7"/>
                      <a:pt x="9" y="8"/>
                    </a:cubicBezTo>
                    <a:cubicBezTo>
                      <a:pt x="7" y="10"/>
                      <a:pt x="6" y="12"/>
                      <a:pt x="6" y="14"/>
                    </a:cubicBezTo>
                    <a:cubicBezTo>
                      <a:pt x="6" y="60"/>
                      <a:pt x="6" y="60"/>
                      <a:pt x="6" y="60"/>
                    </a:cubicBezTo>
                    <a:cubicBezTo>
                      <a:pt x="6" y="62"/>
                      <a:pt x="4" y="63"/>
                      <a:pt x="3" y="63"/>
                    </a:cubicBezTo>
                    <a:cubicBezTo>
                      <a:pt x="1" y="63"/>
                      <a:pt x="0" y="62"/>
                      <a:pt x="0" y="60"/>
                    </a:cubicBezTo>
                    <a:cubicBezTo>
                      <a:pt x="0" y="14"/>
                      <a:pt x="0" y="14"/>
                      <a:pt x="0" y="14"/>
                    </a:cubicBezTo>
                    <a:cubicBezTo>
                      <a:pt x="0" y="10"/>
                      <a:pt x="2" y="6"/>
                      <a:pt x="5" y="3"/>
                    </a:cubicBezTo>
                    <a:cubicBezTo>
                      <a:pt x="9" y="0"/>
                      <a:pt x="13" y="0"/>
                      <a:pt x="17" y="1"/>
                    </a:cubicBezTo>
                    <a:cubicBezTo>
                      <a:pt x="115" y="31"/>
                      <a:pt x="115" y="31"/>
                      <a:pt x="115" y="31"/>
                    </a:cubicBezTo>
                    <a:cubicBezTo>
                      <a:pt x="120" y="32"/>
                      <a:pt x="124" y="38"/>
                      <a:pt x="124" y="44"/>
                    </a:cubicBezTo>
                    <a:cubicBezTo>
                      <a:pt x="124" y="111"/>
                      <a:pt x="124" y="111"/>
                      <a:pt x="124" y="111"/>
                    </a:cubicBezTo>
                    <a:cubicBezTo>
                      <a:pt x="124" y="115"/>
                      <a:pt x="122" y="119"/>
                      <a:pt x="119" y="122"/>
                    </a:cubicBezTo>
                    <a:cubicBezTo>
                      <a:pt x="116" y="123"/>
                      <a:pt x="114" y="124"/>
                      <a:pt x="111" y="124"/>
                    </a:cubicBezTo>
                  </a:path>
                </a:pathLst>
              </a:custGeom>
              <a:solidFill>
                <a:srgbClr val="0072C6"/>
              </a:solidFill>
              <a:ln>
                <a:noFill/>
              </a:ln>
            </p:spPr>
            <p:txBody>
              <a:bodyPr spcFirstLastPara="1" wrap="square" lIns="91433" tIns="45700" rIns="91433" bIns="45700" anchor="t" anchorCtr="0">
                <a:noAutofit/>
              </a:bodyPr>
              <a:lstStyle/>
              <a:p>
                <a:pPr marL="0" marR="0" lvl="0" indent="0" algn="l" defTabSz="914367" rtl="0" eaLnBrk="1" fontAlgn="auto" latinLnBrk="0" hangingPunct="1">
                  <a:lnSpc>
                    <a:spcPct val="100000"/>
                  </a:lnSpc>
                  <a:spcBef>
                    <a:spcPts val="0"/>
                  </a:spcBef>
                  <a:spcAft>
                    <a:spcPts val="0"/>
                  </a:spcAft>
                  <a:buClr>
                    <a:srgbClr val="1A1A1A"/>
                  </a:buClr>
                  <a:buSzPts val="1400"/>
                  <a:buFontTx/>
                  <a:buNone/>
                  <a:tabLst/>
                  <a:defRPr/>
                </a:pPr>
                <a:endParaRPr kumimoji="0" sz="1867" b="0" i="0" u="none" strike="noStrike" kern="1200" cap="none" spc="0" normalizeH="0" baseline="0" noProof="0">
                  <a:ln>
                    <a:noFill/>
                  </a:ln>
                  <a:solidFill>
                    <a:srgbClr val="1A1A1A"/>
                  </a:solidFill>
                  <a:effectLst/>
                  <a:uLnTx/>
                  <a:uFillTx/>
                  <a:latin typeface="Calibri"/>
                  <a:ea typeface="Calibri"/>
                  <a:cs typeface="Calibri"/>
                  <a:sym typeface="Calibri"/>
                </a:endParaRPr>
              </a:p>
            </p:txBody>
          </p:sp>
        </p:grpSp>
        <p:sp>
          <p:nvSpPr>
            <p:cNvPr id="45" name="Google Shape;855;p130">
              <a:extLst>
                <a:ext uri="{FF2B5EF4-FFF2-40B4-BE49-F238E27FC236}">
                  <a16:creationId xmlns:a16="http://schemas.microsoft.com/office/drawing/2014/main" id="{70D1C3C0-A782-40AF-B975-D31D56C82311}"/>
                </a:ext>
              </a:extLst>
            </p:cNvPr>
            <p:cNvSpPr/>
            <p:nvPr/>
          </p:nvSpPr>
          <p:spPr>
            <a:xfrm>
              <a:off x="6921631" y="3695100"/>
              <a:ext cx="401638" cy="377825"/>
            </a:xfrm>
            <a:custGeom>
              <a:avLst/>
              <a:gdLst/>
              <a:ahLst/>
              <a:cxnLst/>
              <a:rect l="0" t="0" r="0" b="0"/>
              <a:pathLst>
                <a:path w="92" h="86" extrusionOk="0">
                  <a:moveTo>
                    <a:pt x="0" y="3"/>
                  </a:moveTo>
                  <a:cubicBezTo>
                    <a:pt x="0" y="83"/>
                    <a:pt x="0" y="83"/>
                    <a:pt x="0" y="83"/>
                  </a:cubicBezTo>
                  <a:cubicBezTo>
                    <a:pt x="0" y="85"/>
                    <a:pt x="2" y="86"/>
                    <a:pt x="3" y="86"/>
                  </a:cubicBezTo>
                  <a:cubicBezTo>
                    <a:pt x="89" y="86"/>
                    <a:pt x="89" y="86"/>
                    <a:pt x="89" y="86"/>
                  </a:cubicBezTo>
                  <a:cubicBezTo>
                    <a:pt x="91" y="86"/>
                    <a:pt x="92" y="85"/>
                    <a:pt x="92" y="83"/>
                  </a:cubicBezTo>
                  <a:cubicBezTo>
                    <a:pt x="92" y="3"/>
                    <a:pt x="92" y="3"/>
                    <a:pt x="92" y="3"/>
                  </a:cubicBezTo>
                  <a:cubicBezTo>
                    <a:pt x="92" y="1"/>
                    <a:pt x="91" y="0"/>
                    <a:pt x="89" y="0"/>
                  </a:cubicBezTo>
                  <a:cubicBezTo>
                    <a:pt x="3" y="0"/>
                    <a:pt x="3" y="0"/>
                    <a:pt x="3" y="0"/>
                  </a:cubicBezTo>
                  <a:cubicBezTo>
                    <a:pt x="2" y="0"/>
                    <a:pt x="0" y="1"/>
                    <a:pt x="0" y="3"/>
                  </a:cubicBezTo>
                  <a:close/>
                  <a:moveTo>
                    <a:pt x="20" y="76"/>
                  </a:moveTo>
                  <a:cubicBezTo>
                    <a:pt x="10" y="76"/>
                    <a:pt x="10" y="76"/>
                    <a:pt x="10" y="76"/>
                  </a:cubicBezTo>
                  <a:cubicBezTo>
                    <a:pt x="10" y="65"/>
                    <a:pt x="10" y="65"/>
                    <a:pt x="10" y="65"/>
                  </a:cubicBezTo>
                  <a:cubicBezTo>
                    <a:pt x="20" y="65"/>
                    <a:pt x="20" y="65"/>
                    <a:pt x="20" y="65"/>
                  </a:cubicBezTo>
                  <a:lnTo>
                    <a:pt x="20" y="76"/>
                  </a:lnTo>
                  <a:close/>
                  <a:moveTo>
                    <a:pt x="20" y="60"/>
                  </a:moveTo>
                  <a:cubicBezTo>
                    <a:pt x="10" y="60"/>
                    <a:pt x="10" y="60"/>
                    <a:pt x="10" y="60"/>
                  </a:cubicBezTo>
                  <a:cubicBezTo>
                    <a:pt x="10" y="50"/>
                    <a:pt x="10" y="50"/>
                    <a:pt x="10" y="50"/>
                  </a:cubicBezTo>
                  <a:cubicBezTo>
                    <a:pt x="20" y="50"/>
                    <a:pt x="20" y="50"/>
                    <a:pt x="20" y="50"/>
                  </a:cubicBezTo>
                  <a:lnTo>
                    <a:pt x="20" y="60"/>
                  </a:lnTo>
                  <a:close/>
                  <a:moveTo>
                    <a:pt x="20" y="45"/>
                  </a:moveTo>
                  <a:cubicBezTo>
                    <a:pt x="10" y="45"/>
                    <a:pt x="10" y="45"/>
                    <a:pt x="10" y="45"/>
                  </a:cubicBezTo>
                  <a:cubicBezTo>
                    <a:pt x="10" y="35"/>
                    <a:pt x="10" y="35"/>
                    <a:pt x="10" y="35"/>
                  </a:cubicBezTo>
                  <a:cubicBezTo>
                    <a:pt x="20" y="35"/>
                    <a:pt x="20" y="35"/>
                    <a:pt x="20" y="35"/>
                  </a:cubicBezTo>
                  <a:lnTo>
                    <a:pt x="20" y="45"/>
                  </a:lnTo>
                  <a:close/>
                  <a:moveTo>
                    <a:pt x="36" y="76"/>
                  </a:moveTo>
                  <a:cubicBezTo>
                    <a:pt x="26" y="76"/>
                    <a:pt x="26" y="76"/>
                    <a:pt x="26" y="76"/>
                  </a:cubicBezTo>
                  <a:cubicBezTo>
                    <a:pt x="26" y="65"/>
                    <a:pt x="26" y="65"/>
                    <a:pt x="26" y="65"/>
                  </a:cubicBezTo>
                  <a:cubicBezTo>
                    <a:pt x="36" y="65"/>
                    <a:pt x="36" y="65"/>
                    <a:pt x="36" y="65"/>
                  </a:cubicBezTo>
                  <a:lnTo>
                    <a:pt x="36" y="76"/>
                  </a:lnTo>
                  <a:close/>
                  <a:moveTo>
                    <a:pt x="36" y="60"/>
                  </a:moveTo>
                  <a:cubicBezTo>
                    <a:pt x="26" y="60"/>
                    <a:pt x="26" y="60"/>
                    <a:pt x="26" y="60"/>
                  </a:cubicBezTo>
                  <a:cubicBezTo>
                    <a:pt x="26" y="50"/>
                    <a:pt x="26" y="50"/>
                    <a:pt x="26" y="50"/>
                  </a:cubicBezTo>
                  <a:cubicBezTo>
                    <a:pt x="36" y="50"/>
                    <a:pt x="36" y="50"/>
                    <a:pt x="36" y="50"/>
                  </a:cubicBezTo>
                  <a:lnTo>
                    <a:pt x="36" y="60"/>
                  </a:lnTo>
                  <a:close/>
                  <a:moveTo>
                    <a:pt x="36" y="45"/>
                  </a:moveTo>
                  <a:cubicBezTo>
                    <a:pt x="26" y="45"/>
                    <a:pt x="26" y="45"/>
                    <a:pt x="26" y="45"/>
                  </a:cubicBezTo>
                  <a:cubicBezTo>
                    <a:pt x="26" y="35"/>
                    <a:pt x="26" y="35"/>
                    <a:pt x="26" y="35"/>
                  </a:cubicBezTo>
                  <a:cubicBezTo>
                    <a:pt x="36" y="35"/>
                    <a:pt x="36" y="35"/>
                    <a:pt x="36" y="35"/>
                  </a:cubicBezTo>
                  <a:lnTo>
                    <a:pt x="36" y="45"/>
                  </a:lnTo>
                  <a:close/>
                  <a:moveTo>
                    <a:pt x="36" y="30"/>
                  </a:moveTo>
                  <a:cubicBezTo>
                    <a:pt x="26" y="30"/>
                    <a:pt x="26" y="30"/>
                    <a:pt x="26" y="30"/>
                  </a:cubicBezTo>
                  <a:cubicBezTo>
                    <a:pt x="26" y="20"/>
                    <a:pt x="26" y="20"/>
                    <a:pt x="26" y="20"/>
                  </a:cubicBezTo>
                  <a:cubicBezTo>
                    <a:pt x="36" y="20"/>
                    <a:pt x="36" y="20"/>
                    <a:pt x="36" y="20"/>
                  </a:cubicBezTo>
                  <a:lnTo>
                    <a:pt x="36" y="30"/>
                  </a:lnTo>
                  <a:close/>
                  <a:moveTo>
                    <a:pt x="51" y="76"/>
                  </a:moveTo>
                  <a:cubicBezTo>
                    <a:pt x="41" y="76"/>
                    <a:pt x="41" y="76"/>
                    <a:pt x="41" y="76"/>
                  </a:cubicBezTo>
                  <a:cubicBezTo>
                    <a:pt x="41" y="65"/>
                    <a:pt x="41" y="65"/>
                    <a:pt x="41" y="65"/>
                  </a:cubicBezTo>
                  <a:cubicBezTo>
                    <a:pt x="51" y="65"/>
                    <a:pt x="51" y="65"/>
                    <a:pt x="51" y="65"/>
                  </a:cubicBezTo>
                  <a:lnTo>
                    <a:pt x="51" y="76"/>
                  </a:lnTo>
                  <a:close/>
                  <a:moveTo>
                    <a:pt x="51" y="60"/>
                  </a:moveTo>
                  <a:cubicBezTo>
                    <a:pt x="41" y="60"/>
                    <a:pt x="41" y="60"/>
                    <a:pt x="41" y="60"/>
                  </a:cubicBezTo>
                  <a:cubicBezTo>
                    <a:pt x="41" y="50"/>
                    <a:pt x="41" y="50"/>
                    <a:pt x="41" y="50"/>
                  </a:cubicBezTo>
                  <a:cubicBezTo>
                    <a:pt x="51" y="50"/>
                    <a:pt x="51" y="50"/>
                    <a:pt x="51" y="50"/>
                  </a:cubicBezTo>
                  <a:lnTo>
                    <a:pt x="51" y="60"/>
                  </a:lnTo>
                  <a:close/>
                  <a:moveTo>
                    <a:pt x="51" y="45"/>
                  </a:moveTo>
                  <a:cubicBezTo>
                    <a:pt x="41" y="45"/>
                    <a:pt x="41" y="45"/>
                    <a:pt x="41" y="45"/>
                  </a:cubicBezTo>
                  <a:cubicBezTo>
                    <a:pt x="41" y="35"/>
                    <a:pt x="41" y="35"/>
                    <a:pt x="41" y="35"/>
                  </a:cubicBezTo>
                  <a:cubicBezTo>
                    <a:pt x="51" y="35"/>
                    <a:pt x="51" y="35"/>
                    <a:pt x="51" y="35"/>
                  </a:cubicBezTo>
                  <a:lnTo>
                    <a:pt x="51" y="45"/>
                  </a:lnTo>
                  <a:close/>
                  <a:moveTo>
                    <a:pt x="51" y="30"/>
                  </a:moveTo>
                  <a:cubicBezTo>
                    <a:pt x="41" y="30"/>
                    <a:pt x="41" y="30"/>
                    <a:pt x="41" y="30"/>
                  </a:cubicBezTo>
                  <a:cubicBezTo>
                    <a:pt x="41" y="20"/>
                    <a:pt x="41" y="20"/>
                    <a:pt x="41" y="20"/>
                  </a:cubicBezTo>
                  <a:cubicBezTo>
                    <a:pt x="51" y="20"/>
                    <a:pt x="51" y="20"/>
                    <a:pt x="51" y="20"/>
                  </a:cubicBezTo>
                  <a:lnTo>
                    <a:pt x="51" y="30"/>
                  </a:lnTo>
                  <a:close/>
                  <a:moveTo>
                    <a:pt x="66" y="76"/>
                  </a:moveTo>
                  <a:cubicBezTo>
                    <a:pt x="56" y="76"/>
                    <a:pt x="56" y="76"/>
                    <a:pt x="56" y="76"/>
                  </a:cubicBezTo>
                  <a:cubicBezTo>
                    <a:pt x="56" y="65"/>
                    <a:pt x="56" y="65"/>
                    <a:pt x="56" y="65"/>
                  </a:cubicBezTo>
                  <a:cubicBezTo>
                    <a:pt x="66" y="65"/>
                    <a:pt x="66" y="65"/>
                    <a:pt x="66" y="65"/>
                  </a:cubicBezTo>
                  <a:lnTo>
                    <a:pt x="66" y="76"/>
                  </a:lnTo>
                  <a:close/>
                  <a:moveTo>
                    <a:pt x="66" y="60"/>
                  </a:moveTo>
                  <a:cubicBezTo>
                    <a:pt x="56" y="60"/>
                    <a:pt x="56" y="60"/>
                    <a:pt x="56" y="60"/>
                  </a:cubicBezTo>
                  <a:cubicBezTo>
                    <a:pt x="56" y="50"/>
                    <a:pt x="56" y="50"/>
                    <a:pt x="56" y="50"/>
                  </a:cubicBezTo>
                  <a:cubicBezTo>
                    <a:pt x="66" y="50"/>
                    <a:pt x="66" y="50"/>
                    <a:pt x="66" y="50"/>
                  </a:cubicBezTo>
                  <a:lnTo>
                    <a:pt x="66" y="60"/>
                  </a:lnTo>
                  <a:close/>
                  <a:moveTo>
                    <a:pt x="66" y="45"/>
                  </a:moveTo>
                  <a:cubicBezTo>
                    <a:pt x="56" y="45"/>
                    <a:pt x="56" y="45"/>
                    <a:pt x="56" y="45"/>
                  </a:cubicBezTo>
                  <a:cubicBezTo>
                    <a:pt x="56" y="35"/>
                    <a:pt x="56" y="35"/>
                    <a:pt x="56" y="35"/>
                  </a:cubicBezTo>
                  <a:cubicBezTo>
                    <a:pt x="66" y="35"/>
                    <a:pt x="66" y="35"/>
                    <a:pt x="66" y="35"/>
                  </a:cubicBezTo>
                  <a:lnTo>
                    <a:pt x="66" y="45"/>
                  </a:lnTo>
                  <a:close/>
                  <a:moveTo>
                    <a:pt x="66" y="30"/>
                  </a:moveTo>
                  <a:cubicBezTo>
                    <a:pt x="56" y="30"/>
                    <a:pt x="56" y="30"/>
                    <a:pt x="56" y="30"/>
                  </a:cubicBezTo>
                  <a:cubicBezTo>
                    <a:pt x="56" y="20"/>
                    <a:pt x="56" y="20"/>
                    <a:pt x="56" y="20"/>
                  </a:cubicBezTo>
                  <a:cubicBezTo>
                    <a:pt x="66" y="20"/>
                    <a:pt x="66" y="20"/>
                    <a:pt x="66" y="20"/>
                  </a:cubicBezTo>
                  <a:lnTo>
                    <a:pt x="66" y="30"/>
                  </a:lnTo>
                  <a:close/>
                  <a:moveTo>
                    <a:pt x="82" y="60"/>
                  </a:moveTo>
                  <a:cubicBezTo>
                    <a:pt x="71" y="60"/>
                    <a:pt x="71" y="60"/>
                    <a:pt x="71" y="60"/>
                  </a:cubicBezTo>
                  <a:cubicBezTo>
                    <a:pt x="71" y="50"/>
                    <a:pt x="71" y="50"/>
                    <a:pt x="71" y="50"/>
                  </a:cubicBezTo>
                  <a:cubicBezTo>
                    <a:pt x="82" y="50"/>
                    <a:pt x="82" y="50"/>
                    <a:pt x="82" y="50"/>
                  </a:cubicBezTo>
                  <a:lnTo>
                    <a:pt x="82" y="60"/>
                  </a:lnTo>
                  <a:close/>
                  <a:moveTo>
                    <a:pt x="82" y="45"/>
                  </a:moveTo>
                  <a:cubicBezTo>
                    <a:pt x="71" y="45"/>
                    <a:pt x="71" y="45"/>
                    <a:pt x="71" y="45"/>
                  </a:cubicBezTo>
                  <a:cubicBezTo>
                    <a:pt x="71" y="35"/>
                    <a:pt x="71" y="35"/>
                    <a:pt x="71" y="35"/>
                  </a:cubicBezTo>
                  <a:cubicBezTo>
                    <a:pt x="82" y="35"/>
                    <a:pt x="82" y="35"/>
                    <a:pt x="82" y="35"/>
                  </a:cubicBezTo>
                  <a:lnTo>
                    <a:pt x="82" y="45"/>
                  </a:lnTo>
                  <a:close/>
                  <a:moveTo>
                    <a:pt x="82" y="30"/>
                  </a:moveTo>
                  <a:cubicBezTo>
                    <a:pt x="71" y="30"/>
                    <a:pt x="71" y="30"/>
                    <a:pt x="71" y="30"/>
                  </a:cubicBezTo>
                  <a:cubicBezTo>
                    <a:pt x="71" y="20"/>
                    <a:pt x="71" y="20"/>
                    <a:pt x="71" y="20"/>
                  </a:cubicBezTo>
                  <a:cubicBezTo>
                    <a:pt x="82" y="20"/>
                    <a:pt x="82" y="20"/>
                    <a:pt x="82" y="20"/>
                  </a:cubicBezTo>
                  <a:lnTo>
                    <a:pt x="82" y="30"/>
                  </a:lnTo>
                  <a:close/>
                </a:path>
              </a:pathLst>
            </a:custGeom>
            <a:solidFill>
              <a:srgbClr val="0072C6"/>
            </a:solidFill>
            <a:ln>
              <a:noFill/>
            </a:ln>
          </p:spPr>
          <p:txBody>
            <a:bodyPr spcFirstLastPara="1" wrap="square" lIns="91433" tIns="45700" rIns="91433" bIns="45700" anchor="t" anchorCtr="0">
              <a:noAutofit/>
            </a:bodyPr>
            <a:lstStyle/>
            <a:p>
              <a:pPr marL="0" marR="0" lvl="0" indent="0" algn="l" defTabSz="914367" rtl="0" eaLnBrk="1" fontAlgn="auto" latinLnBrk="0" hangingPunct="1">
                <a:lnSpc>
                  <a:spcPct val="100000"/>
                </a:lnSpc>
                <a:spcBef>
                  <a:spcPts val="0"/>
                </a:spcBef>
                <a:spcAft>
                  <a:spcPts val="0"/>
                </a:spcAft>
                <a:buClr>
                  <a:srgbClr val="1A1A1A"/>
                </a:buClr>
                <a:buSzPts val="1400"/>
                <a:buFontTx/>
                <a:buNone/>
                <a:tabLst/>
                <a:defRPr/>
              </a:pPr>
              <a:endParaRPr kumimoji="0" sz="1867" b="0" i="0" u="none" strike="noStrike" kern="1200" cap="none" spc="0" normalizeH="0" baseline="0" noProof="0">
                <a:ln>
                  <a:noFill/>
                </a:ln>
                <a:solidFill>
                  <a:srgbClr val="1A1A1A"/>
                </a:solidFill>
                <a:effectLst/>
                <a:uLnTx/>
                <a:uFillTx/>
                <a:latin typeface="Calibri"/>
                <a:ea typeface="Calibri"/>
                <a:cs typeface="Calibri"/>
                <a:sym typeface="Calibri"/>
              </a:endParaRPr>
            </a:p>
          </p:txBody>
        </p:sp>
      </p:grpSp>
      <p:sp>
        <p:nvSpPr>
          <p:cNvPr id="56" name="TextBox 55">
            <a:extLst>
              <a:ext uri="{FF2B5EF4-FFF2-40B4-BE49-F238E27FC236}">
                <a16:creationId xmlns:a16="http://schemas.microsoft.com/office/drawing/2014/main" id="{015B8A84-079C-4BBC-8013-CD16F585A09A}"/>
              </a:ext>
            </a:extLst>
          </p:cNvPr>
          <p:cNvSpPr txBox="1"/>
          <p:nvPr/>
        </p:nvSpPr>
        <p:spPr>
          <a:xfrm>
            <a:off x="8684190" y="2792637"/>
            <a:ext cx="2550668" cy="511184"/>
          </a:xfrm>
          <a:prstGeom prst="rect">
            <a:avLst/>
          </a:prstGeom>
          <a:solidFill>
            <a:schemeClr val="bg1"/>
          </a:solidFill>
          <a:ln>
            <a:solidFill>
              <a:srgbClr val="4472C4"/>
            </a:solidFill>
          </a:ln>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4472C4"/>
                </a:solidFill>
                <a:effectLst/>
                <a:uLnTx/>
                <a:uFillTx/>
                <a:latin typeface="Segoe UI Semilight"/>
                <a:ea typeface="+mn-ea"/>
                <a:cs typeface="+mn-cs"/>
              </a:rPr>
              <a:t>No infrastructure</a:t>
            </a:r>
          </a:p>
        </p:txBody>
      </p:sp>
      <p:sp>
        <p:nvSpPr>
          <p:cNvPr id="57" name="TextBox 56">
            <a:extLst>
              <a:ext uri="{FF2B5EF4-FFF2-40B4-BE49-F238E27FC236}">
                <a16:creationId xmlns:a16="http://schemas.microsoft.com/office/drawing/2014/main" id="{7C458739-1E6C-4901-9F41-B7CEF9289253}"/>
              </a:ext>
            </a:extLst>
          </p:cNvPr>
          <p:cNvSpPr txBox="1"/>
          <p:nvPr/>
        </p:nvSpPr>
        <p:spPr>
          <a:xfrm>
            <a:off x="8684190" y="3730501"/>
            <a:ext cx="2550668" cy="511184"/>
          </a:xfrm>
          <a:prstGeom prst="rect">
            <a:avLst/>
          </a:prstGeom>
          <a:solidFill>
            <a:schemeClr val="bg1"/>
          </a:solidFill>
          <a:ln>
            <a:solidFill>
              <a:srgbClr val="4472C4"/>
            </a:solidFill>
          </a:ln>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4472C4"/>
                </a:solidFill>
                <a:effectLst/>
                <a:uLnTx/>
                <a:uFillTx/>
                <a:latin typeface="Segoe UI Semilight"/>
                <a:ea typeface="+mn-ea"/>
                <a:cs typeface="+mn-cs"/>
              </a:rPr>
              <a:t>Enterprise Wide</a:t>
            </a:r>
          </a:p>
        </p:txBody>
      </p:sp>
      <p:sp>
        <p:nvSpPr>
          <p:cNvPr id="58" name="TextBox 57">
            <a:extLst>
              <a:ext uri="{FF2B5EF4-FFF2-40B4-BE49-F238E27FC236}">
                <a16:creationId xmlns:a16="http://schemas.microsoft.com/office/drawing/2014/main" id="{2773B32C-D6F3-41E4-8345-B665BF427FC1}"/>
              </a:ext>
            </a:extLst>
          </p:cNvPr>
          <p:cNvSpPr txBox="1"/>
          <p:nvPr/>
        </p:nvSpPr>
        <p:spPr>
          <a:xfrm>
            <a:off x="8684190" y="1171829"/>
            <a:ext cx="2550668" cy="511184"/>
          </a:xfrm>
          <a:prstGeom prst="rect">
            <a:avLst/>
          </a:prstGeom>
          <a:solidFill>
            <a:schemeClr val="accent1"/>
          </a:solid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Custom Queries </a:t>
            </a:r>
          </a:p>
        </p:txBody>
      </p:sp>
      <p:sp>
        <p:nvSpPr>
          <p:cNvPr id="59" name="TextBox 58">
            <a:extLst>
              <a:ext uri="{FF2B5EF4-FFF2-40B4-BE49-F238E27FC236}">
                <a16:creationId xmlns:a16="http://schemas.microsoft.com/office/drawing/2014/main" id="{C169900A-90D7-4518-83A6-6A44EFBF56C8}"/>
              </a:ext>
            </a:extLst>
          </p:cNvPr>
          <p:cNvSpPr txBox="1"/>
          <p:nvPr/>
        </p:nvSpPr>
        <p:spPr>
          <a:xfrm>
            <a:off x="8684190" y="1931000"/>
            <a:ext cx="2550668" cy="511184"/>
          </a:xfrm>
          <a:prstGeom prst="rect">
            <a:avLst/>
          </a:prstGeom>
          <a:solidFill>
            <a:schemeClr val="accent1"/>
          </a:solid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ITSM Integration</a:t>
            </a:r>
          </a:p>
        </p:txBody>
      </p:sp>
      <p:sp>
        <p:nvSpPr>
          <p:cNvPr id="53" name="TextBox 52">
            <a:extLst>
              <a:ext uri="{FF2B5EF4-FFF2-40B4-BE49-F238E27FC236}">
                <a16:creationId xmlns:a16="http://schemas.microsoft.com/office/drawing/2014/main" id="{E9B2BF7D-A05A-42A4-A889-91368E12D88A}"/>
              </a:ext>
            </a:extLst>
          </p:cNvPr>
          <p:cNvSpPr txBox="1"/>
          <p:nvPr/>
        </p:nvSpPr>
        <p:spPr>
          <a:xfrm>
            <a:off x="8684190" y="4541620"/>
            <a:ext cx="2550668" cy="511184"/>
          </a:xfrm>
          <a:prstGeom prst="rect">
            <a:avLst/>
          </a:prstGeom>
          <a:solidFill>
            <a:schemeClr val="accent1"/>
          </a:solid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Custom Reports</a:t>
            </a:r>
          </a:p>
        </p:txBody>
      </p:sp>
      <p:sp>
        <p:nvSpPr>
          <p:cNvPr id="54" name="TextBox 53">
            <a:extLst>
              <a:ext uri="{FF2B5EF4-FFF2-40B4-BE49-F238E27FC236}">
                <a16:creationId xmlns:a16="http://schemas.microsoft.com/office/drawing/2014/main" id="{5F5DA961-837C-44A0-AA44-FFFE7146374B}"/>
              </a:ext>
            </a:extLst>
          </p:cNvPr>
          <p:cNvSpPr txBox="1"/>
          <p:nvPr/>
        </p:nvSpPr>
        <p:spPr>
          <a:xfrm>
            <a:off x="8684190" y="5323990"/>
            <a:ext cx="2550668" cy="511184"/>
          </a:xfrm>
          <a:prstGeom prst="rect">
            <a:avLst/>
          </a:prstGeom>
          <a:solidFill>
            <a:schemeClr val="accent1"/>
          </a:solid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Cross tenant support</a:t>
            </a:r>
          </a:p>
        </p:txBody>
      </p:sp>
      <p:sp>
        <p:nvSpPr>
          <p:cNvPr id="61" name="Freeform 18">
            <a:extLst>
              <a:ext uri="{FF2B5EF4-FFF2-40B4-BE49-F238E27FC236}">
                <a16:creationId xmlns:a16="http://schemas.microsoft.com/office/drawing/2014/main" id="{7B2A3537-A9EF-4099-9B3F-2EF5BAF6A488}"/>
              </a:ext>
            </a:extLst>
          </p:cNvPr>
          <p:cNvSpPr>
            <a:spLocks noChangeAspect="1" noEditPoints="1"/>
          </p:cNvSpPr>
          <p:nvPr/>
        </p:nvSpPr>
        <p:spPr bwMode="black">
          <a:xfrm>
            <a:off x="1154804" y="3010315"/>
            <a:ext cx="641873" cy="720186"/>
          </a:xfrm>
          <a:custGeom>
            <a:avLst/>
            <a:gdLst>
              <a:gd name="T0" fmla="*/ 977 w 983"/>
              <a:gd name="T1" fmla="*/ 759 h 1105"/>
              <a:gd name="T2" fmla="*/ 931 w 983"/>
              <a:gd name="T3" fmla="*/ 1067 h 1105"/>
              <a:gd name="T4" fmla="*/ 736 w 983"/>
              <a:gd name="T5" fmla="*/ 1062 h 1105"/>
              <a:gd name="T6" fmla="*/ 700 w 983"/>
              <a:gd name="T7" fmla="*/ 867 h 1105"/>
              <a:gd name="T8" fmla="*/ 777 w 983"/>
              <a:gd name="T9" fmla="*/ 966 h 1105"/>
              <a:gd name="T10" fmla="*/ 834 w 983"/>
              <a:gd name="T11" fmla="*/ 1026 h 1105"/>
              <a:gd name="T12" fmla="*/ 894 w 983"/>
              <a:gd name="T13" fmla="*/ 969 h 1105"/>
              <a:gd name="T14" fmla="*/ 898 w 983"/>
              <a:gd name="T15" fmla="*/ 788 h 1105"/>
              <a:gd name="T16" fmla="*/ 882 w 983"/>
              <a:gd name="T17" fmla="*/ 715 h 1105"/>
              <a:gd name="T18" fmla="*/ 821 w 983"/>
              <a:gd name="T19" fmla="*/ 701 h 1105"/>
              <a:gd name="T20" fmla="*/ 844 w 983"/>
              <a:gd name="T21" fmla="*/ 618 h 1105"/>
              <a:gd name="T22" fmla="*/ 944 w 983"/>
              <a:gd name="T23" fmla="*/ 458 h 1105"/>
              <a:gd name="T24" fmla="*/ 750 w 983"/>
              <a:gd name="T25" fmla="*/ 453 h 1105"/>
              <a:gd name="T26" fmla="*/ 707 w 983"/>
              <a:gd name="T27" fmla="*/ 550 h 1105"/>
              <a:gd name="T28" fmla="*/ 740 w 983"/>
              <a:gd name="T29" fmla="*/ 860 h 1105"/>
              <a:gd name="T30" fmla="*/ 857 w 983"/>
              <a:gd name="T31" fmla="*/ 900 h 1105"/>
              <a:gd name="T32" fmla="*/ 839 w 983"/>
              <a:gd name="T33" fmla="*/ 823 h 1105"/>
              <a:gd name="T34" fmla="*/ 781 w 983"/>
              <a:gd name="T35" fmla="*/ 764 h 1105"/>
              <a:gd name="T36" fmla="*/ 785 w 983"/>
              <a:gd name="T37" fmla="*/ 591 h 1105"/>
              <a:gd name="T38" fmla="*/ 804 w 983"/>
              <a:gd name="T39" fmla="*/ 511 h 1105"/>
              <a:gd name="T40" fmla="*/ 887 w 983"/>
              <a:gd name="T41" fmla="*/ 512 h 1105"/>
              <a:gd name="T42" fmla="*/ 902 w 983"/>
              <a:gd name="T43" fmla="*/ 586 h 1105"/>
              <a:gd name="T44" fmla="*/ 982 w 983"/>
              <a:gd name="T45" fmla="*/ 556 h 1105"/>
              <a:gd name="T46" fmla="*/ 543 w 983"/>
              <a:gd name="T47" fmla="*/ 902 h 1105"/>
              <a:gd name="T48" fmla="*/ 55 w 983"/>
              <a:gd name="T49" fmla="*/ 620 h 1105"/>
              <a:gd name="T50" fmla="*/ 27 w 983"/>
              <a:gd name="T51" fmla="*/ 170 h 1105"/>
              <a:gd name="T52" fmla="*/ 0 w 983"/>
              <a:gd name="T53" fmla="*/ 620 h 1105"/>
              <a:gd name="T54" fmla="*/ 541 w 983"/>
              <a:gd name="T55" fmla="*/ 957 h 1105"/>
              <a:gd name="T56" fmla="*/ 569 w 983"/>
              <a:gd name="T57" fmla="*/ 930 h 1105"/>
              <a:gd name="T58" fmla="*/ 193 w 983"/>
              <a:gd name="T59" fmla="*/ 498 h 1105"/>
              <a:gd name="T60" fmla="*/ 540 w 983"/>
              <a:gd name="T61" fmla="*/ 602 h 1105"/>
              <a:gd name="T62" fmla="*/ 661 w 983"/>
              <a:gd name="T63" fmla="*/ 641 h 1105"/>
              <a:gd name="T64" fmla="*/ 221 w 983"/>
              <a:gd name="T65" fmla="*/ 585 h 1105"/>
              <a:gd name="T66" fmla="*/ 193 w 983"/>
              <a:gd name="T67" fmla="*/ 620 h 1105"/>
              <a:gd name="T68" fmla="*/ 660 w 983"/>
              <a:gd name="T69" fmla="*/ 757 h 1105"/>
              <a:gd name="T70" fmla="*/ 659 w 983"/>
              <a:gd name="T71" fmla="*/ 837 h 1105"/>
              <a:gd name="T72" fmla="*/ 165 w 983"/>
              <a:gd name="T73" fmla="*/ 733 h 1105"/>
              <a:gd name="T74" fmla="*/ 114 w 983"/>
              <a:gd name="T75" fmla="*/ 199 h 1105"/>
              <a:gd name="T76" fmla="*/ 270 w 983"/>
              <a:gd name="T77" fmla="*/ 39 h 1105"/>
              <a:gd name="T78" fmla="*/ 916 w 983"/>
              <a:gd name="T79" fmla="*/ 91 h 1105"/>
              <a:gd name="T80" fmla="*/ 972 w 983"/>
              <a:gd name="T81" fmla="*/ 395 h 1105"/>
              <a:gd name="T82" fmla="*/ 894 w 983"/>
              <a:gd name="T83" fmla="*/ 368 h 1105"/>
              <a:gd name="T84" fmla="*/ 892 w 983"/>
              <a:gd name="T85" fmla="*/ 284 h 1105"/>
              <a:gd name="T86" fmla="*/ 544 w 983"/>
              <a:gd name="T87" fmla="*/ 366 h 1105"/>
              <a:gd name="T88" fmla="*/ 193 w 983"/>
              <a:gd name="T89" fmla="*/ 281 h 1105"/>
              <a:gd name="T90" fmla="*/ 542 w 983"/>
              <a:gd name="T91" fmla="*/ 456 h 1105"/>
              <a:gd name="T92" fmla="*/ 676 w 983"/>
              <a:gd name="T93" fmla="*/ 493 h 1105"/>
              <a:gd name="T94" fmla="*/ 222 w 983"/>
              <a:gd name="T95" fmla="*/ 440 h 1105"/>
              <a:gd name="T96" fmla="*/ 193 w 983"/>
              <a:gd name="T97" fmla="*/ 498 h 1105"/>
              <a:gd name="T98" fmla="*/ 544 w 983"/>
              <a:gd name="T99" fmla="*/ 319 h 1105"/>
              <a:gd name="T100" fmla="*/ 544 w 983"/>
              <a:gd name="T101" fmla="*/ 79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3" h="1105">
                <a:moveTo>
                  <a:pt x="940" y="661"/>
                </a:moveTo>
                <a:cubicBezTo>
                  <a:pt x="964" y="686"/>
                  <a:pt x="978" y="721"/>
                  <a:pt x="977" y="759"/>
                </a:cubicBezTo>
                <a:cubicBezTo>
                  <a:pt x="977" y="759"/>
                  <a:pt x="977" y="759"/>
                  <a:pt x="973" y="971"/>
                </a:cubicBezTo>
                <a:cubicBezTo>
                  <a:pt x="972" y="1009"/>
                  <a:pt x="956" y="1042"/>
                  <a:pt x="931" y="1067"/>
                </a:cubicBezTo>
                <a:cubicBezTo>
                  <a:pt x="905" y="1091"/>
                  <a:pt x="870" y="1105"/>
                  <a:pt x="832" y="1105"/>
                </a:cubicBezTo>
                <a:cubicBezTo>
                  <a:pt x="795" y="1104"/>
                  <a:pt x="760" y="1088"/>
                  <a:pt x="736" y="1062"/>
                </a:cubicBezTo>
                <a:cubicBezTo>
                  <a:pt x="711" y="1037"/>
                  <a:pt x="697" y="1002"/>
                  <a:pt x="698" y="965"/>
                </a:cubicBezTo>
                <a:cubicBezTo>
                  <a:pt x="698" y="965"/>
                  <a:pt x="698" y="965"/>
                  <a:pt x="700" y="867"/>
                </a:cubicBezTo>
                <a:cubicBezTo>
                  <a:pt x="710" y="889"/>
                  <a:pt x="731" y="918"/>
                  <a:pt x="778" y="934"/>
                </a:cubicBezTo>
                <a:cubicBezTo>
                  <a:pt x="778" y="934"/>
                  <a:pt x="778" y="934"/>
                  <a:pt x="777" y="966"/>
                </a:cubicBezTo>
                <a:cubicBezTo>
                  <a:pt x="776" y="982"/>
                  <a:pt x="783" y="997"/>
                  <a:pt x="793" y="1008"/>
                </a:cubicBezTo>
                <a:cubicBezTo>
                  <a:pt x="804" y="1019"/>
                  <a:pt x="818" y="1025"/>
                  <a:pt x="834" y="1026"/>
                </a:cubicBezTo>
                <a:cubicBezTo>
                  <a:pt x="850" y="1026"/>
                  <a:pt x="865" y="1020"/>
                  <a:pt x="876" y="1009"/>
                </a:cubicBezTo>
                <a:cubicBezTo>
                  <a:pt x="887" y="999"/>
                  <a:pt x="893" y="985"/>
                  <a:pt x="894" y="969"/>
                </a:cubicBezTo>
                <a:cubicBezTo>
                  <a:pt x="894" y="969"/>
                  <a:pt x="894" y="969"/>
                  <a:pt x="895" y="928"/>
                </a:cubicBezTo>
                <a:cubicBezTo>
                  <a:pt x="895" y="928"/>
                  <a:pt x="895" y="928"/>
                  <a:pt x="898" y="788"/>
                </a:cubicBezTo>
                <a:cubicBezTo>
                  <a:pt x="898" y="788"/>
                  <a:pt x="898" y="788"/>
                  <a:pt x="899" y="757"/>
                </a:cubicBezTo>
                <a:cubicBezTo>
                  <a:pt x="899" y="741"/>
                  <a:pt x="892" y="726"/>
                  <a:pt x="882" y="715"/>
                </a:cubicBezTo>
                <a:cubicBezTo>
                  <a:pt x="872" y="705"/>
                  <a:pt x="858" y="697"/>
                  <a:pt x="841" y="697"/>
                </a:cubicBezTo>
                <a:cubicBezTo>
                  <a:pt x="834" y="697"/>
                  <a:pt x="828" y="699"/>
                  <a:pt x="821" y="701"/>
                </a:cubicBezTo>
                <a:cubicBezTo>
                  <a:pt x="821" y="701"/>
                  <a:pt x="821" y="701"/>
                  <a:pt x="823" y="620"/>
                </a:cubicBezTo>
                <a:cubicBezTo>
                  <a:pt x="829" y="619"/>
                  <a:pt x="836" y="618"/>
                  <a:pt x="844" y="618"/>
                </a:cubicBezTo>
                <a:cubicBezTo>
                  <a:pt x="881" y="619"/>
                  <a:pt x="916" y="636"/>
                  <a:pt x="940" y="661"/>
                </a:cubicBezTo>
                <a:close/>
                <a:moveTo>
                  <a:pt x="944" y="458"/>
                </a:moveTo>
                <a:cubicBezTo>
                  <a:pt x="920" y="432"/>
                  <a:pt x="885" y="416"/>
                  <a:pt x="848" y="416"/>
                </a:cubicBezTo>
                <a:cubicBezTo>
                  <a:pt x="810" y="415"/>
                  <a:pt x="775" y="429"/>
                  <a:pt x="750" y="453"/>
                </a:cubicBezTo>
                <a:cubicBezTo>
                  <a:pt x="750" y="454"/>
                  <a:pt x="750" y="454"/>
                  <a:pt x="750" y="454"/>
                </a:cubicBezTo>
                <a:cubicBezTo>
                  <a:pt x="724" y="478"/>
                  <a:pt x="708" y="512"/>
                  <a:pt x="707" y="550"/>
                </a:cubicBezTo>
                <a:cubicBezTo>
                  <a:pt x="703" y="761"/>
                  <a:pt x="703" y="761"/>
                  <a:pt x="703" y="761"/>
                </a:cubicBezTo>
                <a:cubicBezTo>
                  <a:pt x="702" y="800"/>
                  <a:pt x="716" y="834"/>
                  <a:pt x="740" y="860"/>
                </a:cubicBezTo>
                <a:cubicBezTo>
                  <a:pt x="765" y="885"/>
                  <a:pt x="799" y="901"/>
                  <a:pt x="837" y="902"/>
                </a:cubicBezTo>
                <a:cubicBezTo>
                  <a:pt x="844" y="902"/>
                  <a:pt x="851" y="901"/>
                  <a:pt x="857" y="900"/>
                </a:cubicBezTo>
                <a:cubicBezTo>
                  <a:pt x="860" y="819"/>
                  <a:pt x="860" y="819"/>
                  <a:pt x="860" y="819"/>
                </a:cubicBezTo>
                <a:cubicBezTo>
                  <a:pt x="853" y="821"/>
                  <a:pt x="846" y="823"/>
                  <a:pt x="839" y="823"/>
                </a:cubicBezTo>
                <a:cubicBezTo>
                  <a:pt x="823" y="823"/>
                  <a:pt x="808" y="816"/>
                  <a:pt x="798" y="805"/>
                </a:cubicBezTo>
                <a:cubicBezTo>
                  <a:pt x="787" y="794"/>
                  <a:pt x="781" y="780"/>
                  <a:pt x="781" y="764"/>
                </a:cubicBezTo>
                <a:cubicBezTo>
                  <a:pt x="785" y="596"/>
                  <a:pt x="785" y="596"/>
                  <a:pt x="785" y="596"/>
                </a:cubicBezTo>
                <a:cubicBezTo>
                  <a:pt x="785" y="591"/>
                  <a:pt x="785" y="591"/>
                  <a:pt x="785" y="591"/>
                </a:cubicBezTo>
                <a:cubicBezTo>
                  <a:pt x="786" y="552"/>
                  <a:pt x="786" y="552"/>
                  <a:pt x="786" y="552"/>
                </a:cubicBezTo>
                <a:cubicBezTo>
                  <a:pt x="787" y="536"/>
                  <a:pt x="793" y="521"/>
                  <a:pt x="804" y="511"/>
                </a:cubicBezTo>
                <a:cubicBezTo>
                  <a:pt x="816" y="500"/>
                  <a:pt x="830" y="494"/>
                  <a:pt x="846" y="494"/>
                </a:cubicBezTo>
                <a:cubicBezTo>
                  <a:pt x="862" y="495"/>
                  <a:pt x="876" y="501"/>
                  <a:pt x="887" y="512"/>
                </a:cubicBezTo>
                <a:cubicBezTo>
                  <a:pt x="897" y="524"/>
                  <a:pt x="904" y="538"/>
                  <a:pt x="903" y="554"/>
                </a:cubicBezTo>
                <a:cubicBezTo>
                  <a:pt x="902" y="586"/>
                  <a:pt x="902" y="586"/>
                  <a:pt x="902" y="586"/>
                </a:cubicBezTo>
                <a:cubicBezTo>
                  <a:pt x="949" y="602"/>
                  <a:pt x="970" y="632"/>
                  <a:pt x="980" y="654"/>
                </a:cubicBezTo>
                <a:cubicBezTo>
                  <a:pt x="982" y="556"/>
                  <a:pt x="982" y="556"/>
                  <a:pt x="982" y="556"/>
                </a:cubicBezTo>
                <a:cubicBezTo>
                  <a:pt x="983" y="518"/>
                  <a:pt x="969" y="483"/>
                  <a:pt x="944" y="458"/>
                </a:cubicBezTo>
                <a:close/>
                <a:moveTo>
                  <a:pt x="543" y="902"/>
                </a:moveTo>
                <a:cubicBezTo>
                  <a:pt x="376" y="899"/>
                  <a:pt x="228" y="869"/>
                  <a:pt x="123" y="774"/>
                </a:cubicBezTo>
                <a:cubicBezTo>
                  <a:pt x="88" y="740"/>
                  <a:pt x="55" y="688"/>
                  <a:pt x="55" y="620"/>
                </a:cubicBezTo>
                <a:cubicBezTo>
                  <a:pt x="55" y="197"/>
                  <a:pt x="55" y="197"/>
                  <a:pt x="55" y="197"/>
                </a:cubicBezTo>
                <a:cubicBezTo>
                  <a:pt x="55" y="182"/>
                  <a:pt x="42" y="170"/>
                  <a:pt x="27" y="170"/>
                </a:cubicBezTo>
                <a:cubicBezTo>
                  <a:pt x="13" y="170"/>
                  <a:pt x="0" y="182"/>
                  <a:pt x="0" y="197"/>
                </a:cubicBezTo>
                <a:cubicBezTo>
                  <a:pt x="0" y="620"/>
                  <a:pt x="0" y="620"/>
                  <a:pt x="0" y="620"/>
                </a:cubicBezTo>
                <a:cubicBezTo>
                  <a:pt x="1" y="706"/>
                  <a:pt x="42" y="773"/>
                  <a:pt x="86" y="814"/>
                </a:cubicBezTo>
                <a:cubicBezTo>
                  <a:pt x="207" y="924"/>
                  <a:pt x="370" y="954"/>
                  <a:pt x="541" y="957"/>
                </a:cubicBezTo>
                <a:cubicBezTo>
                  <a:pt x="542" y="957"/>
                  <a:pt x="542" y="957"/>
                  <a:pt x="542" y="957"/>
                </a:cubicBezTo>
                <a:cubicBezTo>
                  <a:pt x="556" y="957"/>
                  <a:pt x="569" y="945"/>
                  <a:pt x="569" y="930"/>
                </a:cubicBezTo>
                <a:cubicBezTo>
                  <a:pt x="569" y="915"/>
                  <a:pt x="558" y="902"/>
                  <a:pt x="543" y="902"/>
                </a:cubicBezTo>
                <a:close/>
                <a:moveTo>
                  <a:pt x="193" y="498"/>
                </a:moveTo>
                <a:cubicBezTo>
                  <a:pt x="193" y="498"/>
                  <a:pt x="193" y="498"/>
                  <a:pt x="193" y="498"/>
                </a:cubicBezTo>
                <a:cubicBezTo>
                  <a:pt x="217" y="556"/>
                  <a:pt x="363" y="602"/>
                  <a:pt x="540" y="602"/>
                </a:cubicBezTo>
                <a:cubicBezTo>
                  <a:pt x="583" y="602"/>
                  <a:pt x="624" y="599"/>
                  <a:pt x="662" y="594"/>
                </a:cubicBezTo>
                <a:cubicBezTo>
                  <a:pt x="661" y="641"/>
                  <a:pt x="661" y="641"/>
                  <a:pt x="661" y="641"/>
                </a:cubicBezTo>
                <a:cubicBezTo>
                  <a:pt x="623" y="646"/>
                  <a:pt x="583" y="648"/>
                  <a:pt x="540" y="648"/>
                </a:cubicBezTo>
                <a:cubicBezTo>
                  <a:pt x="408" y="648"/>
                  <a:pt x="293" y="626"/>
                  <a:pt x="221" y="585"/>
                </a:cubicBezTo>
                <a:cubicBezTo>
                  <a:pt x="211" y="580"/>
                  <a:pt x="202" y="574"/>
                  <a:pt x="193" y="567"/>
                </a:cubicBezTo>
                <a:cubicBezTo>
                  <a:pt x="193" y="582"/>
                  <a:pt x="193" y="599"/>
                  <a:pt x="193" y="620"/>
                </a:cubicBezTo>
                <a:cubicBezTo>
                  <a:pt x="193" y="700"/>
                  <a:pt x="350" y="765"/>
                  <a:pt x="544" y="765"/>
                </a:cubicBezTo>
                <a:cubicBezTo>
                  <a:pt x="584" y="765"/>
                  <a:pt x="624" y="763"/>
                  <a:pt x="660" y="757"/>
                </a:cubicBezTo>
                <a:cubicBezTo>
                  <a:pt x="660" y="757"/>
                  <a:pt x="660" y="757"/>
                  <a:pt x="660" y="760"/>
                </a:cubicBezTo>
                <a:cubicBezTo>
                  <a:pt x="659" y="837"/>
                  <a:pt x="659" y="837"/>
                  <a:pt x="659" y="837"/>
                </a:cubicBezTo>
                <a:cubicBezTo>
                  <a:pt x="623" y="842"/>
                  <a:pt x="583" y="844"/>
                  <a:pt x="544" y="844"/>
                </a:cubicBezTo>
                <a:cubicBezTo>
                  <a:pt x="384" y="842"/>
                  <a:pt x="249" y="811"/>
                  <a:pt x="165" y="733"/>
                </a:cubicBezTo>
                <a:cubicBezTo>
                  <a:pt x="137" y="707"/>
                  <a:pt x="114" y="668"/>
                  <a:pt x="114" y="620"/>
                </a:cubicBezTo>
                <a:cubicBezTo>
                  <a:pt x="114" y="620"/>
                  <a:pt x="114" y="620"/>
                  <a:pt x="114" y="199"/>
                </a:cubicBezTo>
                <a:cubicBezTo>
                  <a:pt x="114" y="149"/>
                  <a:pt x="143" y="112"/>
                  <a:pt x="171" y="91"/>
                </a:cubicBezTo>
                <a:cubicBezTo>
                  <a:pt x="199" y="68"/>
                  <a:pt x="232" y="52"/>
                  <a:pt x="270" y="39"/>
                </a:cubicBezTo>
                <a:cubicBezTo>
                  <a:pt x="344" y="14"/>
                  <a:pt x="439" y="0"/>
                  <a:pt x="544" y="0"/>
                </a:cubicBezTo>
                <a:cubicBezTo>
                  <a:pt x="700" y="2"/>
                  <a:pt x="831" y="26"/>
                  <a:pt x="916" y="91"/>
                </a:cubicBezTo>
                <a:cubicBezTo>
                  <a:pt x="944" y="112"/>
                  <a:pt x="972" y="149"/>
                  <a:pt x="972" y="199"/>
                </a:cubicBezTo>
                <a:cubicBezTo>
                  <a:pt x="972" y="199"/>
                  <a:pt x="972" y="199"/>
                  <a:pt x="972" y="395"/>
                </a:cubicBezTo>
                <a:cubicBezTo>
                  <a:pt x="971" y="394"/>
                  <a:pt x="969" y="394"/>
                  <a:pt x="968" y="394"/>
                </a:cubicBezTo>
                <a:cubicBezTo>
                  <a:pt x="945" y="380"/>
                  <a:pt x="920" y="372"/>
                  <a:pt x="894" y="368"/>
                </a:cubicBezTo>
                <a:cubicBezTo>
                  <a:pt x="894" y="368"/>
                  <a:pt x="894" y="368"/>
                  <a:pt x="894" y="281"/>
                </a:cubicBezTo>
                <a:cubicBezTo>
                  <a:pt x="893" y="282"/>
                  <a:pt x="892" y="283"/>
                  <a:pt x="892" y="284"/>
                </a:cubicBezTo>
                <a:cubicBezTo>
                  <a:pt x="868" y="302"/>
                  <a:pt x="839" y="316"/>
                  <a:pt x="804" y="328"/>
                </a:cubicBezTo>
                <a:cubicBezTo>
                  <a:pt x="735" y="352"/>
                  <a:pt x="644" y="366"/>
                  <a:pt x="544" y="366"/>
                </a:cubicBezTo>
                <a:cubicBezTo>
                  <a:pt x="411" y="365"/>
                  <a:pt x="296" y="343"/>
                  <a:pt x="223" y="303"/>
                </a:cubicBezTo>
                <a:cubicBezTo>
                  <a:pt x="212" y="296"/>
                  <a:pt x="202" y="289"/>
                  <a:pt x="193" y="281"/>
                </a:cubicBezTo>
                <a:cubicBezTo>
                  <a:pt x="193" y="281"/>
                  <a:pt x="193" y="281"/>
                  <a:pt x="193" y="348"/>
                </a:cubicBezTo>
                <a:cubicBezTo>
                  <a:pt x="211" y="408"/>
                  <a:pt x="361" y="456"/>
                  <a:pt x="542" y="456"/>
                </a:cubicBezTo>
                <a:cubicBezTo>
                  <a:pt x="601" y="456"/>
                  <a:pt x="657" y="450"/>
                  <a:pt x="706" y="441"/>
                </a:cubicBezTo>
                <a:cubicBezTo>
                  <a:pt x="694" y="457"/>
                  <a:pt x="684" y="475"/>
                  <a:pt x="676" y="493"/>
                </a:cubicBezTo>
                <a:cubicBezTo>
                  <a:pt x="635" y="499"/>
                  <a:pt x="589" y="502"/>
                  <a:pt x="542" y="502"/>
                </a:cubicBezTo>
                <a:cubicBezTo>
                  <a:pt x="410" y="502"/>
                  <a:pt x="295" y="480"/>
                  <a:pt x="222" y="440"/>
                </a:cubicBezTo>
                <a:cubicBezTo>
                  <a:pt x="212" y="433"/>
                  <a:pt x="202" y="427"/>
                  <a:pt x="193" y="420"/>
                </a:cubicBezTo>
                <a:cubicBezTo>
                  <a:pt x="193" y="426"/>
                  <a:pt x="193" y="446"/>
                  <a:pt x="193" y="498"/>
                </a:cubicBezTo>
                <a:close/>
                <a:moveTo>
                  <a:pt x="193" y="199"/>
                </a:moveTo>
                <a:cubicBezTo>
                  <a:pt x="193" y="265"/>
                  <a:pt x="350" y="319"/>
                  <a:pt x="544" y="319"/>
                </a:cubicBezTo>
                <a:cubicBezTo>
                  <a:pt x="736" y="319"/>
                  <a:pt x="894" y="265"/>
                  <a:pt x="894" y="199"/>
                </a:cubicBezTo>
                <a:cubicBezTo>
                  <a:pt x="894" y="132"/>
                  <a:pt x="736" y="79"/>
                  <a:pt x="544" y="79"/>
                </a:cubicBezTo>
                <a:cubicBezTo>
                  <a:pt x="350" y="79"/>
                  <a:pt x="193" y="132"/>
                  <a:pt x="193" y="199"/>
                </a:cubicBezTo>
                <a:close/>
              </a:path>
            </a:pathLst>
          </a:custGeom>
          <a:solidFill>
            <a:srgbClr val="0078D7"/>
          </a:solidFill>
          <a:ln>
            <a:noFill/>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62" name="Picture 61">
            <a:extLst>
              <a:ext uri="{FF2B5EF4-FFF2-40B4-BE49-F238E27FC236}">
                <a16:creationId xmlns:a16="http://schemas.microsoft.com/office/drawing/2014/main" id="{DB8F957B-A4F5-4F22-A62C-CE2DB06851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2311" y="1670535"/>
            <a:ext cx="559104" cy="575466"/>
          </a:xfrm>
          <a:prstGeom prst="rect">
            <a:avLst/>
          </a:prstGeom>
        </p:spPr>
      </p:pic>
      <p:sp>
        <p:nvSpPr>
          <p:cNvPr id="63" name="Google Shape;819;p130">
            <a:extLst>
              <a:ext uri="{FF2B5EF4-FFF2-40B4-BE49-F238E27FC236}">
                <a16:creationId xmlns:a16="http://schemas.microsoft.com/office/drawing/2014/main" id="{D1FCE023-3B9A-415E-AABD-D64FC5BB1E96}"/>
              </a:ext>
            </a:extLst>
          </p:cNvPr>
          <p:cNvSpPr txBox="1"/>
          <p:nvPr/>
        </p:nvSpPr>
        <p:spPr>
          <a:xfrm>
            <a:off x="877468" y="5430629"/>
            <a:ext cx="1328917" cy="164359"/>
          </a:xfrm>
          <a:prstGeom prst="rect">
            <a:avLst/>
          </a:prstGeom>
          <a:noFill/>
          <a:ln>
            <a:noFill/>
          </a:ln>
        </p:spPr>
        <p:txBody>
          <a:bodyPr spcFirstLastPara="1" wrap="square" lIns="0" tIns="0" rIns="0" bIns="0" anchor="t" anchorCtr="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1A1A1A"/>
                </a:solidFill>
                <a:effectLst/>
                <a:uLnTx/>
                <a:uFillTx/>
                <a:latin typeface="Quattrocento Sans"/>
                <a:ea typeface="Quattrocento Sans"/>
                <a:cs typeface="Quattrocento Sans"/>
                <a:sym typeface="Quattrocento Sans"/>
              </a:rPr>
              <a:t>Microsoft </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1A1A1A"/>
                </a:solidFill>
                <a:effectLst/>
                <a:uLnTx/>
                <a:uFillTx/>
                <a:latin typeface="Quattrocento Sans"/>
                <a:ea typeface="Quattrocento Sans"/>
                <a:cs typeface="Quattrocento Sans"/>
                <a:sym typeface="Quattrocento Sans"/>
              </a:rPr>
              <a:t>Azure Backup Server</a:t>
            </a:r>
          </a:p>
        </p:txBody>
      </p:sp>
      <p:sp>
        <p:nvSpPr>
          <p:cNvPr id="64" name="Freeform 18">
            <a:extLst>
              <a:ext uri="{FF2B5EF4-FFF2-40B4-BE49-F238E27FC236}">
                <a16:creationId xmlns:a16="http://schemas.microsoft.com/office/drawing/2014/main" id="{A16CA4F4-E67A-43AE-A760-DCBC3CE6ED3A}"/>
              </a:ext>
            </a:extLst>
          </p:cNvPr>
          <p:cNvSpPr>
            <a:spLocks noChangeAspect="1" noEditPoints="1"/>
          </p:cNvSpPr>
          <p:nvPr/>
        </p:nvSpPr>
        <p:spPr bwMode="black">
          <a:xfrm>
            <a:off x="1176065" y="4603804"/>
            <a:ext cx="641873" cy="720186"/>
          </a:xfrm>
          <a:custGeom>
            <a:avLst/>
            <a:gdLst>
              <a:gd name="T0" fmla="*/ 977 w 983"/>
              <a:gd name="T1" fmla="*/ 759 h 1105"/>
              <a:gd name="T2" fmla="*/ 931 w 983"/>
              <a:gd name="T3" fmla="*/ 1067 h 1105"/>
              <a:gd name="T4" fmla="*/ 736 w 983"/>
              <a:gd name="T5" fmla="*/ 1062 h 1105"/>
              <a:gd name="T6" fmla="*/ 700 w 983"/>
              <a:gd name="T7" fmla="*/ 867 h 1105"/>
              <a:gd name="T8" fmla="*/ 777 w 983"/>
              <a:gd name="T9" fmla="*/ 966 h 1105"/>
              <a:gd name="T10" fmla="*/ 834 w 983"/>
              <a:gd name="T11" fmla="*/ 1026 h 1105"/>
              <a:gd name="T12" fmla="*/ 894 w 983"/>
              <a:gd name="T13" fmla="*/ 969 h 1105"/>
              <a:gd name="T14" fmla="*/ 898 w 983"/>
              <a:gd name="T15" fmla="*/ 788 h 1105"/>
              <a:gd name="T16" fmla="*/ 882 w 983"/>
              <a:gd name="T17" fmla="*/ 715 h 1105"/>
              <a:gd name="T18" fmla="*/ 821 w 983"/>
              <a:gd name="T19" fmla="*/ 701 h 1105"/>
              <a:gd name="T20" fmla="*/ 844 w 983"/>
              <a:gd name="T21" fmla="*/ 618 h 1105"/>
              <a:gd name="T22" fmla="*/ 944 w 983"/>
              <a:gd name="T23" fmla="*/ 458 h 1105"/>
              <a:gd name="T24" fmla="*/ 750 w 983"/>
              <a:gd name="T25" fmla="*/ 453 h 1105"/>
              <a:gd name="T26" fmla="*/ 707 w 983"/>
              <a:gd name="T27" fmla="*/ 550 h 1105"/>
              <a:gd name="T28" fmla="*/ 740 w 983"/>
              <a:gd name="T29" fmla="*/ 860 h 1105"/>
              <a:gd name="T30" fmla="*/ 857 w 983"/>
              <a:gd name="T31" fmla="*/ 900 h 1105"/>
              <a:gd name="T32" fmla="*/ 839 w 983"/>
              <a:gd name="T33" fmla="*/ 823 h 1105"/>
              <a:gd name="T34" fmla="*/ 781 w 983"/>
              <a:gd name="T35" fmla="*/ 764 h 1105"/>
              <a:gd name="T36" fmla="*/ 785 w 983"/>
              <a:gd name="T37" fmla="*/ 591 h 1105"/>
              <a:gd name="T38" fmla="*/ 804 w 983"/>
              <a:gd name="T39" fmla="*/ 511 h 1105"/>
              <a:gd name="T40" fmla="*/ 887 w 983"/>
              <a:gd name="T41" fmla="*/ 512 h 1105"/>
              <a:gd name="T42" fmla="*/ 902 w 983"/>
              <a:gd name="T43" fmla="*/ 586 h 1105"/>
              <a:gd name="T44" fmla="*/ 982 w 983"/>
              <a:gd name="T45" fmla="*/ 556 h 1105"/>
              <a:gd name="T46" fmla="*/ 543 w 983"/>
              <a:gd name="T47" fmla="*/ 902 h 1105"/>
              <a:gd name="T48" fmla="*/ 55 w 983"/>
              <a:gd name="T49" fmla="*/ 620 h 1105"/>
              <a:gd name="T50" fmla="*/ 27 w 983"/>
              <a:gd name="T51" fmla="*/ 170 h 1105"/>
              <a:gd name="T52" fmla="*/ 0 w 983"/>
              <a:gd name="T53" fmla="*/ 620 h 1105"/>
              <a:gd name="T54" fmla="*/ 541 w 983"/>
              <a:gd name="T55" fmla="*/ 957 h 1105"/>
              <a:gd name="T56" fmla="*/ 569 w 983"/>
              <a:gd name="T57" fmla="*/ 930 h 1105"/>
              <a:gd name="T58" fmla="*/ 193 w 983"/>
              <a:gd name="T59" fmla="*/ 498 h 1105"/>
              <a:gd name="T60" fmla="*/ 540 w 983"/>
              <a:gd name="T61" fmla="*/ 602 h 1105"/>
              <a:gd name="T62" fmla="*/ 661 w 983"/>
              <a:gd name="T63" fmla="*/ 641 h 1105"/>
              <a:gd name="T64" fmla="*/ 221 w 983"/>
              <a:gd name="T65" fmla="*/ 585 h 1105"/>
              <a:gd name="T66" fmla="*/ 193 w 983"/>
              <a:gd name="T67" fmla="*/ 620 h 1105"/>
              <a:gd name="T68" fmla="*/ 660 w 983"/>
              <a:gd name="T69" fmla="*/ 757 h 1105"/>
              <a:gd name="T70" fmla="*/ 659 w 983"/>
              <a:gd name="T71" fmla="*/ 837 h 1105"/>
              <a:gd name="T72" fmla="*/ 165 w 983"/>
              <a:gd name="T73" fmla="*/ 733 h 1105"/>
              <a:gd name="T74" fmla="*/ 114 w 983"/>
              <a:gd name="T75" fmla="*/ 199 h 1105"/>
              <a:gd name="T76" fmla="*/ 270 w 983"/>
              <a:gd name="T77" fmla="*/ 39 h 1105"/>
              <a:gd name="T78" fmla="*/ 916 w 983"/>
              <a:gd name="T79" fmla="*/ 91 h 1105"/>
              <a:gd name="T80" fmla="*/ 972 w 983"/>
              <a:gd name="T81" fmla="*/ 395 h 1105"/>
              <a:gd name="T82" fmla="*/ 894 w 983"/>
              <a:gd name="T83" fmla="*/ 368 h 1105"/>
              <a:gd name="T84" fmla="*/ 892 w 983"/>
              <a:gd name="T85" fmla="*/ 284 h 1105"/>
              <a:gd name="T86" fmla="*/ 544 w 983"/>
              <a:gd name="T87" fmla="*/ 366 h 1105"/>
              <a:gd name="T88" fmla="*/ 193 w 983"/>
              <a:gd name="T89" fmla="*/ 281 h 1105"/>
              <a:gd name="T90" fmla="*/ 542 w 983"/>
              <a:gd name="T91" fmla="*/ 456 h 1105"/>
              <a:gd name="T92" fmla="*/ 676 w 983"/>
              <a:gd name="T93" fmla="*/ 493 h 1105"/>
              <a:gd name="T94" fmla="*/ 222 w 983"/>
              <a:gd name="T95" fmla="*/ 440 h 1105"/>
              <a:gd name="T96" fmla="*/ 193 w 983"/>
              <a:gd name="T97" fmla="*/ 498 h 1105"/>
              <a:gd name="T98" fmla="*/ 544 w 983"/>
              <a:gd name="T99" fmla="*/ 319 h 1105"/>
              <a:gd name="T100" fmla="*/ 544 w 983"/>
              <a:gd name="T101" fmla="*/ 79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3" h="1105">
                <a:moveTo>
                  <a:pt x="940" y="661"/>
                </a:moveTo>
                <a:cubicBezTo>
                  <a:pt x="964" y="686"/>
                  <a:pt x="978" y="721"/>
                  <a:pt x="977" y="759"/>
                </a:cubicBezTo>
                <a:cubicBezTo>
                  <a:pt x="977" y="759"/>
                  <a:pt x="977" y="759"/>
                  <a:pt x="973" y="971"/>
                </a:cubicBezTo>
                <a:cubicBezTo>
                  <a:pt x="972" y="1009"/>
                  <a:pt x="956" y="1042"/>
                  <a:pt x="931" y="1067"/>
                </a:cubicBezTo>
                <a:cubicBezTo>
                  <a:pt x="905" y="1091"/>
                  <a:pt x="870" y="1105"/>
                  <a:pt x="832" y="1105"/>
                </a:cubicBezTo>
                <a:cubicBezTo>
                  <a:pt x="795" y="1104"/>
                  <a:pt x="760" y="1088"/>
                  <a:pt x="736" y="1062"/>
                </a:cubicBezTo>
                <a:cubicBezTo>
                  <a:pt x="711" y="1037"/>
                  <a:pt x="697" y="1002"/>
                  <a:pt x="698" y="965"/>
                </a:cubicBezTo>
                <a:cubicBezTo>
                  <a:pt x="698" y="965"/>
                  <a:pt x="698" y="965"/>
                  <a:pt x="700" y="867"/>
                </a:cubicBezTo>
                <a:cubicBezTo>
                  <a:pt x="710" y="889"/>
                  <a:pt x="731" y="918"/>
                  <a:pt x="778" y="934"/>
                </a:cubicBezTo>
                <a:cubicBezTo>
                  <a:pt x="778" y="934"/>
                  <a:pt x="778" y="934"/>
                  <a:pt x="777" y="966"/>
                </a:cubicBezTo>
                <a:cubicBezTo>
                  <a:pt x="776" y="982"/>
                  <a:pt x="783" y="997"/>
                  <a:pt x="793" y="1008"/>
                </a:cubicBezTo>
                <a:cubicBezTo>
                  <a:pt x="804" y="1019"/>
                  <a:pt x="818" y="1025"/>
                  <a:pt x="834" y="1026"/>
                </a:cubicBezTo>
                <a:cubicBezTo>
                  <a:pt x="850" y="1026"/>
                  <a:pt x="865" y="1020"/>
                  <a:pt x="876" y="1009"/>
                </a:cubicBezTo>
                <a:cubicBezTo>
                  <a:pt x="887" y="999"/>
                  <a:pt x="893" y="985"/>
                  <a:pt x="894" y="969"/>
                </a:cubicBezTo>
                <a:cubicBezTo>
                  <a:pt x="894" y="969"/>
                  <a:pt x="894" y="969"/>
                  <a:pt x="895" y="928"/>
                </a:cubicBezTo>
                <a:cubicBezTo>
                  <a:pt x="895" y="928"/>
                  <a:pt x="895" y="928"/>
                  <a:pt x="898" y="788"/>
                </a:cubicBezTo>
                <a:cubicBezTo>
                  <a:pt x="898" y="788"/>
                  <a:pt x="898" y="788"/>
                  <a:pt x="899" y="757"/>
                </a:cubicBezTo>
                <a:cubicBezTo>
                  <a:pt x="899" y="741"/>
                  <a:pt x="892" y="726"/>
                  <a:pt x="882" y="715"/>
                </a:cubicBezTo>
                <a:cubicBezTo>
                  <a:pt x="872" y="705"/>
                  <a:pt x="858" y="697"/>
                  <a:pt x="841" y="697"/>
                </a:cubicBezTo>
                <a:cubicBezTo>
                  <a:pt x="834" y="697"/>
                  <a:pt x="828" y="699"/>
                  <a:pt x="821" y="701"/>
                </a:cubicBezTo>
                <a:cubicBezTo>
                  <a:pt x="821" y="701"/>
                  <a:pt x="821" y="701"/>
                  <a:pt x="823" y="620"/>
                </a:cubicBezTo>
                <a:cubicBezTo>
                  <a:pt x="829" y="619"/>
                  <a:pt x="836" y="618"/>
                  <a:pt x="844" y="618"/>
                </a:cubicBezTo>
                <a:cubicBezTo>
                  <a:pt x="881" y="619"/>
                  <a:pt x="916" y="636"/>
                  <a:pt x="940" y="661"/>
                </a:cubicBezTo>
                <a:close/>
                <a:moveTo>
                  <a:pt x="944" y="458"/>
                </a:moveTo>
                <a:cubicBezTo>
                  <a:pt x="920" y="432"/>
                  <a:pt x="885" y="416"/>
                  <a:pt x="848" y="416"/>
                </a:cubicBezTo>
                <a:cubicBezTo>
                  <a:pt x="810" y="415"/>
                  <a:pt x="775" y="429"/>
                  <a:pt x="750" y="453"/>
                </a:cubicBezTo>
                <a:cubicBezTo>
                  <a:pt x="750" y="454"/>
                  <a:pt x="750" y="454"/>
                  <a:pt x="750" y="454"/>
                </a:cubicBezTo>
                <a:cubicBezTo>
                  <a:pt x="724" y="478"/>
                  <a:pt x="708" y="512"/>
                  <a:pt x="707" y="550"/>
                </a:cubicBezTo>
                <a:cubicBezTo>
                  <a:pt x="703" y="761"/>
                  <a:pt x="703" y="761"/>
                  <a:pt x="703" y="761"/>
                </a:cubicBezTo>
                <a:cubicBezTo>
                  <a:pt x="702" y="800"/>
                  <a:pt x="716" y="834"/>
                  <a:pt x="740" y="860"/>
                </a:cubicBezTo>
                <a:cubicBezTo>
                  <a:pt x="765" y="885"/>
                  <a:pt x="799" y="901"/>
                  <a:pt x="837" y="902"/>
                </a:cubicBezTo>
                <a:cubicBezTo>
                  <a:pt x="844" y="902"/>
                  <a:pt x="851" y="901"/>
                  <a:pt x="857" y="900"/>
                </a:cubicBezTo>
                <a:cubicBezTo>
                  <a:pt x="860" y="819"/>
                  <a:pt x="860" y="819"/>
                  <a:pt x="860" y="819"/>
                </a:cubicBezTo>
                <a:cubicBezTo>
                  <a:pt x="853" y="821"/>
                  <a:pt x="846" y="823"/>
                  <a:pt x="839" y="823"/>
                </a:cubicBezTo>
                <a:cubicBezTo>
                  <a:pt x="823" y="823"/>
                  <a:pt x="808" y="816"/>
                  <a:pt x="798" y="805"/>
                </a:cubicBezTo>
                <a:cubicBezTo>
                  <a:pt x="787" y="794"/>
                  <a:pt x="781" y="780"/>
                  <a:pt x="781" y="764"/>
                </a:cubicBezTo>
                <a:cubicBezTo>
                  <a:pt x="785" y="596"/>
                  <a:pt x="785" y="596"/>
                  <a:pt x="785" y="596"/>
                </a:cubicBezTo>
                <a:cubicBezTo>
                  <a:pt x="785" y="591"/>
                  <a:pt x="785" y="591"/>
                  <a:pt x="785" y="591"/>
                </a:cubicBezTo>
                <a:cubicBezTo>
                  <a:pt x="786" y="552"/>
                  <a:pt x="786" y="552"/>
                  <a:pt x="786" y="552"/>
                </a:cubicBezTo>
                <a:cubicBezTo>
                  <a:pt x="787" y="536"/>
                  <a:pt x="793" y="521"/>
                  <a:pt x="804" y="511"/>
                </a:cubicBezTo>
                <a:cubicBezTo>
                  <a:pt x="816" y="500"/>
                  <a:pt x="830" y="494"/>
                  <a:pt x="846" y="494"/>
                </a:cubicBezTo>
                <a:cubicBezTo>
                  <a:pt x="862" y="495"/>
                  <a:pt x="876" y="501"/>
                  <a:pt x="887" y="512"/>
                </a:cubicBezTo>
                <a:cubicBezTo>
                  <a:pt x="897" y="524"/>
                  <a:pt x="904" y="538"/>
                  <a:pt x="903" y="554"/>
                </a:cubicBezTo>
                <a:cubicBezTo>
                  <a:pt x="902" y="586"/>
                  <a:pt x="902" y="586"/>
                  <a:pt x="902" y="586"/>
                </a:cubicBezTo>
                <a:cubicBezTo>
                  <a:pt x="949" y="602"/>
                  <a:pt x="970" y="632"/>
                  <a:pt x="980" y="654"/>
                </a:cubicBezTo>
                <a:cubicBezTo>
                  <a:pt x="982" y="556"/>
                  <a:pt x="982" y="556"/>
                  <a:pt x="982" y="556"/>
                </a:cubicBezTo>
                <a:cubicBezTo>
                  <a:pt x="983" y="518"/>
                  <a:pt x="969" y="483"/>
                  <a:pt x="944" y="458"/>
                </a:cubicBezTo>
                <a:close/>
                <a:moveTo>
                  <a:pt x="543" y="902"/>
                </a:moveTo>
                <a:cubicBezTo>
                  <a:pt x="376" y="899"/>
                  <a:pt x="228" y="869"/>
                  <a:pt x="123" y="774"/>
                </a:cubicBezTo>
                <a:cubicBezTo>
                  <a:pt x="88" y="740"/>
                  <a:pt x="55" y="688"/>
                  <a:pt x="55" y="620"/>
                </a:cubicBezTo>
                <a:cubicBezTo>
                  <a:pt x="55" y="197"/>
                  <a:pt x="55" y="197"/>
                  <a:pt x="55" y="197"/>
                </a:cubicBezTo>
                <a:cubicBezTo>
                  <a:pt x="55" y="182"/>
                  <a:pt x="42" y="170"/>
                  <a:pt x="27" y="170"/>
                </a:cubicBezTo>
                <a:cubicBezTo>
                  <a:pt x="13" y="170"/>
                  <a:pt x="0" y="182"/>
                  <a:pt x="0" y="197"/>
                </a:cubicBezTo>
                <a:cubicBezTo>
                  <a:pt x="0" y="620"/>
                  <a:pt x="0" y="620"/>
                  <a:pt x="0" y="620"/>
                </a:cubicBezTo>
                <a:cubicBezTo>
                  <a:pt x="1" y="706"/>
                  <a:pt x="42" y="773"/>
                  <a:pt x="86" y="814"/>
                </a:cubicBezTo>
                <a:cubicBezTo>
                  <a:pt x="207" y="924"/>
                  <a:pt x="370" y="954"/>
                  <a:pt x="541" y="957"/>
                </a:cubicBezTo>
                <a:cubicBezTo>
                  <a:pt x="542" y="957"/>
                  <a:pt x="542" y="957"/>
                  <a:pt x="542" y="957"/>
                </a:cubicBezTo>
                <a:cubicBezTo>
                  <a:pt x="556" y="957"/>
                  <a:pt x="569" y="945"/>
                  <a:pt x="569" y="930"/>
                </a:cubicBezTo>
                <a:cubicBezTo>
                  <a:pt x="569" y="915"/>
                  <a:pt x="558" y="902"/>
                  <a:pt x="543" y="902"/>
                </a:cubicBezTo>
                <a:close/>
                <a:moveTo>
                  <a:pt x="193" y="498"/>
                </a:moveTo>
                <a:cubicBezTo>
                  <a:pt x="193" y="498"/>
                  <a:pt x="193" y="498"/>
                  <a:pt x="193" y="498"/>
                </a:cubicBezTo>
                <a:cubicBezTo>
                  <a:pt x="217" y="556"/>
                  <a:pt x="363" y="602"/>
                  <a:pt x="540" y="602"/>
                </a:cubicBezTo>
                <a:cubicBezTo>
                  <a:pt x="583" y="602"/>
                  <a:pt x="624" y="599"/>
                  <a:pt x="662" y="594"/>
                </a:cubicBezTo>
                <a:cubicBezTo>
                  <a:pt x="661" y="641"/>
                  <a:pt x="661" y="641"/>
                  <a:pt x="661" y="641"/>
                </a:cubicBezTo>
                <a:cubicBezTo>
                  <a:pt x="623" y="646"/>
                  <a:pt x="583" y="648"/>
                  <a:pt x="540" y="648"/>
                </a:cubicBezTo>
                <a:cubicBezTo>
                  <a:pt x="408" y="648"/>
                  <a:pt x="293" y="626"/>
                  <a:pt x="221" y="585"/>
                </a:cubicBezTo>
                <a:cubicBezTo>
                  <a:pt x="211" y="580"/>
                  <a:pt x="202" y="574"/>
                  <a:pt x="193" y="567"/>
                </a:cubicBezTo>
                <a:cubicBezTo>
                  <a:pt x="193" y="582"/>
                  <a:pt x="193" y="599"/>
                  <a:pt x="193" y="620"/>
                </a:cubicBezTo>
                <a:cubicBezTo>
                  <a:pt x="193" y="700"/>
                  <a:pt x="350" y="765"/>
                  <a:pt x="544" y="765"/>
                </a:cubicBezTo>
                <a:cubicBezTo>
                  <a:pt x="584" y="765"/>
                  <a:pt x="624" y="763"/>
                  <a:pt x="660" y="757"/>
                </a:cubicBezTo>
                <a:cubicBezTo>
                  <a:pt x="660" y="757"/>
                  <a:pt x="660" y="757"/>
                  <a:pt x="660" y="760"/>
                </a:cubicBezTo>
                <a:cubicBezTo>
                  <a:pt x="659" y="837"/>
                  <a:pt x="659" y="837"/>
                  <a:pt x="659" y="837"/>
                </a:cubicBezTo>
                <a:cubicBezTo>
                  <a:pt x="623" y="842"/>
                  <a:pt x="583" y="844"/>
                  <a:pt x="544" y="844"/>
                </a:cubicBezTo>
                <a:cubicBezTo>
                  <a:pt x="384" y="842"/>
                  <a:pt x="249" y="811"/>
                  <a:pt x="165" y="733"/>
                </a:cubicBezTo>
                <a:cubicBezTo>
                  <a:pt x="137" y="707"/>
                  <a:pt x="114" y="668"/>
                  <a:pt x="114" y="620"/>
                </a:cubicBezTo>
                <a:cubicBezTo>
                  <a:pt x="114" y="620"/>
                  <a:pt x="114" y="620"/>
                  <a:pt x="114" y="199"/>
                </a:cubicBezTo>
                <a:cubicBezTo>
                  <a:pt x="114" y="149"/>
                  <a:pt x="143" y="112"/>
                  <a:pt x="171" y="91"/>
                </a:cubicBezTo>
                <a:cubicBezTo>
                  <a:pt x="199" y="68"/>
                  <a:pt x="232" y="52"/>
                  <a:pt x="270" y="39"/>
                </a:cubicBezTo>
                <a:cubicBezTo>
                  <a:pt x="344" y="14"/>
                  <a:pt x="439" y="0"/>
                  <a:pt x="544" y="0"/>
                </a:cubicBezTo>
                <a:cubicBezTo>
                  <a:pt x="700" y="2"/>
                  <a:pt x="831" y="26"/>
                  <a:pt x="916" y="91"/>
                </a:cubicBezTo>
                <a:cubicBezTo>
                  <a:pt x="944" y="112"/>
                  <a:pt x="972" y="149"/>
                  <a:pt x="972" y="199"/>
                </a:cubicBezTo>
                <a:cubicBezTo>
                  <a:pt x="972" y="199"/>
                  <a:pt x="972" y="199"/>
                  <a:pt x="972" y="395"/>
                </a:cubicBezTo>
                <a:cubicBezTo>
                  <a:pt x="971" y="394"/>
                  <a:pt x="969" y="394"/>
                  <a:pt x="968" y="394"/>
                </a:cubicBezTo>
                <a:cubicBezTo>
                  <a:pt x="945" y="380"/>
                  <a:pt x="920" y="372"/>
                  <a:pt x="894" y="368"/>
                </a:cubicBezTo>
                <a:cubicBezTo>
                  <a:pt x="894" y="368"/>
                  <a:pt x="894" y="368"/>
                  <a:pt x="894" y="281"/>
                </a:cubicBezTo>
                <a:cubicBezTo>
                  <a:pt x="893" y="282"/>
                  <a:pt x="892" y="283"/>
                  <a:pt x="892" y="284"/>
                </a:cubicBezTo>
                <a:cubicBezTo>
                  <a:pt x="868" y="302"/>
                  <a:pt x="839" y="316"/>
                  <a:pt x="804" y="328"/>
                </a:cubicBezTo>
                <a:cubicBezTo>
                  <a:pt x="735" y="352"/>
                  <a:pt x="644" y="366"/>
                  <a:pt x="544" y="366"/>
                </a:cubicBezTo>
                <a:cubicBezTo>
                  <a:pt x="411" y="365"/>
                  <a:pt x="296" y="343"/>
                  <a:pt x="223" y="303"/>
                </a:cubicBezTo>
                <a:cubicBezTo>
                  <a:pt x="212" y="296"/>
                  <a:pt x="202" y="289"/>
                  <a:pt x="193" y="281"/>
                </a:cubicBezTo>
                <a:cubicBezTo>
                  <a:pt x="193" y="281"/>
                  <a:pt x="193" y="281"/>
                  <a:pt x="193" y="348"/>
                </a:cubicBezTo>
                <a:cubicBezTo>
                  <a:pt x="211" y="408"/>
                  <a:pt x="361" y="456"/>
                  <a:pt x="542" y="456"/>
                </a:cubicBezTo>
                <a:cubicBezTo>
                  <a:pt x="601" y="456"/>
                  <a:pt x="657" y="450"/>
                  <a:pt x="706" y="441"/>
                </a:cubicBezTo>
                <a:cubicBezTo>
                  <a:pt x="694" y="457"/>
                  <a:pt x="684" y="475"/>
                  <a:pt x="676" y="493"/>
                </a:cubicBezTo>
                <a:cubicBezTo>
                  <a:pt x="635" y="499"/>
                  <a:pt x="589" y="502"/>
                  <a:pt x="542" y="502"/>
                </a:cubicBezTo>
                <a:cubicBezTo>
                  <a:pt x="410" y="502"/>
                  <a:pt x="295" y="480"/>
                  <a:pt x="222" y="440"/>
                </a:cubicBezTo>
                <a:cubicBezTo>
                  <a:pt x="212" y="433"/>
                  <a:pt x="202" y="427"/>
                  <a:pt x="193" y="420"/>
                </a:cubicBezTo>
                <a:cubicBezTo>
                  <a:pt x="193" y="426"/>
                  <a:pt x="193" y="446"/>
                  <a:pt x="193" y="498"/>
                </a:cubicBezTo>
                <a:close/>
                <a:moveTo>
                  <a:pt x="193" y="199"/>
                </a:moveTo>
                <a:cubicBezTo>
                  <a:pt x="193" y="265"/>
                  <a:pt x="350" y="319"/>
                  <a:pt x="544" y="319"/>
                </a:cubicBezTo>
                <a:cubicBezTo>
                  <a:pt x="736" y="319"/>
                  <a:pt x="894" y="265"/>
                  <a:pt x="894" y="199"/>
                </a:cubicBezTo>
                <a:cubicBezTo>
                  <a:pt x="894" y="132"/>
                  <a:pt x="736" y="79"/>
                  <a:pt x="544" y="79"/>
                </a:cubicBezTo>
                <a:cubicBezTo>
                  <a:pt x="350" y="79"/>
                  <a:pt x="193" y="132"/>
                  <a:pt x="193" y="199"/>
                </a:cubicBezTo>
                <a:close/>
              </a:path>
            </a:pathLst>
          </a:custGeom>
          <a:solidFill>
            <a:srgbClr val="0078D7"/>
          </a:solidFill>
          <a:ln>
            <a:noFill/>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33986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4D7F6E-8BC3-45FB-8832-FB1D2323E492}"/>
              </a:ext>
            </a:extLst>
          </p:cNvPr>
          <p:cNvSpPr>
            <a:spLocks noGrp="1"/>
          </p:cNvSpPr>
          <p:nvPr>
            <p:ph type="body" sz="quarter" idx="10"/>
          </p:nvPr>
        </p:nvSpPr>
        <p:spPr>
          <a:xfrm>
            <a:off x="558187" y="4386333"/>
            <a:ext cx="4261906" cy="307777"/>
          </a:xfrm>
        </p:spPr>
        <p:txBody>
          <a:bodyPr/>
          <a:lstStyle/>
          <a:p>
            <a:r>
              <a:rPr lang="en-US" sz="2000" dirty="0">
                <a:latin typeface="+mn-lt"/>
              </a:rPr>
              <a:t>Current branch releases aligns with Windows and Office</a:t>
            </a:r>
          </a:p>
        </p:txBody>
      </p:sp>
      <p:sp>
        <p:nvSpPr>
          <p:cNvPr id="4" name="Rectangle 3"/>
          <p:cNvSpPr/>
          <p:nvPr/>
        </p:nvSpPr>
        <p:spPr>
          <a:xfrm>
            <a:off x="89084" y="5567519"/>
            <a:ext cx="5918791" cy="400110"/>
          </a:xfrm>
          <a:prstGeom prst="rect">
            <a:avLst/>
          </a:prstGeom>
        </p:spPr>
        <p:txBody>
          <a:bodyPr wrap="square">
            <a:spAutoFit/>
          </a:bodyPr>
          <a:lstStyle/>
          <a:p>
            <a:pPr marL="457183" marR="0" lvl="1"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Cadence continues 3x per year</a:t>
            </a:r>
          </a:p>
        </p:txBody>
      </p:sp>
      <p:sp>
        <p:nvSpPr>
          <p:cNvPr id="5" name="Title 1"/>
          <p:cNvSpPr txBox="1">
            <a:spLocks/>
          </p:cNvSpPr>
          <p:nvPr/>
        </p:nvSpPr>
        <p:spPr>
          <a:xfrm>
            <a:off x="452622" y="440918"/>
            <a:ext cx="5841851" cy="672319"/>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2"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Configuration Manager</a:t>
            </a:r>
            <a:endParaRPr kumimoji="0" lang="en-US" sz="3921" b="0" i="0" u="none" strike="noStrike" kern="1200" cap="none" spc="-102" normalizeH="0" baseline="0" noProof="0">
              <a:ln w="3175">
                <a:noFill/>
              </a:ln>
              <a:solidFill>
                <a:srgbClr val="1A1A1A">
                  <a:lumMod val="50000"/>
                </a:srgbClr>
              </a:solidFill>
              <a:effectLst/>
              <a:uLnTx/>
              <a:uFillTx/>
              <a:latin typeface="Segoe UI Semibold"/>
              <a:ea typeface="+mn-ea"/>
              <a:cs typeface="Segoe UI" pitchFamily="34" charset="0"/>
            </a:endParaRPr>
          </a:p>
        </p:txBody>
      </p:sp>
      <p:sp>
        <p:nvSpPr>
          <p:cNvPr id="7" name="Rectangle 6">
            <a:extLst>
              <a:ext uri="{FF2B5EF4-FFF2-40B4-BE49-F238E27FC236}">
                <a16:creationId xmlns:a16="http://schemas.microsoft.com/office/drawing/2014/main" id="{1A907599-ADBE-4923-BDC2-C69AFCCCC52C}"/>
              </a:ext>
            </a:extLst>
          </p:cNvPr>
          <p:cNvSpPr/>
          <p:nvPr/>
        </p:nvSpPr>
        <p:spPr>
          <a:xfrm>
            <a:off x="-49619" y="2982104"/>
            <a:ext cx="5649433" cy="707886"/>
          </a:xfrm>
          <a:prstGeom prst="rect">
            <a:avLst/>
          </a:prstGeom>
        </p:spPr>
        <p:txBody>
          <a:bodyPr wrap="square">
            <a:spAutoFit/>
          </a:bodyPr>
          <a:lstStyle/>
          <a:p>
            <a:pPr marL="457183" marR="0" lvl="1"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Support all patching scenarios enabled today for servers and VMs</a:t>
            </a:r>
          </a:p>
        </p:txBody>
      </p:sp>
      <p:pic>
        <p:nvPicPr>
          <p:cNvPr id="6" name="Graphic 5">
            <a:extLst>
              <a:ext uri="{FF2B5EF4-FFF2-40B4-BE49-F238E27FC236}">
                <a16:creationId xmlns:a16="http://schemas.microsoft.com/office/drawing/2014/main" id="{4D9094E1-0D26-4470-8F50-650B9BAAA2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6428" y="1465828"/>
            <a:ext cx="920070" cy="1005840"/>
          </a:xfrm>
          <a:prstGeom prst="rect">
            <a:avLst/>
          </a:prstGeom>
        </p:spPr>
      </p:pic>
      <p:sp>
        <p:nvSpPr>
          <p:cNvPr id="8" name="Left Brace 7">
            <a:extLst>
              <a:ext uri="{FF2B5EF4-FFF2-40B4-BE49-F238E27FC236}">
                <a16:creationId xmlns:a16="http://schemas.microsoft.com/office/drawing/2014/main" id="{D1249DBD-1293-4A07-A126-83F8ABA929A8}"/>
              </a:ext>
            </a:extLst>
          </p:cNvPr>
          <p:cNvSpPr/>
          <p:nvPr/>
        </p:nvSpPr>
        <p:spPr>
          <a:xfrm>
            <a:off x="5276108" y="1402905"/>
            <a:ext cx="240971" cy="4823604"/>
          </a:xfrm>
          <a:prstGeom prst="leftBrace">
            <a:avLst>
              <a:gd name="adj1" fmla="val 583"/>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A20BD99C-F33C-4E13-BF16-E599561A0223}"/>
              </a:ext>
            </a:extLst>
          </p:cNvPr>
          <p:cNvGrpSpPr/>
          <p:nvPr/>
        </p:nvGrpSpPr>
        <p:grpSpPr>
          <a:xfrm>
            <a:off x="5940256" y="1812451"/>
            <a:ext cx="7680284" cy="1169551"/>
            <a:chOff x="5940256" y="2471668"/>
            <a:chExt cx="7680284" cy="1169551"/>
          </a:xfrm>
        </p:grpSpPr>
        <p:sp>
          <p:nvSpPr>
            <p:cNvPr id="10" name="TextBox 9">
              <a:extLst>
                <a:ext uri="{FF2B5EF4-FFF2-40B4-BE49-F238E27FC236}">
                  <a16:creationId xmlns:a16="http://schemas.microsoft.com/office/drawing/2014/main" id="{BA646F18-83A4-4526-B36B-298D3D4F4D0B}"/>
                </a:ext>
              </a:extLst>
            </p:cNvPr>
            <p:cNvSpPr txBox="1"/>
            <p:nvPr/>
          </p:nvSpPr>
          <p:spPr>
            <a:xfrm>
              <a:off x="6671100" y="2471668"/>
              <a:ext cx="6949440" cy="1169551"/>
            </a:xfrm>
            <a:prstGeom prst="rect">
              <a:avLst/>
            </a:prstGeom>
            <a:noFill/>
          </p:spPr>
          <p:txBody>
            <a:bodyPr wrap="square" lIns="0" tIns="0" rIns="0" bIns="0" rtlCol="0">
              <a:spAutoFit/>
            </a:bodyPr>
            <a:lstStyle>
              <a:defPPr>
                <a:defRPr lang="en-US"/>
              </a:defPPr>
              <a:lvl1pPr>
                <a:lnSpc>
                  <a:spcPct val="100000"/>
                </a:lnSpc>
                <a:spcAft>
                  <a:spcPts val="0"/>
                </a:spcAft>
                <a:defRPr sz="1800" b="1">
                  <a:gradFill>
                    <a:gsLst>
                      <a:gs pos="0">
                        <a:schemeClr val="accent1"/>
                      </a:gs>
                      <a:gs pos="100000">
                        <a:schemeClr val="accent1"/>
                      </a:gs>
                    </a:gsLst>
                    <a:lin ang="54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Configuration Management</a:t>
              </a:r>
            </a:p>
            <a:p>
              <a:pPr marL="0" marR="0" lvl="0" indent="0" algn="l" defTabSz="914225" rtl="0" eaLnBrk="1" fontAlgn="auto" latinLnBrk="0" hangingPunct="1">
                <a:lnSpc>
                  <a:spcPct val="100000"/>
                </a:lnSpc>
                <a:spcBef>
                  <a:spcPts val="384"/>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Segoe UI" pitchFamily="34" charset="0"/>
                </a:rPr>
                <a:t>Collect inventory</a:t>
              </a:r>
            </a:p>
            <a:p>
              <a:pPr marL="0" marR="0" lvl="0" indent="0" algn="l" defTabSz="914225" rtl="0" eaLnBrk="1" fontAlgn="auto" latinLnBrk="0" hangingPunct="1">
                <a:lnSpc>
                  <a:spcPct val="100000"/>
                </a:lnSpc>
                <a:spcBef>
                  <a:spcPts val="384"/>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Segoe UI" pitchFamily="34" charset="0"/>
                </a:rPr>
                <a:t>Track changes</a:t>
              </a:r>
            </a:p>
            <a:p>
              <a:pPr marL="0" marR="0" lvl="0" indent="0" algn="l" defTabSz="914225" rtl="0" eaLnBrk="1" fontAlgn="auto" latinLnBrk="0" hangingPunct="1">
                <a:lnSpc>
                  <a:spcPct val="100000"/>
                </a:lnSpc>
                <a:spcBef>
                  <a:spcPts val="384"/>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Segoe UI" pitchFamily="34" charset="0"/>
                </a:rPr>
                <a:t>Configure desired state</a:t>
              </a:r>
            </a:p>
          </p:txBody>
        </p:sp>
        <p:sp>
          <p:nvSpPr>
            <p:cNvPr id="11" name="IoT">
              <a:extLst>
                <a:ext uri="{FF2B5EF4-FFF2-40B4-BE49-F238E27FC236}">
                  <a16:creationId xmlns:a16="http://schemas.microsoft.com/office/drawing/2014/main" id="{AD851A91-63D5-40F9-AC88-AF5A8CDC7229}"/>
                </a:ext>
              </a:extLst>
            </p:cNvPr>
            <p:cNvSpPr>
              <a:spLocks noChangeAspect="1" noEditPoints="1"/>
            </p:cNvSpPr>
            <p:nvPr/>
          </p:nvSpPr>
          <p:spPr bwMode="auto">
            <a:xfrm>
              <a:off x="5940256" y="2521287"/>
              <a:ext cx="358570" cy="35914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84F4B2E3-5D17-4B9A-87F1-6C239B8EA162}"/>
              </a:ext>
            </a:extLst>
          </p:cNvPr>
          <p:cNvGrpSpPr/>
          <p:nvPr/>
        </p:nvGrpSpPr>
        <p:grpSpPr>
          <a:xfrm>
            <a:off x="5940256" y="4636787"/>
            <a:ext cx="7648505" cy="872034"/>
            <a:chOff x="6007875" y="4258093"/>
            <a:chExt cx="7648505" cy="872034"/>
          </a:xfrm>
        </p:grpSpPr>
        <p:sp>
          <p:nvSpPr>
            <p:cNvPr id="9" name="TextBox 8">
              <a:extLst>
                <a:ext uri="{FF2B5EF4-FFF2-40B4-BE49-F238E27FC236}">
                  <a16:creationId xmlns:a16="http://schemas.microsoft.com/office/drawing/2014/main" id="{E235EBBB-C6C8-4048-B47E-0596EDDD7DE7}"/>
                </a:ext>
              </a:extLst>
            </p:cNvPr>
            <p:cNvSpPr txBox="1"/>
            <p:nvPr/>
          </p:nvSpPr>
          <p:spPr>
            <a:xfrm>
              <a:off x="6706940" y="4258093"/>
              <a:ext cx="6949440" cy="872034"/>
            </a:xfrm>
            <a:prstGeom prst="rect">
              <a:avLst/>
            </a:prstGeom>
            <a:noFill/>
          </p:spPr>
          <p:txBody>
            <a:bodyPr wrap="square" lIns="0" tIns="0" rIns="0" bIns="0" rtlCol="0">
              <a:spAutoFit/>
            </a:bodyPr>
            <a:lstStyle>
              <a:defPPr>
                <a:defRPr lang="en-US"/>
              </a:defPPr>
              <a:lvl1pPr>
                <a:lnSpc>
                  <a:spcPct val="100000"/>
                </a:lnSpc>
                <a:spcAft>
                  <a:spcPts val="0"/>
                </a:spcAft>
                <a:defRPr sz="1800" b="1">
                  <a:gradFill>
                    <a:gsLst>
                      <a:gs pos="0">
                        <a:schemeClr val="accent1"/>
                      </a:gs>
                      <a:gs pos="100000">
                        <a:schemeClr val="accent1"/>
                      </a:gs>
                    </a:gsLst>
                    <a:lin ang="54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Update Management</a:t>
              </a:r>
            </a:p>
            <a:p>
              <a:pPr marL="0" marR="0" lvl="0" indent="0" algn="l" defTabSz="914225" rtl="0" eaLnBrk="1" fontAlgn="auto" latinLnBrk="0" hangingPunct="1">
                <a:lnSpc>
                  <a:spcPct val="100000"/>
                </a:lnSpc>
                <a:spcBef>
                  <a:spcPts val="384"/>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Segoe UI" pitchFamily="34" charset="0"/>
                </a:rPr>
                <a:t>Assess compliance</a:t>
              </a:r>
            </a:p>
            <a:p>
              <a:pPr marL="0" marR="0" lvl="0" indent="0" algn="l" defTabSz="914225" rtl="0" eaLnBrk="1" fontAlgn="auto" latinLnBrk="0" hangingPunct="1">
                <a:lnSpc>
                  <a:spcPct val="100000"/>
                </a:lnSpc>
                <a:spcBef>
                  <a:spcPts val="384"/>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Segoe UI" pitchFamily="34" charset="0"/>
                </a:rPr>
                <a:t>Schedule update installation </a:t>
              </a:r>
            </a:p>
          </p:txBody>
        </p:sp>
        <p:sp>
          <p:nvSpPr>
            <p:cNvPr id="12" name="server_2" title="Icon of a server tower with a padlock on the lower right corner">
              <a:extLst>
                <a:ext uri="{FF2B5EF4-FFF2-40B4-BE49-F238E27FC236}">
                  <a16:creationId xmlns:a16="http://schemas.microsoft.com/office/drawing/2014/main" id="{4C700F7F-7AC8-423E-8592-5EFEA791059F}"/>
                </a:ext>
              </a:extLst>
            </p:cNvPr>
            <p:cNvSpPr>
              <a:spLocks noChangeAspect="1" noEditPoints="1"/>
            </p:cNvSpPr>
            <p:nvPr/>
          </p:nvSpPr>
          <p:spPr bwMode="auto">
            <a:xfrm>
              <a:off x="6007875" y="4328350"/>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853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Left Brace 68">
            <a:extLst>
              <a:ext uri="{FF2B5EF4-FFF2-40B4-BE49-F238E27FC236}">
                <a16:creationId xmlns:a16="http://schemas.microsoft.com/office/drawing/2014/main" id="{ABC670CB-0CCB-4432-92C4-DA817A7A10EB}"/>
              </a:ext>
            </a:extLst>
          </p:cNvPr>
          <p:cNvSpPr/>
          <p:nvPr/>
        </p:nvSpPr>
        <p:spPr>
          <a:xfrm>
            <a:off x="3376424" y="1445435"/>
            <a:ext cx="240971" cy="4823604"/>
          </a:xfrm>
          <a:prstGeom prst="leftBrace">
            <a:avLst>
              <a:gd name="adj1" fmla="val 583"/>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A1884042-8E07-4BB4-BC69-CB857E7C8C96}"/>
              </a:ext>
            </a:extLst>
          </p:cNvPr>
          <p:cNvSpPr txBox="1"/>
          <p:nvPr/>
        </p:nvSpPr>
        <p:spPr>
          <a:xfrm>
            <a:off x="10951635" y="12150757"/>
            <a:ext cx="1125816"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FF0000"/>
                </a:solidFill>
                <a:effectLst/>
                <a:uLnTx/>
                <a:uFillTx/>
                <a:latin typeface="Segoe UI"/>
                <a:ea typeface="+mn-ea"/>
                <a:cs typeface="+mn-cs"/>
              </a:rPr>
              <a:t>upcoming</a:t>
            </a:r>
          </a:p>
        </p:txBody>
      </p:sp>
      <p:sp>
        <p:nvSpPr>
          <p:cNvPr id="2" name="Title 1">
            <a:extLst>
              <a:ext uri="{FF2B5EF4-FFF2-40B4-BE49-F238E27FC236}">
                <a16:creationId xmlns:a16="http://schemas.microsoft.com/office/drawing/2014/main" id="{7019A43F-8131-4A93-8025-E784A7FE08C8}"/>
              </a:ext>
            </a:extLst>
          </p:cNvPr>
          <p:cNvSpPr>
            <a:spLocks noGrp="1"/>
          </p:cNvSpPr>
          <p:nvPr>
            <p:ph type="title"/>
          </p:nvPr>
        </p:nvSpPr>
        <p:spPr/>
        <p:txBody>
          <a:bodyPr/>
          <a:lstStyle/>
          <a:p>
            <a:r>
              <a:rPr lang="en-US"/>
              <a:t>Orchestrator</a:t>
            </a:r>
          </a:p>
        </p:txBody>
      </p:sp>
      <p:sp>
        <p:nvSpPr>
          <p:cNvPr id="26" name="TextBox 25">
            <a:extLst>
              <a:ext uri="{FF2B5EF4-FFF2-40B4-BE49-F238E27FC236}">
                <a16:creationId xmlns:a16="http://schemas.microsoft.com/office/drawing/2014/main" id="{FA5AF907-0668-4957-A548-B16E9C9CE3B4}"/>
              </a:ext>
            </a:extLst>
          </p:cNvPr>
          <p:cNvSpPr txBox="1"/>
          <p:nvPr/>
        </p:nvSpPr>
        <p:spPr>
          <a:xfrm>
            <a:off x="589450" y="3112318"/>
            <a:ext cx="2772586" cy="184665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Light" panose="020B0502040204020203" pitchFamily="34" charset="0"/>
              </a:rPr>
              <a:t>Orchestrator 2019</a:t>
            </a:r>
            <a:endParaRPr kumimoji="0" lang="en-US" sz="2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Light"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64 bit support</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PowerShell v4 +</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SQL 2017</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Support for TLS 1.2</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sp>
        <p:nvSpPr>
          <p:cNvPr id="40" name="Rectangle 39">
            <a:extLst>
              <a:ext uri="{FF2B5EF4-FFF2-40B4-BE49-F238E27FC236}">
                <a16:creationId xmlns:a16="http://schemas.microsoft.com/office/drawing/2014/main" id="{0D157142-392B-45D5-BC7C-2A20328ADF8A}"/>
              </a:ext>
            </a:extLst>
          </p:cNvPr>
          <p:cNvSpPr/>
          <p:nvPr/>
        </p:nvSpPr>
        <p:spPr>
          <a:xfrm>
            <a:off x="8639648" y="1808539"/>
            <a:ext cx="3528740" cy="500866"/>
          </a:xfrm>
          <a:prstGeom prst="rect">
            <a:avLst/>
          </a:prstGeom>
          <a:noFill/>
          <a:ln>
            <a:noFill/>
          </a:ln>
        </p:spPr>
        <p:txBody>
          <a:bodyPr vert="horz" wrap="square" lIns="179285" tIns="143428" rIns="179285" bIns="143428" rtlCol="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Segoe UI" pitchFamily="34" charset="0"/>
            </a:endParaRPr>
          </a:p>
        </p:txBody>
      </p:sp>
      <p:sp>
        <p:nvSpPr>
          <p:cNvPr id="41" name="TextBox 40">
            <a:extLst>
              <a:ext uri="{FF2B5EF4-FFF2-40B4-BE49-F238E27FC236}">
                <a16:creationId xmlns:a16="http://schemas.microsoft.com/office/drawing/2014/main" id="{5A4454A0-C5BE-44AE-8241-BD009F0D4ABB}"/>
              </a:ext>
            </a:extLst>
          </p:cNvPr>
          <p:cNvSpPr txBox="1"/>
          <p:nvPr/>
        </p:nvSpPr>
        <p:spPr>
          <a:xfrm>
            <a:off x="4658853" y="4492345"/>
            <a:ext cx="6949440" cy="820738"/>
          </a:xfrm>
          <a:prstGeom prst="rect">
            <a:avLst/>
          </a:prstGeom>
          <a:noFill/>
        </p:spPr>
        <p:txBody>
          <a:bodyPr wrap="square" lIns="0" tIns="0" rIns="0" bIns="0" rtlCol="0">
            <a:spAutoFit/>
          </a:bodyPr>
          <a:lstStyle>
            <a:defPPr>
              <a:defRPr lang="en-US"/>
            </a:defPPr>
            <a:lvl1pPr>
              <a:lnSpc>
                <a:spcPct val="100000"/>
              </a:lnSpc>
              <a:spcAft>
                <a:spcPts val="0"/>
              </a:spcAft>
              <a:defRPr sz="1800" b="1">
                <a:gradFill>
                  <a:gsLst>
                    <a:gs pos="0">
                      <a:schemeClr val="accent1"/>
                    </a:gs>
                    <a:gs pos="100000">
                      <a:schemeClr val="accent1"/>
                    </a:gs>
                  </a:gsLst>
                  <a:lin ang="54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Azure Functions</a:t>
            </a:r>
          </a:p>
          <a:p>
            <a:pPr marL="0" marR="0" lvl="0" indent="0" algn="l" defTabSz="914225" rtl="0" eaLnBrk="1" fontAlgn="auto" latinLnBrk="0" hangingPunct="1">
              <a:lnSpc>
                <a:spcPct val="100000"/>
              </a:lnSpc>
              <a:spcBef>
                <a:spcPts val="384"/>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Segoe UI" pitchFamily="34" charset="0"/>
              </a:rPr>
              <a:t>Event driven, compute on-demand, events occurring in Azure, third-party, or on‑premise systems</a:t>
            </a:r>
            <a:endParaRPr kumimoji="0" lang="en-US" sz="18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p:txBody>
      </p:sp>
      <p:sp>
        <p:nvSpPr>
          <p:cNvPr id="24" name="TextBox 23">
            <a:extLst>
              <a:ext uri="{FF2B5EF4-FFF2-40B4-BE49-F238E27FC236}">
                <a16:creationId xmlns:a16="http://schemas.microsoft.com/office/drawing/2014/main" id="{DD9A338C-37C6-42BE-BCAF-B844DB469E30}"/>
              </a:ext>
            </a:extLst>
          </p:cNvPr>
          <p:cNvSpPr txBox="1"/>
          <p:nvPr/>
        </p:nvSpPr>
        <p:spPr>
          <a:xfrm>
            <a:off x="4664133" y="1445258"/>
            <a:ext cx="6949440" cy="574516"/>
          </a:xfrm>
          <a:prstGeom prst="rect">
            <a:avLst/>
          </a:prstGeom>
          <a:noFill/>
        </p:spPr>
        <p:txBody>
          <a:bodyPr wrap="square" lIns="0" tIns="0" rIns="0" bIns="0" rtlCol="0">
            <a:spAutoFit/>
          </a:bodyPr>
          <a:lstStyle>
            <a:defPPr>
              <a:defRPr lang="en-US"/>
            </a:defPPr>
            <a:lvl1pPr>
              <a:lnSpc>
                <a:spcPct val="100000"/>
              </a:lnSpc>
              <a:spcAft>
                <a:spcPts val="0"/>
              </a:spcAft>
              <a:defRPr sz="1800" b="1">
                <a:gradFill>
                  <a:gsLst>
                    <a:gs pos="0">
                      <a:schemeClr val="accent1"/>
                    </a:gs>
                    <a:gs pos="100000">
                      <a:schemeClr val="accent1"/>
                    </a:gs>
                  </a:gsLst>
                  <a:lin ang="54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Process Automation</a:t>
            </a:r>
          </a:p>
          <a:p>
            <a:pPr marL="0" marR="0" lvl="0" indent="0" algn="l" defTabSz="914225" rtl="0" eaLnBrk="1" fontAlgn="auto" latinLnBrk="0" hangingPunct="1">
              <a:lnSpc>
                <a:spcPct val="100000"/>
              </a:lnSpc>
              <a:spcBef>
                <a:spcPts val="384"/>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Segoe UI" pitchFamily="34" charset="0"/>
              </a:rPr>
              <a:t>Orchestrate processes using graphical, PowerShell, and Python runbooks</a:t>
            </a:r>
          </a:p>
        </p:txBody>
      </p:sp>
      <p:sp>
        <p:nvSpPr>
          <p:cNvPr id="31" name="TextBox 30">
            <a:extLst>
              <a:ext uri="{FF2B5EF4-FFF2-40B4-BE49-F238E27FC236}">
                <a16:creationId xmlns:a16="http://schemas.microsoft.com/office/drawing/2014/main" id="{47CB271A-B60D-4590-ADD0-411969026477}"/>
              </a:ext>
            </a:extLst>
          </p:cNvPr>
          <p:cNvSpPr txBox="1"/>
          <p:nvPr/>
        </p:nvSpPr>
        <p:spPr>
          <a:xfrm>
            <a:off x="4658853" y="3476649"/>
            <a:ext cx="6949440" cy="872034"/>
          </a:xfrm>
          <a:prstGeom prst="rect">
            <a:avLst/>
          </a:prstGeom>
          <a:noFill/>
        </p:spPr>
        <p:txBody>
          <a:bodyPr wrap="square" lIns="0" tIns="0" rIns="0" bIns="0" rtlCol="0">
            <a:spAutoFit/>
          </a:bodyPr>
          <a:lstStyle>
            <a:defPPr>
              <a:defRPr lang="en-US"/>
            </a:defPPr>
            <a:lvl1pPr>
              <a:lnSpc>
                <a:spcPct val="100000"/>
              </a:lnSpc>
              <a:spcAft>
                <a:spcPts val="0"/>
              </a:spcAft>
              <a:defRPr sz="1800" b="1">
                <a:gradFill>
                  <a:gsLst>
                    <a:gs pos="0">
                      <a:schemeClr val="accent1"/>
                    </a:gs>
                    <a:gs pos="100000">
                      <a:schemeClr val="accent1"/>
                    </a:gs>
                  </a:gsLst>
                  <a:lin ang="54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Update Management</a:t>
            </a:r>
          </a:p>
          <a:p>
            <a:pPr marL="0" marR="0" lvl="0" indent="0" algn="l" defTabSz="914225" rtl="0" eaLnBrk="1" fontAlgn="auto" latinLnBrk="0" hangingPunct="1">
              <a:lnSpc>
                <a:spcPct val="100000"/>
              </a:lnSpc>
              <a:spcBef>
                <a:spcPts val="384"/>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Segoe UI" pitchFamily="34" charset="0"/>
              </a:rPr>
              <a:t>Assess compliance</a:t>
            </a:r>
          </a:p>
          <a:p>
            <a:pPr marL="0" marR="0" lvl="0" indent="0" algn="l" defTabSz="914225" rtl="0" eaLnBrk="1" fontAlgn="auto" latinLnBrk="0" hangingPunct="1">
              <a:lnSpc>
                <a:spcPct val="100000"/>
              </a:lnSpc>
              <a:spcBef>
                <a:spcPts val="384"/>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Segoe UI" pitchFamily="34" charset="0"/>
              </a:rPr>
              <a:t>Schedule update installation </a:t>
            </a:r>
          </a:p>
        </p:txBody>
      </p:sp>
      <p:sp>
        <p:nvSpPr>
          <p:cNvPr id="34" name="TextBox 33">
            <a:extLst>
              <a:ext uri="{FF2B5EF4-FFF2-40B4-BE49-F238E27FC236}">
                <a16:creationId xmlns:a16="http://schemas.microsoft.com/office/drawing/2014/main" id="{8BB2D7C9-F515-4D29-BB09-31569E42CC5A}"/>
              </a:ext>
            </a:extLst>
          </p:cNvPr>
          <p:cNvSpPr txBox="1"/>
          <p:nvPr/>
        </p:nvSpPr>
        <p:spPr>
          <a:xfrm>
            <a:off x="4658855" y="2163436"/>
            <a:ext cx="6949440" cy="1169551"/>
          </a:xfrm>
          <a:prstGeom prst="rect">
            <a:avLst/>
          </a:prstGeom>
          <a:noFill/>
        </p:spPr>
        <p:txBody>
          <a:bodyPr wrap="square" lIns="0" tIns="0" rIns="0" bIns="0" rtlCol="0">
            <a:spAutoFit/>
          </a:bodyPr>
          <a:lstStyle>
            <a:defPPr>
              <a:defRPr lang="en-US"/>
            </a:defPPr>
            <a:lvl1pPr>
              <a:lnSpc>
                <a:spcPct val="100000"/>
              </a:lnSpc>
              <a:spcAft>
                <a:spcPts val="0"/>
              </a:spcAft>
              <a:defRPr sz="1800" b="1">
                <a:gradFill>
                  <a:gsLst>
                    <a:gs pos="0">
                      <a:schemeClr val="accent1"/>
                    </a:gs>
                    <a:gs pos="100000">
                      <a:schemeClr val="accent1"/>
                    </a:gs>
                  </a:gsLst>
                  <a:lin ang="54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Configuration Management</a:t>
            </a:r>
          </a:p>
          <a:p>
            <a:pPr marL="0" marR="0" lvl="0" indent="0" algn="l" defTabSz="914225" rtl="0" eaLnBrk="1" fontAlgn="auto" latinLnBrk="0" hangingPunct="1">
              <a:lnSpc>
                <a:spcPct val="100000"/>
              </a:lnSpc>
              <a:spcBef>
                <a:spcPts val="384"/>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Segoe UI" pitchFamily="34" charset="0"/>
              </a:rPr>
              <a:t>Collect inventory</a:t>
            </a:r>
          </a:p>
          <a:p>
            <a:pPr marL="0" marR="0" lvl="0" indent="0" algn="l" defTabSz="914225" rtl="0" eaLnBrk="1" fontAlgn="auto" latinLnBrk="0" hangingPunct="1">
              <a:lnSpc>
                <a:spcPct val="100000"/>
              </a:lnSpc>
              <a:spcBef>
                <a:spcPts val="384"/>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Segoe UI" pitchFamily="34" charset="0"/>
              </a:rPr>
              <a:t>Track changes</a:t>
            </a:r>
          </a:p>
          <a:p>
            <a:pPr marL="0" marR="0" lvl="0" indent="0" algn="l" defTabSz="914225" rtl="0" eaLnBrk="1" fontAlgn="auto" latinLnBrk="0" hangingPunct="1">
              <a:lnSpc>
                <a:spcPct val="100000"/>
              </a:lnSpc>
              <a:spcBef>
                <a:spcPts val="384"/>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Segoe UI" pitchFamily="34" charset="0"/>
              </a:rPr>
              <a:t>Configure desired state</a:t>
            </a:r>
          </a:p>
        </p:txBody>
      </p:sp>
      <p:sp>
        <p:nvSpPr>
          <p:cNvPr id="61" name="IoT">
            <a:extLst>
              <a:ext uri="{FF2B5EF4-FFF2-40B4-BE49-F238E27FC236}">
                <a16:creationId xmlns:a16="http://schemas.microsoft.com/office/drawing/2014/main" id="{323D2B77-D1F2-4212-AA0D-90D38B8B55B7}"/>
              </a:ext>
            </a:extLst>
          </p:cNvPr>
          <p:cNvSpPr>
            <a:spLocks noChangeAspect="1" noEditPoints="1"/>
          </p:cNvSpPr>
          <p:nvPr/>
        </p:nvSpPr>
        <p:spPr bwMode="auto">
          <a:xfrm>
            <a:off x="3928011" y="2213055"/>
            <a:ext cx="358570" cy="35914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Org_ECA6" title="Icon of three boxes in a bracket chart">
            <a:extLst>
              <a:ext uri="{FF2B5EF4-FFF2-40B4-BE49-F238E27FC236}">
                <a16:creationId xmlns:a16="http://schemas.microsoft.com/office/drawing/2014/main" id="{1C5FAD79-6FF2-4E38-B634-97CB37FC4B7A}"/>
              </a:ext>
            </a:extLst>
          </p:cNvPr>
          <p:cNvSpPr>
            <a:spLocks noChangeAspect="1" noEditPoints="1"/>
          </p:cNvSpPr>
          <p:nvPr/>
        </p:nvSpPr>
        <p:spPr bwMode="auto">
          <a:xfrm>
            <a:off x="3924505" y="1509910"/>
            <a:ext cx="365582" cy="36576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5" name="server_2" title="Icon of a server tower with a padlock on the lower right corner">
            <a:extLst>
              <a:ext uri="{FF2B5EF4-FFF2-40B4-BE49-F238E27FC236}">
                <a16:creationId xmlns:a16="http://schemas.microsoft.com/office/drawing/2014/main" id="{5CB07F0F-AB26-4733-9E89-283EBC6BE3C0}"/>
              </a:ext>
            </a:extLst>
          </p:cNvPr>
          <p:cNvSpPr>
            <a:spLocks noChangeAspect="1" noEditPoints="1"/>
          </p:cNvSpPr>
          <p:nvPr/>
        </p:nvSpPr>
        <p:spPr bwMode="auto">
          <a:xfrm>
            <a:off x="3959788" y="3546906"/>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TextBox 43">
            <a:extLst>
              <a:ext uri="{FF2B5EF4-FFF2-40B4-BE49-F238E27FC236}">
                <a16:creationId xmlns:a16="http://schemas.microsoft.com/office/drawing/2014/main" id="{E570B9D3-6DCC-437B-81E7-A48C77871486}"/>
              </a:ext>
            </a:extLst>
          </p:cNvPr>
          <p:cNvSpPr txBox="1"/>
          <p:nvPr/>
        </p:nvSpPr>
        <p:spPr>
          <a:xfrm>
            <a:off x="4664133" y="5456746"/>
            <a:ext cx="6949440" cy="872034"/>
          </a:xfrm>
          <a:prstGeom prst="rect">
            <a:avLst/>
          </a:prstGeom>
          <a:noFill/>
        </p:spPr>
        <p:txBody>
          <a:bodyPr wrap="square" lIns="0" tIns="0" rIns="0" bIns="0" rtlCol="0">
            <a:spAutoFit/>
          </a:bodyPr>
          <a:lstStyle>
            <a:defPPr>
              <a:defRPr lang="en-US"/>
            </a:defPPr>
            <a:lvl1pPr>
              <a:lnSpc>
                <a:spcPct val="90000"/>
              </a:lnSpc>
              <a:spcAft>
                <a:spcPts val="600"/>
              </a:spcAft>
              <a:defRPr b="1">
                <a:solidFill>
                  <a:srgbClr val="0072C5"/>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Heterogenous</a:t>
            </a:r>
          </a:p>
          <a:p>
            <a:pPr marL="0" marR="0" lvl="0" indent="0" algn="l" defTabSz="914225" rtl="0" eaLnBrk="1" fontAlgn="auto" latinLnBrk="0" hangingPunct="1">
              <a:lnSpc>
                <a:spcPct val="100000"/>
              </a:lnSpc>
              <a:spcBef>
                <a:spcPts val="384"/>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Segoe UI" pitchFamily="34" charset="0"/>
              </a:rPr>
              <a:t>Windows &amp; Linux</a:t>
            </a:r>
          </a:p>
          <a:p>
            <a:pPr marL="0" marR="0" lvl="0" indent="0" algn="l" defTabSz="914225" rtl="0" eaLnBrk="1" fontAlgn="auto" latinLnBrk="0" hangingPunct="1">
              <a:lnSpc>
                <a:spcPct val="100000"/>
              </a:lnSpc>
              <a:spcBef>
                <a:spcPts val="384"/>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Segoe UI" pitchFamily="34" charset="0"/>
              </a:rPr>
              <a:t>Azure and on-premises</a:t>
            </a:r>
          </a:p>
        </p:txBody>
      </p:sp>
      <p:sp>
        <p:nvSpPr>
          <p:cNvPr id="58" name="Mobile-first" title="Icon of two devices with an arrow connecting them">
            <a:extLst>
              <a:ext uri="{FF2B5EF4-FFF2-40B4-BE49-F238E27FC236}">
                <a16:creationId xmlns:a16="http://schemas.microsoft.com/office/drawing/2014/main" id="{9B87D23C-AF6F-40D2-9D4B-553C8F762D86}"/>
              </a:ext>
            </a:extLst>
          </p:cNvPr>
          <p:cNvSpPr>
            <a:spLocks noChangeAspect="1" noEditPoints="1"/>
          </p:cNvSpPr>
          <p:nvPr/>
        </p:nvSpPr>
        <p:spPr bwMode="auto">
          <a:xfrm>
            <a:off x="3764752" y="5542256"/>
            <a:ext cx="685088" cy="274320"/>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 name="Books" title="Icon of a stack of books">
            <a:extLst>
              <a:ext uri="{FF2B5EF4-FFF2-40B4-BE49-F238E27FC236}">
                <a16:creationId xmlns:a16="http://schemas.microsoft.com/office/drawing/2014/main" id="{2222361C-AAC7-4B12-8796-872CAA69FCB9}"/>
              </a:ext>
            </a:extLst>
          </p:cNvPr>
          <p:cNvSpPr>
            <a:spLocks noChangeAspect="1" noEditPoints="1"/>
          </p:cNvSpPr>
          <p:nvPr/>
        </p:nvSpPr>
        <p:spPr bwMode="auto">
          <a:xfrm>
            <a:off x="3875678" y="4544581"/>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9122B040-E8DB-40AD-8445-0D267806EF85}"/>
              </a:ext>
            </a:extLst>
          </p:cNvPr>
          <p:cNvPicPr>
            <a:picLocks noChangeAspect="1"/>
          </p:cNvPicPr>
          <p:nvPr/>
        </p:nvPicPr>
        <p:blipFill>
          <a:blip r:embed="rId3"/>
          <a:stretch>
            <a:fillRect/>
          </a:stretch>
        </p:blipFill>
        <p:spPr>
          <a:xfrm>
            <a:off x="588263" y="2040434"/>
            <a:ext cx="899409" cy="814757"/>
          </a:xfrm>
          <a:prstGeom prst="rect">
            <a:avLst/>
          </a:prstGeom>
          <a:noFill/>
          <a:ln>
            <a:noFill/>
            <a:headEnd type="none" w="med" len="med"/>
            <a:tailEnd type="none" w="med" len="med"/>
          </a:ln>
        </p:spPr>
      </p:pic>
    </p:spTree>
    <p:extLst>
      <p:ext uri="{BB962C8B-B14F-4D97-AF65-F5344CB8AC3E}">
        <p14:creationId xmlns:p14="http://schemas.microsoft.com/office/powerpoint/2010/main" val="332007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barn(outHorizontal)">
                                      <p:cBhvr>
                                        <p:cTn id="7" dur="500"/>
                                        <p:tgtEl>
                                          <p:spTgt spid="69"/>
                                        </p:tgtEl>
                                      </p:cBhvr>
                                    </p:animEffect>
                                  </p:childTnLst>
                                </p:cTn>
                              </p:par>
                            </p:childTnLst>
                          </p:cTn>
                        </p:par>
                        <p:par>
                          <p:cTn id="8" fill="hold">
                            <p:stCondLst>
                              <p:cond delay="500"/>
                            </p:stCondLst>
                            <p:childTnLst>
                              <p:par>
                                <p:cTn id="9" presetID="10" presetClass="entr" presetSubtype="0" fill="hold" grpId="0" nodeType="afterEffect">
                                  <p:stCondLst>
                                    <p:cond delay="20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par>
                                <p:cTn id="12" presetID="35" presetClass="path" presetSubtype="0" decel="100000" fill="hold" grpId="1" nodeType="withEffect">
                                  <p:stCondLst>
                                    <p:cond delay="200"/>
                                  </p:stCondLst>
                                  <p:childTnLst>
                                    <p:animMotion origin="layout" path="M 1.04167E-6 7.40741E-7 L 1.04167E-6 0.02616 " pathEditMode="relative" rAng="0" ptsTypes="AA">
                                      <p:cBhvr>
                                        <p:cTn id="13" dur="500" spd="-100000" fill="hold"/>
                                        <p:tgtEl>
                                          <p:spTgt spid="54"/>
                                        </p:tgtEl>
                                        <p:attrNameLst>
                                          <p:attrName>ppt_x</p:attrName>
                                          <p:attrName>ppt_y</p:attrName>
                                        </p:attrNameLst>
                                      </p:cBhvr>
                                      <p:rCtr x="0" y="1296"/>
                                    </p:animMotion>
                                  </p:childTnLst>
                                </p:cTn>
                              </p:par>
                              <p:par>
                                <p:cTn id="14" presetID="10" presetClass="entr" presetSubtype="0" fill="hold" grpId="0" nodeType="withEffect">
                                  <p:stCondLst>
                                    <p:cond delay="2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35" presetClass="path" presetSubtype="0" decel="100000" fill="hold" grpId="1" nodeType="withEffect">
                                  <p:stCondLst>
                                    <p:cond delay="200"/>
                                  </p:stCondLst>
                                  <p:childTnLst>
                                    <p:animMotion origin="layout" path="M 1.875E-6 3.7037E-6 L 0.01471 3.7037E-6 " pathEditMode="relative" rAng="0" ptsTypes="AA">
                                      <p:cBhvr>
                                        <p:cTn id="18" dur="500" spd="-100000" fill="hold"/>
                                        <p:tgtEl>
                                          <p:spTgt spid="24"/>
                                        </p:tgtEl>
                                        <p:attrNameLst>
                                          <p:attrName>ppt_x</p:attrName>
                                          <p:attrName>ppt_y</p:attrName>
                                        </p:attrNameLst>
                                      </p:cBhvr>
                                      <p:rCtr x="729" y="0"/>
                                    </p:animMotion>
                                  </p:childTnLst>
                                </p:cTn>
                              </p:par>
                            </p:childTnLst>
                          </p:cTn>
                        </p:par>
                        <p:par>
                          <p:cTn id="19" fill="hold">
                            <p:stCondLst>
                              <p:cond delay="1200"/>
                            </p:stCondLst>
                            <p:childTnLst>
                              <p:par>
                                <p:cTn id="20" presetID="10" presetClass="entr" presetSubtype="0" fill="hold" grpId="0" nodeType="afterEffect">
                                  <p:stCondLst>
                                    <p:cond delay="20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35" presetClass="path" presetSubtype="0" decel="100000" fill="hold" grpId="1" nodeType="withEffect">
                                  <p:stCondLst>
                                    <p:cond delay="200"/>
                                  </p:stCondLst>
                                  <p:childTnLst>
                                    <p:animMotion origin="layout" path="M 1.04167E-6 -2.59259E-6 L 1.04167E-6 0.02616 " pathEditMode="relative" rAng="0" ptsTypes="AA">
                                      <p:cBhvr>
                                        <p:cTn id="24" dur="500" spd="-100000" fill="hold"/>
                                        <p:tgtEl>
                                          <p:spTgt spid="61"/>
                                        </p:tgtEl>
                                        <p:attrNameLst>
                                          <p:attrName>ppt_x</p:attrName>
                                          <p:attrName>ppt_y</p:attrName>
                                        </p:attrNameLst>
                                      </p:cBhvr>
                                      <p:rCtr x="0" y="1296"/>
                                    </p:animMotion>
                                  </p:childTnLst>
                                </p:cTn>
                              </p:par>
                              <p:par>
                                <p:cTn id="25" presetID="10" presetClass="entr" presetSubtype="0" fill="hold" grpId="0" nodeType="withEffect">
                                  <p:stCondLst>
                                    <p:cond delay="2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35" presetClass="path" presetSubtype="0" decel="100000" fill="hold" grpId="1" nodeType="withEffect">
                                  <p:stCondLst>
                                    <p:cond delay="200"/>
                                  </p:stCondLst>
                                  <p:childTnLst>
                                    <p:animMotion origin="layout" path="M 2.70833E-6 -4.44444E-6 L 0.01471 -4.44444E-6 " pathEditMode="relative" rAng="0" ptsTypes="AA">
                                      <p:cBhvr>
                                        <p:cTn id="29" dur="500" spd="-100000" fill="hold"/>
                                        <p:tgtEl>
                                          <p:spTgt spid="34"/>
                                        </p:tgtEl>
                                        <p:attrNameLst>
                                          <p:attrName>ppt_x</p:attrName>
                                          <p:attrName>ppt_y</p:attrName>
                                        </p:attrNameLst>
                                      </p:cBhvr>
                                      <p:rCtr x="729" y="0"/>
                                    </p:animMotion>
                                  </p:childTnLst>
                                </p:cTn>
                              </p:par>
                            </p:childTnLst>
                          </p:cTn>
                        </p:par>
                        <p:par>
                          <p:cTn id="30" fill="hold">
                            <p:stCondLst>
                              <p:cond delay="1900"/>
                            </p:stCondLst>
                            <p:childTnLst>
                              <p:par>
                                <p:cTn id="31" presetID="10" presetClass="entr" presetSubtype="0" fill="hold" grpId="0" nodeType="afterEffect">
                                  <p:stCondLst>
                                    <p:cond delay="20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35" presetClass="path" presetSubtype="0" decel="100000" fill="hold" grpId="1" nodeType="withEffect">
                                  <p:stCondLst>
                                    <p:cond delay="200"/>
                                  </p:stCondLst>
                                  <p:childTnLst>
                                    <p:animMotion origin="layout" path="M 1.04167E-6 0 L 1.04167E-6 0.02616 " pathEditMode="relative" rAng="0" ptsTypes="AA">
                                      <p:cBhvr>
                                        <p:cTn id="35" dur="500" spd="-100000" fill="hold"/>
                                        <p:tgtEl>
                                          <p:spTgt spid="55"/>
                                        </p:tgtEl>
                                        <p:attrNameLst>
                                          <p:attrName>ppt_x</p:attrName>
                                          <p:attrName>ppt_y</p:attrName>
                                        </p:attrNameLst>
                                      </p:cBhvr>
                                      <p:rCtr x="0" y="1296"/>
                                    </p:animMotion>
                                  </p:childTnLst>
                                </p:cTn>
                              </p:par>
                              <p:par>
                                <p:cTn id="36" presetID="10" presetClass="entr" presetSubtype="0" fill="hold" grpId="0" nodeType="withEffect">
                                  <p:stCondLst>
                                    <p:cond delay="20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35" presetClass="path" presetSubtype="0" decel="100000" fill="hold" grpId="1" nodeType="withEffect">
                                  <p:stCondLst>
                                    <p:cond delay="200"/>
                                  </p:stCondLst>
                                  <p:childTnLst>
                                    <p:animMotion origin="layout" path="M 2.70833E-6 -3.7037E-7 L 0.01471 -3.7037E-7 " pathEditMode="relative" rAng="0" ptsTypes="AA">
                                      <p:cBhvr>
                                        <p:cTn id="40" dur="500" spd="-100000" fill="hold"/>
                                        <p:tgtEl>
                                          <p:spTgt spid="31"/>
                                        </p:tgtEl>
                                        <p:attrNameLst>
                                          <p:attrName>ppt_x</p:attrName>
                                          <p:attrName>ppt_y</p:attrName>
                                        </p:attrNameLst>
                                      </p:cBhvr>
                                      <p:rCtr x="729" y="0"/>
                                    </p:animMotion>
                                  </p:childTnLst>
                                </p:cTn>
                              </p:par>
                            </p:childTnLst>
                          </p:cTn>
                        </p:par>
                        <p:par>
                          <p:cTn id="41" fill="hold">
                            <p:stCondLst>
                              <p:cond delay="2600"/>
                            </p:stCondLst>
                            <p:childTnLst>
                              <p:par>
                                <p:cTn id="42" presetID="10" presetClass="entr" presetSubtype="0" fill="hold" grpId="0" nodeType="afterEffect">
                                  <p:stCondLst>
                                    <p:cond delay="20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childTnLst>
                                </p:cTn>
                              </p:par>
                              <p:par>
                                <p:cTn id="45" presetID="35" presetClass="path" presetSubtype="0" decel="100000" fill="hold" grpId="1" nodeType="withEffect">
                                  <p:stCondLst>
                                    <p:cond delay="200"/>
                                  </p:stCondLst>
                                  <p:childTnLst>
                                    <p:animMotion origin="layout" path="M 1.04167E-6 -1.85185E-6 L 1.04167E-6 0.02616 " pathEditMode="relative" rAng="0" ptsTypes="AA">
                                      <p:cBhvr>
                                        <p:cTn id="46" dur="500" spd="-100000" fill="hold"/>
                                        <p:tgtEl>
                                          <p:spTgt spid="62"/>
                                        </p:tgtEl>
                                        <p:attrNameLst>
                                          <p:attrName>ppt_x</p:attrName>
                                          <p:attrName>ppt_y</p:attrName>
                                        </p:attrNameLst>
                                      </p:cBhvr>
                                      <p:rCtr x="0" y="1296"/>
                                    </p:animMotion>
                                  </p:childTnLst>
                                </p:cTn>
                              </p:par>
                              <p:par>
                                <p:cTn id="47" presetID="10" presetClass="entr" presetSubtype="0" fill="hold" grpId="0" nodeType="withEffect">
                                  <p:stCondLst>
                                    <p:cond delay="20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par>
                                <p:cTn id="50" presetID="35" presetClass="path" presetSubtype="0" decel="100000" fill="hold" grpId="1" nodeType="withEffect">
                                  <p:stCondLst>
                                    <p:cond delay="200"/>
                                  </p:stCondLst>
                                  <p:childTnLst>
                                    <p:animMotion origin="layout" path="M 2.70833E-6 -4.81481E-6 L 0.01471 -4.81481E-6 " pathEditMode="relative" rAng="0" ptsTypes="AA">
                                      <p:cBhvr>
                                        <p:cTn id="51" dur="500" spd="-100000" fill="hold"/>
                                        <p:tgtEl>
                                          <p:spTgt spid="41"/>
                                        </p:tgtEl>
                                        <p:attrNameLst>
                                          <p:attrName>ppt_x</p:attrName>
                                          <p:attrName>ppt_y</p:attrName>
                                        </p:attrNameLst>
                                      </p:cBhvr>
                                      <p:rCtr x="729" y="0"/>
                                    </p:animMotion>
                                  </p:childTnLst>
                                </p:cTn>
                              </p:par>
                            </p:childTnLst>
                          </p:cTn>
                        </p:par>
                        <p:par>
                          <p:cTn id="52" fill="hold">
                            <p:stCondLst>
                              <p:cond delay="3300"/>
                            </p:stCondLst>
                            <p:childTnLst>
                              <p:par>
                                <p:cTn id="53" presetID="10" presetClass="entr" presetSubtype="0" fill="hold" grpId="0" nodeType="afterEffect">
                                  <p:stCondLst>
                                    <p:cond delay="20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35" presetClass="path" presetSubtype="0" decel="100000" fill="hold" grpId="1" nodeType="withEffect">
                                  <p:stCondLst>
                                    <p:cond delay="200"/>
                                  </p:stCondLst>
                                  <p:childTnLst>
                                    <p:animMotion origin="layout" path="M 1.04167E-6 7.40741E-7 L 1.04167E-6 0.02616 " pathEditMode="relative" rAng="0" ptsTypes="AA">
                                      <p:cBhvr>
                                        <p:cTn id="57" dur="500" spd="-100000" fill="hold"/>
                                        <p:tgtEl>
                                          <p:spTgt spid="58"/>
                                        </p:tgtEl>
                                        <p:attrNameLst>
                                          <p:attrName>ppt_x</p:attrName>
                                          <p:attrName>ppt_y</p:attrName>
                                        </p:attrNameLst>
                                      </p:cBhvr>
                                      <p:rCtr x="0" y="1296"/>
                                    </p:animMotion>
                                  </p:childTnLst>
                                </p:cTn>
                              </p:par>
                              <p:par>
                                <p:cTn id="58" presetID="10" presetClass="entr" presetSubtype="0" fill="hold" grpId="0" nodeType="withEffect">
                                  <p:stCondLst>
                                    <p:cond delay="20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35" presetClass="path" presetSubtype="0" decel="100000" fill="hold" grpId="1" nodeType="withEffect">
                                  <p:stCondLst>
                                    <p:cond delay="200"/>
                                  </p:stCondLst>
                                  <p:childTnLst>
                                    <p:animMotion origin="layout" path="M 1.875E-6 7.40741E-7 L 0.01471 7.40741E-7 " pathEditMode="relative" rAng="0" ptsTypes="AA">
                                      <p:cBhvr>
                                        <p:cTn id="62" dur="500" spd="-100000" fill="hold"/>
                                        <p:tgtEl>
                                          <p:spTgt spid="44"/>
                                        </p:tgtEl>
                                        <p:attrNameLst>
                                          <p:attrName>ppt_x</p:attrName>
                                          <p:attrName>ppt_y</p:attrName>
                                        </p:attrNameLst>
                                      </p:cBhvr>
                                      <p:rCtr x="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41" grpId="0"/>
      <p:bldP spid="41" grpId="1"/>
      <p:bldP spid="24" grpId="0"/>
      <p:bldP spid="24" grpId="1"/>
      <p:bldP spid="31" grpId="0"/>
      <p:bldP spid="31" grpId="1"/>
      <p:bldP spid="34" grpId="0"/>
      <p:bldP spid="34" grpId="1"/>
      <p:bldP spid="61" grpId="0" animBg="1"/>
      <p:bldP spid="61" grpId="1" animBg="1"/>
      <p:bldP spid="54" grpId="0" animBg="1"/>
      <p:bldP spid="54" grpId="1" animBg="1"/>
      <p:bldP spid="55" grpId="0" animBg="1"/>
      <p:bldP spid="55" grpId="1" animBg="1"/>
      <p:bldP spid="44" grpId="0"/>
      <p:bldP spid="44" grpId="1"/>
      <p:bldP spid="58" grpId="0" animBg="1"/>
      <p:bldP spid="58" grpId="1" animBg="1"/>
      <p:bldP spid="62" grpId="0" animBg="1"/>
      <p:bldP spid="62"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A1884042-8E07-4BB4-BC69-CB857E7C8C96}"/>
              </a:ext>
            </a:extLst>
          </p:cNvPr>
          <p:cNvSpPr txBox="1"/>
          <p:nvPr/>
        </p:nvSpPr>
        <p:spPr>
          <a:xfrm>
            <a:off x="10951635" y="12150757"/>
            <a:ext cx="1125816"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FF0000"/>
                </a:solidFill>
                <a:effectLst/>
                <a:uLnTx/>
                <a:uFillTx/>
                <a:latin typeface="Segoe UI"/>
                <a:ea typeface="+mn-ea"/>
                <a:cs typeface="+mn-cs"/>
              </a:rPr>
              <a:t>upcoming</a:t>
            </a:r>
          </a:p>
        </p:txBody>
      </p:sp>
      <p:sp>
        <p:nvSpPr>
          <p:cNvPr id="2" name="Title 1">
            <a:extLst>
              <a:ext uri="{FF2B5EF4-FFF2-40B4-BE49-F238E27FC236}">
                <a16:creationId xmlns:a16="http://schemas.microsoft.com/office/drawing/2014/main" id="{7019A43F-8131-4A93-8025-E784A7FE08C8}"/>
              </a:ext>
            </a:extLst>
          </p:cNvPr>
          <p:cNvSpPr>
            <a:spLocks noGrp="1"/>
          </p:cNvSpPr>
          <p:nvPr>
            <p:ph type="title"/>
          </p:nvPr>
        </p:nvSpPr>
        <p:spPr/>
        <p:txBody>
          <a:bodyPr>
            <a:noAutofit/>
          </a:bodyPr>
          <a:lstStyle/>
          <a:p>
            <a:r>
              <a:rPr lang="en-US" sz="3600">
                <a:solidFill>
                  <a:schemeClr val="tx1"/>
                </a:solidFill>
              </a:rPr>
              <a:t>Service Manager</a:t>
            </a:r>
          </a:p>
        </p:txBody>
      </p:sp>
      <p:sp>
        <p:nvSpPr>
          <p:cNvPr id="26" name="TextBox 25">
            <a:extLst>
              <a:ext uri="{FF2B5EF4-FFF2-40B4-BE49-F238E27FC236}">
                <a16:creationId xmlns:a16="http://schemas.microsoft.com/office/drawing/2014/main" id="{FA5AF907-0668-4957-A548-B16E9C9CE3B4}"/>
              </a:ext>
            </a:extLst>
          </p:cNvPr>
          <p:cNvSpPr txBox="1"/>
          <p:nvPr/>
        </p:nvSpPr>
        <p:spPr>
          <a:xfrm>
            <a:off x="588327" y="3116534"/>
            <a:ext cx="2770632" cy="1489639"/>
          </a:xfrm>
          <a:prstGeom prst="rect">
            <a:avLst/>
          </a:prstGeom>
          <a:noFill/>
        </p:spPr>
        <p:txBody>
          <a:bodyPr wrap="square" lIns="0" tIns="0" rIns="0" bIns="0" rtlCol="0">
            <a:spAutoFit/>
          </a:bodyPr>
          <a:lstStyle>
            <a:defPPr>
              <a:defRPr lang="en-US"/>
            </a:defPPr>
            <a:lvl1pPr>
              <a:defRPr sz="2000" b="1">
                <a:gradFill>
                  <a:gsLst>
                    <a:gs pos="0">
                      <a:schemeClr val="tx1"/>
                    </a:gs>
                    <a:gs pos="100000">
                      <a:schemeClr val="tx1"/>
                    </a:gs>
                  </a:gsLst>
                  <a:lin ang="5400000" scaled="1"/>
                </a:gradFill>
                <a:cs typeface="Segoe UI Light"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Light" panose="020B0502040204020203" pitchFamily="34" charset="0"/>
              </a:rPr>
              <a:t>Service Manager 2019</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Improved UI responsiveness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AD connector improvement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SQL 2017</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Support for TLS 1.2</a:t>
            </a:r>
          </a:p>
        </p:txBody>
      </p:sp>
      <p:sp>
        <p:nvSpPr>
          <p:cNvPr id="29" name="Freeform 25">
            <a:extLst>
              <a:ext uri="{FF2B5EF4-FFF2-40B4-BE49-F238E27FC236}">
                <a16:creationId xmlns:a16="http://schemas.microsoft.com/office/drawing/2014/main" id="{4E0F84ED-3FA4-45B0-B1E3-82AC31B0F307}"/>
              </a:ext>
            </a:extLst>
          </p:cNvPr>
          <p:cNvSpPr>
            <a:spLocks noChangeAspect="1" noEditPoints="1"/>
          </p:cNvSpPr>
          <p:nvPr/>
        </p:nvSpPr>
        <p:spPr bwMode="black">
          <a:xfrm flipH="1">
            <a:off x="584200" y="2049684"/>
            <a:ext cx="914400" cy="778695"/>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accent1"/>
          </a:solidFill>
          <a:ln>
            <a:noFill/>
          </a:ln>
        </p:spPr>
        <p:txBody>
          <a:bodyPr vert="horz" wrap="square" lIns="82269" tIns="41135" rIns="82269" bIns="41135" numCol="1" anchor="t" anchorCtr="0" compatLnSpc="1">
            <a:prstTxWarp prst="textNoShape">
              <a:avLst/>
            </a:prstTxWarp>
          </a:bodyPr>
          <a:lstStyle/>
          <a:p>
            <a:pPr marL="0" marR="0" lvl="0" indent="0" algn="l" defTabSz="913964"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8" name="Left Brace 27">
            <a:extLst>
              <a:ext uri="{FF2B5EF4-FFF2-40B4-BE49-F238E27FC236}">
                <a16:creationId xmlns:a16="http://schemas.microsoft.com/office/drawing/2014/main" id="{37CFCCF9-F827-46D7-B67C-E9BD66ABFD10}"/>
              </a:ext>
            </a:extLst>
          </p:cNvPr>
          <p:cNvSpPr/>
          <p:nvPr/>
        </p:nvSpPr>
        <p:spPr>
          <a:xfrm>
            <a:off x="3376424" y="1445435"/>
            <a:ext cx="240971" cy="4823604"/>
          </a:xfrm>
          <a:prstGeom prst="leftBrace">
            <a:avLst>
              <a:gd name="adj1" fmla="val 583"/>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A6C7BAB5-AFC6-4BF1-999A-6187ABFD93A5}"/>
              </a:ext>
            </a:extLst>
          </p:cNvPr>
          <p:cNvSpPr txBox="1"/>
          <p:nvPr/>
        </p:nvSpPr>
        <p:spPr>
          <a:xfrm>
            <a:off x="4664133" y="2313468"/>
            <a:ext cx="6949440" cy="574516"/>
          </a:xfrm>
          <a:prstGeom prst="rect">
            <a:avLst/>
          </a:prstGeom>
          <a:noFill/>
        </p:spPr>
        <p:txBody>
          <a:bodyPr wrap="square" lIns="0" tIns="0" rIns="0" bIns="0" rtlCol="0">
            <a:spAutoFit/>
          </a:bodyPr>
          <a:lstStyle>
            <a:defPPr>
              <a:defRPr lang="en-US"/>
            </a:defPPr>
            <a:lvl1pPr>
              <a:lnSpc>
                <a:spcPct val="100000"/>
              </a:lnSpc>
              <a:spcAft>
                <a:spcPts val="0"/>
              </a:spcAft>
              <a:defRPr sz="1800" b="1">
                <a:gradFill>
                  <a:gsLst>
                    <a:gs pos="0">
                      <a:schemeClr val="accent1"/>
                    </a:gs>
                    <a:gs pos="100000">
                      <a:schemeClr val="accent1"/>
                    </a:gs>
                  </a:gsLst>
                  <a:lin ang="54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Service Catalog</a:t>
            </a:r>
          </a:p>
          <a:p>
            <a:pPr marL="0" marR="0" lvl="0" indent="0" algn="l" defTabSz="914225" rtl="0" eaLnBrk="1" fontAlgn="auto" latinLnBrk="0" hangingPunct="1">
              <a:lnSpc>
                <a:spcPct val="100000"/>
              </a:lnSpc>
              <a:spcBef>
                <a:spcPts val="384"/>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Segoe UI" pitchFamily="34" charset="0"/>
              </a:rPr>
              <a:t>Build and deliver turnkey applications to your enterprise IT customers</a:t>
            </a:r>
          </a:p>
        </p:txBody>
      </p:sp>
      <p:sp>
        <p:nvSpPr>
          <p:cNvPr id="33" name="TextBox 32">
            <a:extLst>
              <a:ext uri="{FF2B5EF4-FFF2-40B4-BE49-F238E27FC236}">
                <a16:creationId xmlns:a16="http://schemas.microsoft.com/office/drawing/2014/main" id="{CE65E2C6-A830-4CF8-9A8C-DDD9B13EBA6C}"/>
              </a:ext>
            </a:extLst>
          </p:cNvPr>
          <p:cNvSpPr txBox="1"/>
          <p:nvPr/>
        </p:nvSpPr>
        <p:spPr>
          <a:xfrm>
            <a:off x="4664133" y="4186208"/>
            <a:ext cx="6949440" cy="276999"/>
          </a:xfrm>
          <a:prstGeom prst="rect">
            <a:avLst/>
          </a:prstGeom>
          <a:noFill/>
        </p:spPr>
        <p:txBody>
          <a:bodyPr wrap="square" lIns="0" tIns="0" rIns="0" bIns="0" rtlCol="0">
            <a:spAutoFit/>
          </a:bodyPr>
          <a:lstStyle>
            <a:defPPr>
              <a:defRPr lang="en-US"/>
            </a:defPPr>
            <a:lvl1pPr>
              <a:lnSpc>
                <a:spcPct val="100000"/>
              </a:lnSpc>
              <a:spcAft>
                <a:spcPts val="0"/>
              </a:spcAft>
              <a:defRPr sz="1800" b="1">
                <a:gradFill>
                  <a:gsLst>
                    <a:gs pos="0">
                      <a:schemeClr val="accent1"/>
                    </a:gs>
                    <a:gs pos="100000">
                      <a:schemeClr val="accent1"/>
                    </a:gs>
                  </a:gsLst>
                  <a:lin ang="54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Azure Blueprint</a:t>
            </a:r>
          </a:p>
        </p:txBody>
      </p:sp>
      <p:sp>
        <p:nvSpPr>
          <p:cNvPr id="35" name="TextBox 34">
            <a:extLst>
              <a:ext uri="{FF2B5EF4-FFF2-40B4-BE49-F238E27FC236}">
                <a16:creationId xmlns:a16="http://schemas.microsoft.com/office/drawing/2014/main" id="{6E03A1A3-46DC-4987-B431-70DDFE29F0EB}"/>
              </a:ext>
            </a:extLst>
          </p:cNvPr>
          <p:cNvSpPr txBox="1"/>
          <p:nvPr/>
        </p:nvSpPr>
        <p:spPr>
          <a:xfrm>
            <a:off x="4664133" y="3249838"/>
            <a:ext cx="6949440" cy="574516"/>
          </a:xfrm>
          <a:prstGeom prst="rect">
            <a:avLst/>
          </a:prstGeom>
          <a:noFill/>
        </p:spPr>
        <p:txBody>
          <a:bodyPr wrap="square" lIns="0" tIns="0" rIns="0" bIns="0" rtlCol="0">
            <a:spAutoFit/>
          </a:bodyPr>
          <a:lstStyle>
            <a:defPPr>
              <a:defRPr lang="en-US"/>
            </a:defPPr>
            <a:lvl1pPr>
              <a:lnSpc>
                <a:spcPct val="100000"/>
              </a:lnSpc>
              <a:spcAft>
                <a:spcPts val="0"/>
              </a:spcAft>
              <a:defRPr sz="1800" b="1">
                <a:gradFill>
                  <a:gsLst>
                    <a:gs pos="0">
                      <a:schemeClr val="accent1"/>
                    </a:gs>
                    <a:gs pos="100000">
                      <a:schemeClr val="accent1"/>
                    </a:gs>
                  </a:gsLst>
                  <a:lin ang="54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Azure Policy</a:t>
            </a:r>
          </a:p>
          <a:p>
            <a:pPr marL="0" marR="0" lvl="0" indent="0" algn="l" defTabSz="914225" rtl="0" eaLnBrk="1" fontAlgn="auto" latinLnBrk="0" hangingPunct="1">
              <a:lnSpc>
                <a:spcPct val="100000"/>
              </a:lnSpc>
              <a:spcBef>
                <a:spcPts val="384"/>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Segoe UI" pitchFamily="34" charset="0"/>
              </a:rPr>
              <a:t>Enable security and management at scale for Azure resources</a:t>
            </a:r>
          </a:p>
        </p:txBody>
      </p:sp>
      <p:sp>
        <p:nvSpPr>
          <p:cNvPr id="36" name="IoT">
            <a:extLst>
              <a:ext uri="{FF2B5EF4-FFF2-40B4-BE49-F238E27FC236}">
                <a16:creationId xmlns:a16="http://schemas.microsoft.com/office/drawing/2014/main" id="{BDBF2CAC-9E81-40E9-9823-9B5FA66D28DB}"/>
              </a:ext>
            </a:extLst>
          </p:cNvPr>
          <p:cNvSpPr>
            <a:spLocks noChangeAspect="1" noEditPoints="1"/>
          </p:cNvSpPr>
          <p:nvPr/>
        </p:nvSpPr>
        <p:spPr bwMode="auto">
          <a:xfrm>
            <a:off x="3935533" y="3329023"/>
            <a:ext cx="358570" cy="35914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Org_ECA6" title="Icon of three boxes in a bracket chart">
            <a:extLst>
              <a:ext uri="{FF2B5EF4-FFF2-40B4-BE49-F238E27FC236}">
                <a16:creationId xmlns:a16="http://schemas.microsoft.com/office/drawing/2014/main" id="{0A7376C0-86AF-45BA-A6A4-6D240214D80B}"/>
              </a:ext>
            </a:extLst>
          </p:cNvPr>
          <p:cNvSpPr>
            <a:spLocks noChangeAspect="1" noEditPoints="1"/>
          </p:cNvSpPr>
          <p:nvPr/>
        </p:nvSpPr>
        <p:spPr bwMode="auto">
          <a:xfrm>
            <a:off x="3932027" y="2378120"/>
            <a:ext cx="365582" cy="36576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8" name="server_2" title="Icon of a server tower with a padlock on the lower right corner">
            <a:extLst>
              <a:ext uri="{FF2B5EF4-FFF2-40B4-BE49-F238E27FC236}">
                <a16:creationId xmlns:a16="http://schemas.microsoft.com/office/drawing/2014/main" id="{2D6B2201-1A2D-41E1-A9DA-3E23F478E2DB}"/>
              </a:ext>
            </a:extLst>
          </p:cNvPr>
          <p:cNvSpPr>
            <a:spLocks noChangeAspect="1" noEditPoints="1"/>
          </p:cNvSpPr>
          <p:nvPr/>
        </p:nvSpPr>
        <p:spPr bwMode="auto">
          <a:xfrm>
            <a:off x="3943191" y="4141827"/>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AC9EE5FA-FF93-4C8F-B811-7D498FB344EC}"/>
              </a:ext>
            </a:extLst>
          </p:cNvPr>
          <p:cNvSpPr txBox="1"/>
          <p:nvPr/>
        </p:nvSpPr>
        <p:spPr>
          <a:xfrm>
            <a:off x="4664133" y="4825062"/>
            <a:ext cx="6949440" cy="574516"/>
          </a:xfrm>
          <a:prstGeom prst="rect">
            <a:avLst/>
          </a:prstGeom>
          <a:noFill/>
        </p:spPr>
        <p:txBody>
          <a:bodyPr wrap="square" lIns="0" tIns="0" rIns="0" bIns="0" rtlCol="0">
            <a:spAutoFit/>
          </a:bodyPr>
          <a:lstStyle>
            <a:defPPr>
              <a:defRPr lang="en-US"/>
            </a:defPPr>
            <a:lvl1pPr>
              <a:lnSpc>
                <a:spcPct val="90000"/>
              </a:lnSpc>
              <a:spcAft>
                <a:spcPts val="600"/>
              </a:spcAft>
              <a:defRPr b="1">
                <a:solidFill>
                  <a:srgbClr val="0072C5"/>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Ticketing</a:t>
            </a:r>
          </a:p>
          <a:p>
            <a:pPr marL="0" marR="0" lvl="0" indent="0" algn="l" defTabSz="914225" rtl="0" eaLnBrk="1" fontAlgn="auto" latinLnBrk="0" hangingPunct="1">
              <a:lnSpc>
                <a:spcPct val="100000"/>
              </a:lnSpc>
              <a:spcBef>
                <a:spcPts val="384"/>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Segoe UI" pitchFamily="34" charset="0"/>
              </a:rPr>
              <a:t>Partner-enabled solutions</a:t>
            </a:r>
          </a:p>
        </p:txBody>
      </p:sp>
      <p:sp>
        <p:nvSpPr>
          <p:cNvPr id="40" name="Mobile-first" title="Icon of two devices with an arrow connecting them">
            <a:extLst>
              <a:ext uri="{FF2B5EF4-FFF2-40B4-BE49-F238E27FC236}">
                <a16:creationId xmlns:a16="http://schemas.microsoft.com/office/drawing/2014/main" id="{9A068E66-38DD-47EC-AA12-BB6C7A0996BB}"/>
              </a:ext>
            </a:extLst>
          </p:cNvPr>
          <p:cNvSpPr>
            <a:spLocks noChangeAspect="1" noEditPoints="1"/>
          </p:cNvSpPr>
          <p:nvPr/>
        </p:nvSpPr>
        <p:spPr bwMode="auto">
          <a:xfrm>
            <a:off x="3784885" y="4906253"/>
            <a:ext cx="685088" cy="274320"/>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40677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outHorizontal)">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2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35" presetClass="path" presetSubtype="0" decel="100000" fill="hold" grpId="1" nodeType="withEffect">
                                  <p:stCondLst>
                                    <p:cond delay="200"/>
                                  </p:stCondLst>
                                  <p:childTnLst>
                                    <p:animMotion origin="layout" path="M 5.55112E-17 3.7037E-7 L 5.55112E-17 0.02616 " pathEditMode="relative" rAng="0" ptsTypes="AA">
                                      <p:cBhvr>
                                        <p:cTn id="13" dur="500" spd="-100000" fill="hold"/>
                                        <p:tgtEl>
                                          <p:spTgt spid="37"/>
                                        </p:tgtEl>
                                        <p:attrNameLst>
                                          <p:attrName>ppt_x</p:attrName>
                                          <p:attrName>ppt_y</p:attrName>
                                        </p:attrNameLst>
                                      </p:cBhvr>
                                      <p:rCtr x="0" y="1296"/>
                                    </p:animMotion>
                                  </p:childTnLst>
                                </p:cTn>
                              </p:par>
                              <p:par>
                                <p:cTn id="14" presetID="10" presetClass="entr" presetSubtype="0" fill="hold" grpId="0" nodeType="withEffect">
                                  <p:stCondLst>
                                    <p:cond delay="20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35" presetClass="path" presetSubtype="0" decel="100000" fill="hold" grpId="1" nodeType="withEffect">
                                  <p:stCondLst>
                                    <p:cond delay="200"/>
                                  </p:stCondLst>
                                  <p:childTnLst>
                                    <p:animMotion origin="layout" path="M 1.875E-6 3.33333E-6 L 0.01471 3.33333E-6 " pathEditMode="relative" rAng="0" ptsTypes="AA">
                                      <p:cBhvr>
                                        <p:cTn id="18" dur="500" spd="-100000" fill="hold"/>
                                        <p:tgtEl>
                                          <p:spTgt spid="32"/>
                                        </p:tgtEl>
                                        <p:attrNameLst>
                                          <p:attrName>ppt_x</p:attrName>
                                          <p:attrName>ppt_y</p:attrName>
                                        </p:attrNameLst>
                                      </p:cBhvr>
                                      <p:rCtr x="729" y="0"/>
                                    </p:animMotion>
                                  </p:childTnLst>
                                </p:cTn>
                              </p:par>
                            </p:childTnLst>
                          </p:cTn>
                        </p:par>
                        <p:par>
                          <p:cTn id="19" fill="hold">
                            <p:stCondLst>
                              <p:cond delay="1200"/>
                            </p:stCondLst>
                            <p:childTnLst>
                              <p:par>
                                <p:cTn id="20" presetID="10" presetClass="entr" presetSubtype="0" fill="hold" grpId="0" nodeType="afterEffect">
                                  <p:stCondLst>
                                    <p:cond delay="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35" presetClass="path" presetSubtype="0" decel="100000" fill="hold" grpId="1" nodeType="withEffect">
                                  <p:stCondLst>
                                    <p:cond delay="200"/>
                                  </p:stCondLst>
                                  <p:childTnLst>
                                    <p:animMotion origin="layout" path="M 5.55112E-17 -4.07407E-6 L 5.55112E-17 0.02616 " pathEditMode="relative" rAng="0" ptsTypes="AA">
                                      <p:cBhvr>
                                        <p:cTn id="24" dur="500" spd="-100000" fill="hold"/>
                                        <p:tgtEl>
                                          <p:spTgt spid="36"/>
                                        </p:tgtEl>
                                        <p:attrNameLst>
                                          <p:attrName>ppt_x</p:attrName>
                                          <p:attrName>ppt_y</p:attrName>
                                        </p:attrNameLst>
                                      </p:cBhvr>
                                      <p:rCtr x="0" y="1296"/>
                                    </p:animMotion>
                                  </p:childTnLst>
                                </p:cTn>
                              </p:par>
                              <p:par>
                                <p:cTn id="25" presetID="10" presetClass="entr" presetSubtype="0" fill="hold" grpId="0" nodeType="withEffect">
                                  <p:stCondLst>
                                    <p:cond delay="2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35" presetClass="path" presetSubtype="0" decel="100000" fill="hold" grpId="1" nodeType="withEffect">
                                  <p:stCondLst>
                                    <p:cond delay="200"/>
                                  </p:stCondLst>
                                  <p:childTnLst>
                                    <p:animMotion origin="layout" path="M 1.875E-6 -7.40741E-7 L 0.01471 -7.40741E-7 " pathEditMode="relative" rAng="0" ptsTypes="AA">
                                      <p:cBhvr>
                                        <p:cTn id="29" dur="500" spd="-100000" fill="hold"/>
                                        <p:tgtEl>
                                          <p:spTgt spid="35"/>
                                        </p:tgtEl>
                                        <p:attrNameLst>
                                          <p:attrName>ppt_x</p:attrName>
                                          <p:attrName>ppt_y</p:attrName>
                                        </p:attrNameLst>
                                      </p:cBhvr>
                                      <p:rCtr x="729" y="0"/>
                                    </p:animMotion>
                                  </p:childTnLst>
                                </p:cTn>
                              </p:par>
                            </p:childTnLst>
                          </p:cTn>
                        </p:par>
                        <p:par>
                          <p:cTn id="30" fill="hold">
                            <p:stCondLst>
                              <p:cond delay="1900"/>
                            </p:stCondLst>
                            <p:childTnLst>
                              <p:par>
                                <p:cTn id="31" presetID="10" presetClass="entr" presetSubtype="0" fill="hold" grpId="0" nodeType="afterEffect">
                                  <p:stCondLst>
                                    <p:cond delay="2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35" presetClass="path" presetSubtype="0" decel="100000" fill="hold" grpId="1" nodeType="withEffect">
                                  <p:stCondLst>
                                    <p:cond delay="200"/>
                                  </p:stCondLst>
                                  <p:childTnLst>
                                    <p:animMotion origin="layout" path="M 3.125E-6 4.44444E-6 L 3.125E-6 0.02615 " pathEditMode="relative" rAng="0" ptsTypes="AA">
                                      <p:cBhvr>
                                        <p:cTn id="35" dur="500" spd="-100000" fill="hold"/>
                                        <p:tgtEl>
                                          <p:spTgt spid="38"/>
                                        </p:tgtEl>
                                        <p:attrNameLst>
                                          <p:attrName>ppt_x</p:attrName>
                                          <p:attrName>ppt_y</p:attrName>
                                        </p:attrNameLst>
                                      </p:cBhvr>
                                      <p:rCtr x="0" y="1296"/>
                                    </p:animMotion>
                                  </p:childTnLst>
                                </p:cTn>
                              </p:par>
                              <p:par>
                                <p:cTn id="36" presetID="10" presetClass="entr" presetSubtype="0" fill="hold" grpId="0" nodeType="withEffect">
                                  <p:stCondLst>
                                    <p:cond delay="20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35" presetClass="path" presetSubtype="0" decel="100000" fill="hold" grpId="1" nodeType="withEffect">
                                  <p:stCondLst>
                                    <p:cond delay="200"/>
                                  </p:stCondLst>
                                  <p:childTnLst>
                                    <p:animMotion origin="layout" path="M 1.875E-6 4.44444E-6 L 0.01471 4.44444E-6 " pathEditMode="relative" rAng="0" ptsTypes="AA">
                                      <p:cBhvr>
                                        <p:cTn id="40" dur="500" spd="-100000" fill="hold"/>
                                        <p:tgtEl>
                                          <p:spTgt spid="33"/>
                                        </p:tgtEl>
                                        <p:attrNameLst>
                                          <p:attrName>ppt_x</p:attrName>
                                          <p:attrName>ppt_y</p:attrName>
                                        </p:attrNameLst>
                                      </p:cBhvr>
                                      <p:rCtr x="729" y="0"/>
                                    </p:animMotion>
                                  </p:childTnLst>
                                </p:cTn>
                              </p:par>
                            </p:childTnLst>
                          </p:cTn>
                        </p:par>
                        <p:par>
                          <p:cTn id="41" fill="hold">
                            <p:stCondLst>
                              <p:cond delay="2600"/>
                            </p:stCondLst>
                            <p:childTnLst>
                              <p:par>
                                <p:cTn id="42" presetID="10" presetClass="entr" presetSubtype="0" fill="hold" grpId="0" nodeType="afterEffect">
                                  <p:stCondLst>
                                    <p:cond delay="20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35" presetClass="path" presetSubtype="0" decel="100000" fill="hold" grpId="1" nodeType="withEffect">
                                  <p:stCondLst>
                                    <p:cond delay="200"/>
                                  </p:stCondLst>
                                  <p:childTnLst>
                                    <p:animMotion origin="layout" path="M -1.66667E-6 3.33333E-6 L -1.66667E-6 0.02615 " pathEditMode="relative" rAng="0" ptsTypes="AA">
                                      <p:cBhvr>
                                        <p:cTn id="46" dur="500" spd="-100000" fill="hold"/>
                                        <p:tgtEl>
                                          <p:spTgt spid="40"/>
                                        </p:tgtEl>
                                        <p:attrNameLst>
                                          <p:attrName>ppt_x</p:attrName>
                                          <p:attrName>ppt_y</p:attrName>
                                        </p:attrNameLst>
                                      </p:cBhvr>
                                      <p:rCtr x="0" y="1296"/>
                                    </p:animMotion>
                                  </p:childTnLst>
                                </p:cTn>
                              </p:par>
                              <p:par>
                                <p:cTn id="47" presetID="10" presetClass="entr" presetSubtype="0" fill="hold" grpId="0" nodeType="withEffect">
                                  <p:stCondLst>
                                    <p:cond delay="20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35" presetClass="path" presetSubtype="0" decel="100000" fill="hold" grpId="1" nodeType="withEffect">
                                  <p:stCondLst>
                                    <p:cond delay="200"/>
                                  </p:stCondLst>
                                  <p:childTnLst>
                                    <p:animMotion origin="layout" path="M 1.875E-6 -3.7037E-7 L 0.01471 -3.7037E-7 " pathEditMode="relative" rAng="0" ptsTypes="AA">
                                      <p:cBhvr>
                                        <p:cTn id="51" dur="500" spd="-100000" fill="hold"/>
                                        <p:tgtEl>
                                          <p:spTgt spid="39"/>
                                        </p:tgtEl>
                                        <p:attrNameLst>
                                          <p:attrName>ppt_x</p:attrName>
                                          <p:attrName>ppt_y</p:attrName>
                                        </p:attrNameLst>
                                      </p:cBhvr>
                                      <p:rCtr x="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p:bldP spid="32" grpId="1"/>
      <p:bldP spid="33" grpId="0"/>
      <p:bldP spid="33" grpId="1"/>
      <p:bldP spid="35" grpId="0"/>
      <p:bldP spid="35" grpId="1"/>
      <p:bldP spid="36" grpId="0" animBg="1"/>
      <p:bldP spid="36" grpId="1" animBg="1"/>
      <p:bldP spid="37" grpId="0" animBg="1"/>
      <p:bldP spid="37" grpId="1" animBg="1"/>
      <p:bldP spid="38" grpId="0" animBg="1"/>
      <p:bldP spid="38" grpId="1" animBg="1"/>
      <p:bldP spid="39" grpId="0"/>
      <p:bldP spid="39" grpId="1"/>
      <p:bldP spid="40" grpId="0" animBg="1"/>
      <p:bldP spid="40" grpId="1"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D163FBB-3D4D-4B39-B008-A2A59A40C6A4}" type="datetime2">
              <a:rPr lang="en-US" smtClean="0"/>
              <a:t>Wednesday, April 3, 2019</a:t>
            </a:fld>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023" y="6459785"/>
            <a:ext cx="1425903" cy="351329"/>
          </a:xfrm>
          <a:prstGeom prst="rect">
            <a:avLst/>
          </a:prstGeom>
        </p:spPr>
      </p:pic>
      <p:sp>
        <p:nvSpPr>
          <p:cNvPr id="15" name="TextBox 14"/>
          <p:cNvSpPr txBox="1"/>
          <p:nvPr/>
        </p:nvSpPr>
        <p:spPr>
          <a:xfrm>
            <a:off x="-3" y="5923835"/>
            <a:ext cx="6260267" cy="475655"/>
          </a:xfrm>
          <a:prstGeom prst="rect">
            <a:avLst/>
          </a:prstGeom>
          <a:solidFill>
            <a:srgbClr val="92D050"/>
          </a:solidFill>
        </p:spPr>
        <p:txBody>
          <a:bodyPr wrap="square" rtlCol="0">
            <a:spAutoFit/>
          </a:bodyPr>
          <a:lstStyle/>
          <a:p>
            <a:pPr algn="ctr"/>
            <a:r>
              <a:rPr lang="nb-NO" sz="2800" dirty="0">
                <a:solidFill>
                  <a:schemeClr val="bg1"/>
                </a:solidFill>
              </a:rPr>
              <a:t>Offer only for SCUGno members</a:t>
            </a:r>
          </a:p>
        </p:txBody>
      </p:sp>
      <p:sp>
        <p:nvSpPr>
          <p:cNvPr id="6" name="Footer Placeholder 5"/>
          <p:cNvSpPr>
            <a:spLocks noGrp="1"/>
          </p:cNvSpPr>
          <p:nvPr>
            <p:ph type="ftr" sz="quarter" idx="11"/>
          </p:nvPr>
        </p:nvSpPr>
        <p:spPr/>
        <p:txBody>
          <a:bodyPr/>
          <a:lstStyle/>
          <a:p>
            <a:r>
              <a:rPr lang="en-US"/>
              <a:t>#SCUGno</a:t>
            </a:r>
            <a:endParaRPr lang="en-US" dirty="0"/>
          </a:p>
        </p:txBody>
      </p:sp>
      <p:pic>
        <p:nvPicPr>
          <p:cNvPr id="14" name="Picture 13"/>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38656" b="36356"/>
          <a:stretch/>
        </p:blipFill>
        <p:spPr>
          <a:xfrm>
            <a:off x="7134074" y="5875347"/>
            <a:ext cx="2098071" cy="524256"/>
          </a:xfrm>
          <a:prstGeom prst="rect">
            <a:avLst/>
          </a:prstGeom>
        </p:spPr>
      </p:pic>
      <p:sp>
        <p:nvSpPr>
          <p:cNvPr id="17" name="TextBox 16"/>
          <p:cNvSpPr txBox="1"/>
          <p:nvPr/>
        </p:nvSpPr>
        <p:spPr>
          <a:xfrm>
            <a:off x="8285651" y="6037922"/>
            <a:ext cx="4310743" cy="307776"/>
          </a:xfrm>
          <a:prstGeom prst="rect">
            <a:avLst/>
          </a:prstGeom>
          <a:noFill/>
        </p:spPr>
        <p:txBody>
          <a:bodyPr wrap="square" rtlCol="0">
            <a:spAutoFit/>
          </a:bodyPr>
          <a:lstStyle/>
          <a:p>
            <a:pPr algn="ctr"/>
            <a:r>
              <a:rPr lang="nb-NO" sz="1600" dirty="0">
                <a:solidFill>
                  <a:schemeClr val="bg1"/>
                </a:solidFill>
              </a:rPr>
              <a:t>www.labcenter.se</a:t>
            </a:r>
          </a:p>
        </p:txBody>
      </p:sp>
      <p:pic>
        <p:nvPicPr>
          <p:cNvPr id="2" name="Picture 1"/>
          <p:cNvPicPr>
            <a:picLocks noChangeAspect="1"/>
          </p:cNvPicPr>
          <p:nvPr/>
        </p:nvPicPr>
        <p:blipFill>
          <a:blip r:embed="rId5"/>
          <a:stretch>
            <a:fillRect/>
          </a:stretch>
        </p:blipFill>
        <p:spPr>
          <a:xfrm>
            <a:off x="6313659" y="199388"/>
            <a:ext cx="3943984" cy="5561872"/>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stretch>
            <a:fillRect/>
          </a:stretch>
        </p:blipFill>
        <p:spPr>
          <a:xfrm>
            <a:off x="1097280" y="199388"/>
            <a:ext cx="3957014" cy="55618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7992367"/>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solidFill>
                  <a:schemeClr val="bg1"/>
                </a:solidFill>
              </a:rPr>
              <a:t>Want to contribute?</a:t>
            </a:r>
          </a:p>
        </p:txBody>
      </p:sp>
      <p:sp>
        <p:nvSpPr>
          <p:cNvPr id="4" name="Date Placeholder 3"/>
          <p:cNvSpPr>
            <a:spLocks noGrp="1"/>
          </p:cNvSpPr>
          <p:nvPr>
            <p:ph type="dt" sz="half" idx="10"/>
          </p:nvPr>
        </p:nvSpPr>
        <p:spPr/>
        <p:txBody>
          <a:bodyPr/>
          <a:lstStyle/>
          <a:p>
            <a:fld id="{EC0596A6-CB9B-4681-AAA4-FC4D027EA03C}" type="datetime2">
              <a:rPr lang="en-US" smtClean="0"/>
              <a:t>Wednesday, April 3, 2019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2728" y="6454586"/>
            <a:ext cx="1425903" cy="351329"/>
          </a:xfrm>
          <a:prstGeom prst="rect">
            <a:avLst/>
          </a:prstGeom>
        </p:spPr>
      </p:pic>
      <p:sp>
        <p:nvSpPr>
          <p:cNvPr id="10" name="Content Placeholder 9"/>
          <p:cNvSpPr>
            <a:spLocks noGrp="1"/>
          </p:cNvSpPr>
          <p:nvPr>
            <p:ph idx="1"/>
          </p:nvPr>
        </p:nvSpPr>
        <p:spPr/>
        <p:txBody>
          <a:bodyPr/>
          <a:lstStyle/>
          <a:p>
            <a:r>
              <a:rPr lang="nb-NO" dirty="0"/>
              <a:t>-</a:t>
            </a:r>
          </a:p>
        </p:txBody>
      </p:sp>
      <p:sp>
        <p:nvSpPr>
          <p:cNvPr id="13" name="Content Placeholder 2"/>
          <p:cNvSpPr txBox="1">
            <a:spLocks/>
          </p:cNvSpPr>
          <p:nvPr/>
        </p:nvSpPr>
        <p:spPr>
          <a:xfrm>
            <a:off x="1097280" y="1845734"/>
            <a:ext cx="10058400" cy="194406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Segoe UI" panose="020B0502040204020203" pitchFamily="34" charset="0"/>
                <a:ea typeface="+mn-ea"/>
                <a:cs typeface="Segoe UI" panose="020B0502040204020203" pitchFamily="34" charset="0"/>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Segoe UI" panose="020B0502040204020203" pitchFamily="34" charset="0"/>
                <a:ea typeface="+mn-ea"/>
                <a:cs typeface="Segoe UI" panose="020B0502040204020203" pitchFamily="34" charset="0"/>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r>
              <a:rPr lang="nb-NO" dirty="0">
                <a:solidFill>
                  <a:schemeClr val="bg1"/>
                </a:solidFill>
              </a:rPr>
              <a:t>We are always on the lookout for more sponsors</a:t>
            </a:r>
          </a:p>
          <a:p>
            <a:pPr lvl="1"/>
            <a:r>
              <a:rPr lang="nb-NO" sz="1600" dirty="0">
                <a:solidFill>
                  <a:schemeClr val="bg1"/>
                </a:solidFill>
              </a:rPr>
              <a:t>Checkout our sponsorship program</a:t>
            </a:r>
          </a:p>
          <a:p>
            <a:pPr lvl="1"/>
            <a:r>
              <a:rPr lang="nb-NO" sz="1600" dirty="0">
                <a:solidFill>
                  <a:schemeClr val="bg1"/>
                </a:solidFill>
              </a:rPr>
              <a:t>Visit www.scug.no</a:t>
            </a:r>
          </a:p>
        </p:txBody>
      </p:sp>
      <p:pic>
        <p:nvPicPr>
          <p:cNvPr id="3" name="Picture 2"/>
          <p:cNvPicPr>
            <a:picLocks noChangeAspect="1"/>
          </p:cNvPicPr>
          <p:nvPr/>
        </p:nvPicPr>
        <p:blipFill>
          <a:blip r:embed="rId4"/>
          <a:stretch>
            <a:fillRect/>
          </a:stretch>
        </p:blipFill>
        <p:spPr>
          <a:xfrm>
            <a:off x="5924550" y="3425364"/>
            <a:ext cx="2406298" cy="2605701"/>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8508989" y="3433743"/>
            <a:ext cx="2467456" cy="2597322"/>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8318" y="3789802"/>
            <a:ext cx="1522800" cy="1522800"/>
          </a:xfrm>
          <a:prstGeom prst="rect">
            <a:avLst/>
          </a:prstGeom>
        </p:spPr>
      </p:pic>
      <p:sp>
        <p:nvSpPr>
          <p:cNvPr id="15" name="TextBox 14"/>
          <p:cNvSpPr txBox="1"/>
          <p:nvPr/>
        </p:nvSpPr>
        <p:spPr>
          <a:xfrm>
            <a:off x="1838260" y="5371990"/>
            <a:ext cx="2522915" cy="369332"/>
          </a:xfrm>
          <a:prstGeom prst="rect">
            <a:avLst/>
          </a:prstGeom>
          <a:noFill/>
        </p:spPr>
        <p:txBody>
          <a:bodyPr wrap="square" rtlCol="0">
            <a:spAutoFit/>
          </a:bodyPr>
          <a:lstStyle/>
          <a:p>
            <a:r>
              <a:rPr lang="nb-NO" dirty="0">
                <a:solidFill>
                  <a:schemeClr val="bg1"/>
                </a:solidFill>
                <a:latin typeface="Segoe UI" panose="020B0502040204020203" pitchFamily="34" charset="0"/>
                <a:cs typeface="Segoe UI" panose="020B0502040204020203" pitchFamily="34" charset="0"/>
              </a:rPr>
              <a:t>www.scug.no/sponsors</a:t>
            </a:r>
            <a:endParaRPr lang="en-US" dirty="0">
              <a:solidFill>
                <a:schemeClr val="bg1"/>
              </a:solidFill>
              <a:latin typeface="Segoe UI" panose="020B0502040204020203" pitchFamily="34" charset="0"/>
              <a:cs typeface="Segoe UI" panose="020B0502040204020203" pitchFamily="34" charset="0"/>
            </a:endParaRPr>
          </a:p>
        </p:txBody>
      </p:sp>
      <p:sp>
        <p:nvSpPr>
          <p:cNvPr id="5" name="Footer Placeholder 4"/>
          <p:cNvSpPr>
            <a:spLocks noGrp="1"/>
          </p:cNvSpPr>
          <p:nvPr>
            <p:ph type="ftr" sz="quarter" idx="11"/>
          </p:nvPr>
        </p:nvSpPr>
        <p:spPr/>
        <p:txBody>
          <a:bodyPr/>
          <a:lstStyle/>
          <a:p>
            <a:r>
              <a:rPr lang="en-US"/>
              <a:t>#SCUGno</a:t>
            </a:r>
            <a:endParaRPr lang="en-US" dirty="0"/>
          </a:p>
        </p:txBody>
      </p:sp>
    </p:spTree>
    <p:extLst>
      <p:ext uri="{BB962C8B-B14F-4D97-AF65-F5344CB8AC3E}">
        <p14:creationId xmlns:p14="http://schemas.microsoft.com/office/powerpoint/2010/main" val="29492767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solidFill>
                  <a:schemeClr val="bg1"/>
                </a:solidFill>
              </a:rPr>
              <a:t>Want future Updates?</a:t>
            </a:r>
          </a:p>
        </p:txBody>
      </p:sp>
      <p:sp>
        <p:nvSpPr>
          <p:cNvPr id="5" name="Date Placeholder 4"/>
          <p:cNvSpPr>
            <a:spLocks noGrp="1"/>
          </p:cNvSpPr>
          <p:nvPr>
            <p:ph type="dt" sz="half" idx="10"/>
          </p:nvPr>
        </p:nvSpPr>
        <p:spPr/>
        <p:txBody>
          <a:bodyPr/>
          <a:lstStyle/>
          <a:p>
            <a:fld id="{9E8CB031-BE05-4CD9-B077-D2D6E118DE7B}" type="datetime2">
              <a:rPr lang="en-US" smtClean="0">
                <a:latin typeface="Segoe UI" panose="020B0502040204020203" pitchFamily="34" charset="0"/>
                <a:cs typeface="Segoe UI" panose="020B0502040204020203" pitchFamily="34" charset="0"/>
              </a:rPr>
              <a:t>Wednesday, April 3, 2019</a:t>
            </a:fld>
            <a:endParaRPr lang="en-US" dirty="0">
              <a:latin typeface="Segoe UI" panose="020B0502040204020203" pitchFamily="34" charset="0"/>
              <a:cs typeface="Segoe UI" panose="020B0502040204020203" pitchFamily="34" charset="0"/>
            </a:endParaRPr>
          </a:p>
        </p:txBody>
      </p:sp>
      <p:sp>
        <p:nvSpPr>
          <p:cNvPr id="14" name="Footer Placeholder 5"/>
          <p:cNvSpPr>
            <a:spLocks noGrp="1"/>
          </p:cNvSpPr>
          <p:nvPr>
            <p:ph type="ftr" sz="quarter" idx="11"/>
          </p:nvPr>
        </p:nvSpPr>
        <p:spPr/>
        <p:txBody>
          <a:bodyPr/>
          <a:lstStyle/>
          <a:p>
            <a:r>
              <a:rPr lang="en-US">
                <a:latin typeface="Segoe UI" panose="020B0502040204020203" pitchFamily="34" charset="0"/>
                <a:cs typeface="Segoe UI" panose="020B0502040204020203" pitchFamily="34" charset="0"/>
              </a:rPr>
              <a:t>#SCUGno</a:t>
            </a:r>
            <a:endParaRPr lang="en-US"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2728" y="6454586"/>
            <a:ext cx="1425903" cy="351329"/>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6729" y="3097609"/>
            <a:ext cx="1524003" cy="1524003"/>
          </a:xfrm>
          <a:prstGeom prst="rect">
            <a:avLst/>
          </a:prstGeom>
          <a:ln>
            <a:noFill/>
          </a:ln>
          <a:effectLst>
            <a:outerShdw blurRad="292100" dist="139700" dir="2700000" algn="tl" rotWithShape="0">
              <a:srgbClr val="333333">
                <a:alpha val="65000"/>
              </a:srgbClr>
            </a:outerShdw>
          </a:effectLst>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6296" y="3097609"/>
            <a:ext cx="1524003" cy="1524003"/>
          </a:xfrm>
          <a:prstGeom prst="rect">
            <a:avLst/>
          </a:prstGeom>
          <a:ln>
            <a:noFill/>
          </a:ln>
          <a:effectLst>
            <a:outerShdw blurRad="292100" dist="139700" dir="2700000" algn="tl" rotWithShape="0">
              <a:srgbClr val="333333">
                <a:alpha val="65000"/>
              </a:srgbClr>
            </a:outerShdw>
          </a:effectLst>
        </p:spPr>
      </p:pic>
      <p:sp>
        <p:nvSpPr>
          <p:cNvPr id="35" name="TextBox 34"/>
          <p:cNvSpPr txBox="1"/>
          <p:nvPr/>
        </p:nvSpPr>
        <p:spPr>
          <a:xfrm>
            <a:off x="5989985" y="4826445"/>
            <a:ext cx="3816626" cy="369332"/>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www.facebook.com/SCUGNorway</a:t>
            </a:r>
          </a:p>
        </p:txBody>
      </p:sp>
      <p:sp>
        <p:nvSpPr>
          <p:cNvPr id="36" name="TextBox 35"/>
          <p:cNvSpPr txBox="1"/>
          <p:nvPr/>
        </p:nvSpPr>
        <p:spPr>
          <a:xfrm>
            <a:off x="3354881" y="4826445"/>
            <a:ext cx="1787698" cy="369332"/>
          </a:xfrm>
          <a:prstGeom prst="rect">
            <a:avLst/>
          </a:prstGeom>
          <a:noFill/>
        </p:spPr>
        <p:txBody>
          <a:bodyPr wrap="square" rtlCol="0">
            <a:spAutoFit/>
          </a:bodyPr>
          <a:lstStyle/>
          <a:p>
            <a:r>
              <a:rPr lang="nb-NO" dirty="0">
                <a:solidFill>
                  <a:schemeClr val="bg1"/>
                </a:solidFill>
                <a:latin typeface="Segoe UI" panose="020B0502040204020203" pitchFamily="34" charset="0"/>
                <a:cs typeface="Segoe UI" panose="020B0502040204020203" pitchFamily="34" charset="0"/>
              </a:rPr>
              <a:t>@SCUGNorway</a:t>
            </a:r>
            <a:endParaRPr lang="en-US" dirty="0">
              <a:solidFill>
                <a:schemeClr val="bg1"/>
              </a:solidFill>
              <a:latin typeface="Segoe UI" panose="020B0502040204020203" pitchFamily="34" charset="0"/>
              <a:cs typeface="Segoe UI"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152295965"/>
              </p:ext>
            </p:extLst>
          </p:nvPr>
        </p:nvGraphicFramePr>
        <p:xfrm>
          <a:off x="3140765" y="2521936"/>
          <a:ext cx="5857461" cy="370840"/>
        </p:xfrm>
        <a:graphic>
          <a:graphicData uri="http://schemas.openxmlformats.org/drawingml/2006/table">
            <a:tbl>
              <a:tblPr firstRow="1" bandRow="1">
                <a:tableStyleId>{5C22544A-7EE6-4342-B048-85BDC9FD1C3A}</a:tableStyleId>
              </a:tblPr>
              <a:tblGrid>
                <a:gridCol w="1952487">
                  <a:extLst>
                    <a:ext uri="{9D8B030D-6E8A-4147-A177-3AD203B41FA5}">
                      <a16:colId xmlns:a16="http://schemas.microsoft.com/office/drawing/2014/main" val="2940829285"/>
                    </a:ext>
                  </a:extLst>
                </a:gridCol>
                <a:gridCol w="1952487">
                  <a:extLst>
                    <a:ext uri="{9D8B030D-6E8A-4147-A177-3AD203B41FA5}">
                      <a16:colId xmlns:a16="http://schemas.microsoft.com/office/drawing/2014/main" val="136380178"/>
                    </a:ext>
                  </a:extLst>
                </a:gridCol>
                <a:gridCol w="1952487">
                  <a:extLst>
                    <a:ext uri="{9D8B030D-6E8A-4147-A177-3AD203B41FA5}">
                      <a16:colId xmlns:a16="http://schemas.microsoft.com/office/drawing/2014/main" val="366039540"/>
                    </a:ext>
                  </a:extLst>
                </a:gridCol>
              </a:tblGrid>
              <a:tr h="370840">
                <a:tc>
                  <a:txBody>
                    <a:bodyPr/>
                    <a:lstStyle/>
                    <a:p>
                      <a:pPr algn="ctr"/>
                      <a:r>
                        <a:rPr lang="nb-NO" b="0" dirty="0">
                          <a:solidFill>
                            <a:schemeClr val="bg1"/>
                          </a:solidFill>
                          <a:latin typeface="Segoe UI" panose="020B0502040204020203" pitchFamily="34" charset="0"/>
                          <a:cs typeface="Segoe UI" panose="020B0502040204020203" pitchFamily="34" charset="0"/>
                        </a:rPr>
                        <a:t>Like</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b="0" dirty="0">
                          <a:solidFill>
                            <a:schemeClr val="bg1"/>
                          </a:solidFill>
                          <a:latin typeface="Segoe UI" panose="020B0502040204020203" pitchFamily="34" charset="0"/>
                          <a:cs typeface="Segoe UI" panose="020B0502040204020203" pitchFamily="34" charset="0"/>
                        </a:rPr>
                        <a:t>&amp;</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b="0" dirty="0">
                          <a:solidFill>
                            <a:schemeClr val="bg1"/>
                          </a:solidFill>
                          <a:latin typeface="Segoe UI" panose="020B0502040204020203" pitchFamily="34" charset="0"/>
                          <a:cs typeface="Segoe UI" panose="020B0502040204020203" pitchFamily="34" charset="0"/>
                        </a:rPr>
                        <a:t>Follow us!</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722477"/>
                  </a:ext>
                </a:extLst>
              </a:tr>
            </a:tbl>
          </a:graphicData>
        </a:graphic>
      </p:graphicFrame>
    </p:spTree>
    <p:extLst>
      <p:ext uri="{BB962C8B-B14F-4D97-AF65-F5344CB8AC3E}">
        <p14:creationId xmlns:p14="http://schemas.microsoft.com/office/powerpoint/2010/main" val="2965867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solidFill>
                  <a:schemeClr val="bg1"/>
                </a:solidFill>
              </a:rPr>
              <a:t>Let’s get Social and Share!</a:t>
            </a:r>
          </a:p>
        </p:txBody>
      </p:sp>
      <p:sp>
        <p:nvSpPr>
          <p:cNvPr id="5" name="Date Placeholder 4"/>
          <p:cNvSpPr>
            <a:spLocks noGrp="1"/>
          </p:cNvSpPr>
          <p:nvPr>
            <p:ph type="dt" sz="half" idx="10"/>
          </p:nvPr>
        </p:nvSpPr>
        <p:spPr/>
        <p:txBody>
          <a:bodyPr/>
          <a:lstStyle/>
          <a:p>
            <a:fld id="{9E8CB031-BE05-4CD9-B077-D2D6E118DE7B}" type="datetime2">
              <a:rPr lang="en-US" smtClean="0">
                <a:latin typeface="Segoe UI" panose="020B0502040204020203" pitchFamily="34" charset="0"/>
                <a:cs typeface="Segoe UI" panose="020B0502040204020203" pitchFamily="34" charset="0"/>
              </a:rPr>
              <a:t>Wednesday, April 3, 2019</a:t>
            </a:fld>
            <a:endParaRPr lang="en-US" dirty="0">
              <a:latin typeface="Segoe UI" panose="020B0502040204020203" pitchFamily="34" charset="0"/>
              <a:cs typeface="Segoe UI" panose="020B0502040204020203" pitchFamily="34" charset="0"/>
            </a:endParaRPr>
          </a:p>
        </p:txBody>
      </p:sp>
      <p:sp>
        <p:nvSpPr>
          <p:cNvPr id="14" name="Footer Placeholder 5"/>
          <p:cNvSpPr>
            <a:spLocks noGrp="1"/>
          </p:cNvSpPr>
          <p:nvPr>
            <p:ph type="ftr" sz="quarter" idx="11"/>
          </p:nvPr>
        </p:nvSpPr>
        <p:spPr/>
        <p:txBody>
          <a:bodyPr/>
          <a:lstStyle/>
          <a:p>
            <a:r>
              <a:rPr lang="en-US">
                <a:latin typeface="Segoe UI" panose="020B0502040204020203" pitchFamily="34" charset="0"/>
                <a:cs typeface="Segoe UI" panose="020B0502040204020203" pitchFamily="34" charset="0"/>
              </a:rPr>
              <a:t>#SCUGno</a:t>
            </a:r>
            <a:endParaRPr lang="en-US"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2728" y="6454586"/>
            <a:ext cx="1425903" cy="351329"/>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159" y="2978335"/>
            <a:ext cx="1524003" cy="1524003"/>
          </a:xfrm>
          <a:prstGeom prst="rect">
            <a:avLst/>
          </a:prstGeom>
          <a:ln>
            <a:noFill/>
          </a:ln>
          <a:effectLst>
            <a:outerShdw blurRad="292100" dist="139700" dir="2700000" algn="tl" rotWithShape="0">
              <a:srgbClr val="333333">
                <a:alpha val="65000"/>
              </a:srgbClr>
            </a:outerShdw>
          </a:effectLst>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280" y="2978338"/>
            <a:ext cx="1524003" cy="1524003"/>
          </a:xfrm>
          <a:prstGeom prst="rect">
            <a:avLst/>
          </a:prstGeom>
          <a:ln>
            <a:noFill/>
          </a:ln>
          <a:effectLst>
            <a:outerShdw blurRad="292100" dist="139700" dir="2700000" algn="tl" rotWithShape="0">
              <a:srgbClr val="333333">
                <a:alpha val="65000"/>
              </a:srgbClr>
            </a:outerShdw>
          </a:effectLst>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039" y="2978336"/>
            <a:ext cx="1524003" cy="1524003"/>
          </a:xfrm>
          <a:prstGeom prst="rect">
            <a:avLst/>
          </a:prstGeom>
          <a:ln>
            <a:noFill/>
          </a:ln>
          <a:effectLst>
            <a:outerShdw blurRad="292100" dist="139700" dir="2700000" algn="tl" rotWithShape="0">
              <a:srgbClr val="333333">
                <a:alpha val="65000"/>
              </a:srgbClr>
            </a:outerShdw>
          </a:effectLst>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1676" y="2978338"/>
            <a:ext cx="1524003" cy="1524003"/>
          </a:xfrm>
          <a:prstGeom prst="rect">
            <a:avLst/>
          </a:prstGeom>
          <a:ln>
            <a:noFill/>
          </a:ln>
          <a:effectLst>
            <a:outerShdw blurRad="292100" dist="139700" dir="2700000" algn="tl" rotWithShape="0">
              <a:srgbClr val="333333">
                <a:alpha val="65000"/>
              </a:srgbClr>
            </a:outerShdw>
          </a:effectLst>
        </p:spPr>
      </p:pic>
      <p:sp>
        <p:nvSpPr>
          <p:cNvPr id="33" name="TextBox 32"/>
          <p:cNvSpPr txBox="1"/>
          <p:nvPr/>
        </p:nvSpPr>
        <p:spPr>
          <a:xfrm>
            <a:off x="6902059" y="4707174"/>
            <a:ext cx="1197962" cy="369332"/>
          </a:xfrm>
          <a:prstGeom prst="rect">
            <a:avLst/>
          </a:prstGeom>
          <a:noFill/>
        </p:spPr>
        <p:txBody>
          <a:bodyPr wrap="square" rtlCol="0">
            <a:spAutoFit/>
          </a:bodyPr>
          <a:lstStyle/>
          <a:p>
            <a:r>
              <a:rPr lang="nb-NO" dirty="0">
                <a:solidFill>
                  <a:schemeClr val="bg1"/>
                </a:solidFill>
                <a:latin typeface="Segoe UI" panose="020B0502040204020203" pitchFamily="34" charset="0"/>
                <a:cs typeface="Segoe UI" panose="020B0502040204020203" pitchFamily="34" charset="0"/>
              </a:rPr>
              <a:t>#SCUGno</a:t>
            </a:r>
            <a:endParaRPr lang="en-US" dirty="0">
              <a:solidFill>
                <a:schemeClr val="bg1"/>
              </a:solidFill>
              <a:latin typeface="Segoe UI" panose="020B0502040204020203" pitchFamily="34" charset="0"/>
              <a:cs typeface="Segoe UI" panose="020B0502040204020203" pitchFamily="34" charset="0"/>
            </a:endParaRPr>
          </a:p>
        </p:txBody>
      </p:sp>
      <p:sp>
        <p:nvSpPr>
          <p:cNvPr id="35" name="TextBox 34"/>
          <p:cNvSpPr txBox="1"/>
          <p:nvPr/>
        </p:nvSpPr>
        <p:spPr>
          <a:xfrm>
            <a:off x="9741689" y="4707174"/>
            <a:ext cx="1303975" cy="369332"/>
          </a:xfrm>
          <a:prstGeom prst="rect">
            <a:avLst/>
          </a:prstGeom>
          <a:noFill/>
        </p:spPr>
        <p:txBody>
          <a:bodyPr wrap="square" rtlCol="0">
            <a:spAutoFit/>
          </a:bodyPr>
          <a:lstStyle/>
          <a:p>
            <a:r>
              <a:rPr lang="nb-NO" dirty="0">
                <a:solidFill>
                  <a:schemeClr val="bg1"/>
                </a:solidFill>
                <a:latin typeface="Segoe UI" panose="020B0502040204020203" pitchFamily="34" charset="0"/>
                <a:cs typeface="Segoe UI" panose="020B0502040204020203" pitchFamily="34" charset="0"/>
              </a:rPr>
              <a:t>#SCUGno</a:t>
            </a:r>
            <a:endParaRPr lang="en-US" dirty="0">
              <a:solidFill>
                <a:schemeClr val="bg1"/>
              </a:solidFill>
              <a:latin typeface="Segoe UI" panose="020B0502040204020203" pitchFamily="34" charset="0"/>
              <a:cs typeface="Segoe UI" panose="020B0502040204020203" pitchFamily="34" charset="0"/>
            </a:endParaRPr>
          </a:p>
        </p:txBody>
      </p:sp>
      <p:sp>
        <p:nvSpPr>
          <p:cNvPr id="36" name="TextBox 35"/>
          <p:cNvSpPr txBox="1"/>
          <p:nvPr/>
        </p:nvSpPr>
        <p:spPr>
          <a:xfrm>
            <a:off x="1207293" y="4707174"/>
            <a:ext cx="1303975" cy="369332"/>
          </a:xfrm>
          <a:prstGeom prst="rect">
            <a:avLst/>
          </a:prstGeom>
          <a:noFill/>
        </p:spPr>
        <p:txBody>
          <a:bodyPr wrap="square" rtlCol="0">
            <a:spAutoFit/>
          </a:bodyPr>
          <a:lstStyle/>
          <a:p>
            <a:r>
              <a:rPr lang="nb-NO" dirty="0">
                <a:solidFill>
                  <a:schemeClr val="bg1"/>
                </a:solidFill>
                <a:latin typeface="Segoe UI" panose="020B0502040204020203" pitchFamily="34" charset="0"/>
                <a:cs typeface="Segoe UI" panose="020B0502040204020203" pitchFamily="34" charset="0"/>
              </a:rPr>
              <a:t>#SCUGno</a:t>
            </a:r>
            <a:endParaRPr lang="en-US" dirty="0">
              <a:solidFill>
                <a:schemeClr val="bg1"/>
              </a:solidFill>
              <a:latin typeface="Segoe UI" panose="020B0502040204020203" pitchFamily="34" charset="0"/>
              <a:cs typeface="Segoe UI" panose="020B0502040204020203" pitchFamily="34" charset="0"/>
            </a:endParaRPr>
          </a:p>
        </p:txBody>
      </p:sp>
      <p:sp>
        <p:nvSpPr>
          <p:cNvPr id="37" name="TextBox 36"/>
          <p:cNvSpPr txBox="1"/>
          <p:nvPr/>
        </p:nvSpPr>
        <p:spPr>
          <a:xfrm>
            <a:off x="4091462" y="4707174"/>
            <a:ext cx="1177395" cy="369332"/>
          </a:xfrm>
          <a:prstGeom prst="rect">
            <a:avLst/>
          </a:prstGeom>
          <a:noFill/>
        </p:spPr>
        <p:txBody>
          <a:bodyPr wrap="square" rtlCol="0">
            <a:spAutoFit/>
          </a:bodyPr>
          <a:lstStyle/>
          <a:p>
            <a:r>
              <a:rPr lang="nb-NO" dirty="0">
                <a:solidFill>
                  <a:schemeClr val="bg1"/>
                </a:solidFill>
                <a:latin typeface="Segoe UI" panose="020B0502040204020203" pitchFamily="34" charset="0"/>
                <a:cs typeface="Segoe UI" panose="020B0502040204020203" pitchFamily="34" charset="0"/>
              </a:rPr>
              <a:t>#SCUGno</a:t>
            </a:r>
            <a:endParaRPr lang="en-US"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802969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6"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Who is behind?</a:t>
            </a:r>
          </a:p>
        </p:txBody>
      </p:sp>
      <p:pic>
        <p:nvPicPr>
          <p:cNvPr id="7" name="Content Placeholder 6" descr="C:\Users\Stig\Desktop\microsoft-logo copy.png"/>
          <p:cNvPicPr>
            <a:picLocks noGrp="1" noChangeAspect="1" noChangeArrowheads="1"/>
          </p:cNvPicPr>
          <p:nvPr>
            <p:ph idx="1"/>
          </p:nvPr>
        </p:nvPicPr>
        <p:blipFill>
          <a:blip r:embed="rId3" cstate="screen">
            <a:extLst>
              <a:ext uri="{28A0092B-C50C-407E-A947-70E740481C1C}">
                <a14:useLocalDpi xmlns:a14="http://schemas.microsoft.com/office/drawing/2010/main" val="0"/>
              </a:ext>
            </a:extLst>
          </a:blip>
          <a:stretch>
            <a:fillRect/>
          </a:stretch>
        </p:blipFill>
        <p:spPr bwMode="auto">
          <a:xfrm>
            <a:off x="8152482" y="3552934"/>
            <a:ext cx="3003197" cy="81510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930343B7-F222-4972-86F1-30A95F950376}" type="datetime2">
              <a:rPr lang="en-US" smtClean="0"/>
              <a:t>Wednesday, April 3, 2019</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2728" y="6454586"/>
            <a:ext cx="1425903" cy="351329"/>
          </a:xfrm>
          <a:prstGeom prst="rect">
            <a:avLst/>
          </a:prstGeom>
        </p:spPr>
      </p:pic>
      <p:sp>
        <p:nvSpPr>
          <p:cNvPr id="8" name="Content Placeholder 2"/>
          <p:cNvSpPr txBox="1">
            <a:spLocks/>
          </p:cNvSpPr>
          <p:nvPr/>
        </p:nvSpPr>
        <p:spPr>
          <a:xfrm>
            <a:off x="1097280" y="1845734"/>
            <a:ext cx="10058400" cy="194406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Segoe UI" panose="020B0502040204020203" pitchFamily="34" charset="0"/>
                <a:ea typeface="+mn-ea"/>
                <a:cs typeface="Segoe UI" panose="020B0502040204020203" pitchFamily="34" charset="0"/>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Segoe UI" panose="020B0502040204020203" pitchFamily="34" charset="0"/>
                <a:ea typeface="+mn-ea"/>
                <a:cs typeface="Segoe UI" panose="020B0502040204020203" pitchFamily="34" charset="0"/>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r>
              <a:rPr lang="nb-NO" dirty="0"/>
              <a:t>The board</a:t>
            </a:r>
          </a:p>
          <a:p>
            <a:pPr lvl="1"/>
            <a:r>
              <a:rPr lang="nb-NO" sz="1600" dirty="0"/>
              <a:t>Who is running this </a:t>
            </a:r>
            <a:r>
              <a:rPr lang="nb-NO" sz="1600" dirty="0" err="1"/>
              <a:t>thing</a:t>
            </a:r>
            <a:r>
              <a:rPr lang="nb-NO" sz="1600" dirty="0"/>
              <a:t>?</a:t>
            </a:r>
          </a:p>
        </p:txBody>
      </p:sp>
      <p:sp>
        <p:nvSpPr>
          <p:cNvPr id="9" name="Content Placeholder 2"/>
          <p:cNvSpPr txBox="1">
            <a:spLocks/>
          </p:cNvSpPr>
          <p:nvPr/>
        </p:nvSpPr>
        <p:spPr>
          <a:xfrm>
            <a:off x="1066800" y="4913932"/>
            <a:ext cx="10058400" cy="194406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Segoe UI" panose="020B0502040204020203" pitchFamily="34" charset="0"/>
                <a:ea typeface="+mn-ea"/>
                <a:cs typeface="Segoe UI" panose="020B0502040204020203" pitchFamily="34" charset="0"/>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Segoe UI" panose="020B0502040204020203" pitchFamily="34" charset="0"/>
                <a:ea typeface="+mn-ea"/>
                <a:cs typeface="Segoe UI" panose="020B0502040204020203" pitchFamily="34" charset="0"/>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r>
              <a:rPr lang="nb-NO" dirty="0"/>
              <a:t>The sponsors</a:t>
            </a:r>
          </a:p>
          <a:p>
            <a:pPr lvl="1"/>
            <a:r>
              <a:rPr lang="nb-NO" sz="1600" dirty="0"/>
              <a:t>Non-Profit</a:t>
            </a:r>
          </a:p>
          <a:p>
            <a:pPr lvl="1"/>
            <a:r>
              <a:rPr lang="nb-NO" sz="1600" dirty="0"/>
              <a:t>Strategic partners which delivers relevant technology</a:t>
            </a:r>
          </a:p>
        </p:txBody>
      </p:sp>
      <p:sp>
        <p:nvSpPr>
          <p:cNvPr id="10" name="Content Placeholder 2"/>
          <p:cNvSpPr txBox="1">
            <a:spLocks/>
          </p:cNvSpPr>
          <p:nvPr/>
        </p:nvSpPr>
        <p:spPr>
          <a:xfrm>
            <a:off x="1097279" y="3563262"/>
            <a:ext cx="10058400" cy="119741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Segoe UI" panose="020B0502040204020203" pitchFamily="34" charset="0"/>
                <a:ea typeface="+mn-ea"/>
                <a:cs typeface="Segoe UI" panose="020B0502040204020203" pitchFamily="34" charset="0"/>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Segoe UI" panose="020B0502040204020203" pitchFamily="34" charset="0"/>
                <a:ea typeface="+mn-ea"/>
                <a:cs typeface="Segoe UI" panose="020B0502040204020203" pitchFamily="34" charset="0"/>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Segoe UI" panose="020B0502040204020203" pitchFamily="34" charset="0"/>
                <a:ea typeface="+mn-ea"/>
                <a:cs typeface="Segoe UI" panose="020B0502040204020203" pitchFamily="34" charset="0"/>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r>
              <a:rPr lang="nb-NO" dirty="0"/>
              <a:t>Microsoft</a:t>
            </a:r>
          </a:p>
          <a:p>
            <a:pPr lvl="1"/>
            <a:r>
              <a:rPr lang="nb-NO" sz="1600" dirty="0"/>
              <a:t>Big thanks to Hanne Wulff and the DX team at Microsoft</a:t>
            </a:r>
          </a:p>
        </p:txBody>
      </p:sp>
      <p:sp>
        <p:nvSpPr>
          <p:cNvPr id="3" name="Footer Placeholder 2"/>
          <p:cNvSpPr>
            <a:spLocks noGrp="1"/>
          </p:cNvSpPr>
          <p:nvPr>
            <p:ph type="ftr" sz="quarter" idx="11"/>
          </p:nvPr>
        </p:nvSpPr>
        <p:spPr/>
        <p:txBody>
          <a:bodyPr/>
          <a:lstStyle/>
          <a:p>
            <a:r>
              <a:rPr lang="en-US"/>
              <a:t>#SCUGno</a:t>
            </a:r>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2482" y="2183095"/>
            <a:ext cx="2828591" cy="696938"/>
          </a:xfrm>
          <a:prstGeom prst="rect">
            <a:avLst/>
          </a:prstGeom>
        </p:spPr>
      </p:pic>
    </p:spTree>
    <p:extLst>
      <p:ext uri="{BB962C8B-B14F-4D97-AF65-F5344CB8AC3E}">
        <p14:creationId xmlns:p14="http://schemas.microsoft.com/office/powerpoint/2010/main" val="2172777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solidFill>
                  <a:schemeClr val="bg1"/>
                </a:solidFill>
                <a:latin typeface="Segoe UI" panose="020B0502040204020203" pitchFamily="34" charset="0"/>
                <a:cs typeface="Segoe UI" panose="020B0502040204020203" pitchFamily="34" charset="0"/>
              </a:rPr>
              <a:t>Ask the experts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2728" y="6454586"/>
            <a:ext cx="1425903" cy="351329"/>
          </a:xfrm>
          <a:prstGeom prst="rect">
            <a:avLst/>
          </a:prstGeom>
        </p:spPr>
      </p:pic>
      <p:sp>
        <p:nvSpPr>
          <p:cNvPr id="5" name="Date Placeholder 4"/>
          <p:cNvSpPr>
            <a:spLocks noGrp="1"/>
          </p:cNvSpPr>
          <p:nvPr>
            <p:ph type="dt" sz="half" idx="10"/>
          </p:nvPr>
        </p:nvSpPr>
        <p:spPr/>
        <p:txBody>
          <a:bodyPr/>
          <a:lstStyle/>
          <a:p>
            <a:fld id="{9161B5B1-77E0-4611-AB91-99F7EFD68563}" type="datetime2">
              <a:rPr lang="en-US" smtClean="0">
                <a:latin typeface="Segoe UI" panose="020B0502040204020203" pitchFamily="34" charset="0"/>
                <a:cs typeface="Segoe UI" panose="020B0502040204020203" pitchFamily="34" charset="0"/>
              </a:rPr>
              <a:t>Wednesday, April 3, 2019</a:t>
            </a:fld>
            <a:endParaRPr lang="en-US" dirty="0">
              <a:latin typeface="Segoe UI" panose="020B0502040204020203" pitchFamily="34" charset="0"/>
              <a:cs typeface="Segoe UI" panose="020B0502040204020203" pitchFamily="34" charset="0"/>
            </a:endParaRPr>
          </a:p>
        </p:txBody>
      </p:sp>
      <p:pic>
        <p:nvPicPr>
          <p:cNvPr id="1026" name="Picture 2" descr="https://upload.wikimedia.org/wikipedia/en/c/c2/Peter_Griff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601" y="2674165"/>
            <a:ext cx="2601014" cy="37804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vignette1.wikia.nocookie.net/simpsons/images/6/65/Homersimpson2.png/revision/latest?cb=201401100202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6904" y="2689653"/>
            <a:ext cx="2965035" cy="37649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pload.wikimedia.org/wikipedia/en/d/de/Barney_Gumb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6602" y="2644586"/>
            <a:ext cx="28194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en/thumb/a/a6/Goofy.svg/690px-Goofy.svg.pn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17697" y="2644586"/>
            <a:ext cx="2490178" cy="36955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musicbanter.com/attachments/games-lists-jokes-polls/1261d1138853923-if-you-had-cartoon-character-who-would-you-troythumbsup.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272" y="2644586"/>
            <a:ext cx="1876425" cy="3524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111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solidFill>
                  <a:schemeClr val="bg1"/>
                </a:solidFill>
              </a:rPr>
              <a:t>Get in touch with us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2728" y="6454586"/>
            <a:ext cx="1425903" cy="351329"/>
          </a:xfrm>
          <a:prstGeom prst="rect">
            <a:avLst/>
          </a:prstGeom>
        </p:spPr>
      </p:pic>
      <p:sp>
        <p:nvSpPr>
          <p:cNvPr id="5" name="Date Placeholder 4"/>
          <p:cNvSpPr>
            <a:spLocks noGrp="1"/>
          </p:cNvSpPr>
          <p:nvPr>
            <p:ph type="dt" sz="half" idx="10"/>
          </p:nvPr>
        </p:nvSpPr>
        <p:spPr/>
        <p:txBody>
          <a:bodyPr/>
          <a:lstStyle/>
          <a:p>
            <a:fld id="{A96E24A6-08EF-4903-A1DD-C77C2F5C589A}" type="datetime2">
              <a:rPr lang="en-US" smtClean="0">
                <a:latin typeface="Segoe UI" panose="020B0502040204020203" pitchFamily="34" charset="0"/>
                <a:cs typeface="Segoe UI" panose="020B0502040204020203" pitchFamily="34" charset="0"/>
              </a:rPr>
              <a:t>Wednesday, April 3, 2019</a:t>
            </a:fld>
            <a:endParaRPr lang="en-US" dirty="0">
              <a:latin typeface="Segoe UI" panose="020B0502040204020203" pitchFamily="34" charset="0"/>
              <a:cs typeface="Segoe UI" panose="020B0502040204020203" pitchFamily="34"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5619" y="3107303"/>
            <a:ext cx="1522800" cy="1522800"/>
          </a:xfrm>
          <a:prstGeom prst="rect">
            <a:avLst/>
          </a:prstGeom>
          <a:ln>
            <a:noFill/>
          </a:ln>
          <a:effectLst>
            <a:outerShdw blurRad="292100" dist="139700" dir="2700000" algn="tl" rotWithShape="0">
              <a:srgbClr val="333333">
                <a:alpha val="65000"/>
              </a:srgbClr>
            </a:outerShdw>
          </a:effectLst>
        </p:spPr>
      </p:pic>
      <p:sp>
        <p:nvSpPr>
          <p:cNvPr id="38" name="TextBox 37"/>
          <p:cNvSpPr txBox="1"/>
          <p:nvPr/>
        </p:nvSpPr>
        <p:spPr>
          <a:xfrm>
            <a:off x="6684953" y="4715311"/>
            <a:ext cx="1604131" cy="369332"/>
          </a:xfrm>
          <a:prstGeom prst="rect">
            <a:avLst/>
          </a:prstGeom>
          <a:noFill/>
        </p:spPr>
        <p:txBody>
          <a:bodyPr wrap="square" rtlCol="0">
            <a:spAutoFit/>
          </a:bodyPr>
          <a:lstStyle/>
          <a:p>
            <a:r>
              <a:rPr lang="nb-NO" dirty="0">
                <a:solidFill>
                  <a:schemeClr val="bg1"/>
                </a:solidFill>
                <a:latin typeface="Segoe UI" panose="020B0502040204020203" pitchFamily="34" charset="0"/>
                <a:cs typeface="Segoe UI" panose="020B0502040204020203" pitchFamily="34" charset="0"/>
              </a:rPr>
              <a:t>info@scug.no</a:t>
            </a:r>
            <a:endParaRPr lang="en-US" dirty="0">
              <a:solidFill>
                <a:schemeClr val="bg1"/>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1615" y="3107303"/>
            <a:ext cx="1522800" cy="1522800"/>
          </a:xfrm>
          <a:prstGeom prst="rect">
            <a:avLst/>
          </a:prstGeom>
        </p:spPr>
      </p:pic>
      <p:sp>
        <p:nvSpPr>
          <p:cNvPr id="18" name="TextBox 17"/>
          <p:cNvSpPr txBox="1"/>
          <p:nvPr/>
        </p:nvSpPr>
        <p:spPr>
          <a:xfrm>
            <a:off x="4121615" y="4684451"/>
            <a:ext cx="1522800" cy="369332"/>
          </a:xfrm>
          <a:prstGeom prst="rect">
            <a:avLst/>
          </a:prstGeom>
          <a:noFill/>
        </p:spPr>
        <p:txBody>
          <a:bodyPr wrap="square" rtlCol="0">
            <a:spAutoFit/>
          </a:bodyPr>
          <a:lstStyle/>
          <a:p>
            <a:r>
              <a:rPr lang="nb-NO" dirty="0">
                <a:solidFill>
                  <a:schemeClr val="bg1"/>
                </a:solidFill>
                <a:latin typeface="Segoe UI" panose="020B0502040204020203" pitchFamily="34" charset="0"/>
                <a:cs typeface="Segoe UI" panose="020B0502040204020203" pitchFamily="34" charset="0"/>
              </a:rPr>
              <a:t>www.scug.no</a:t>
            </a:r>
            <a:endParaRPr lang="en-US" dirty="0">
              <a:solidFill>
                <a:schemeClr val="bg1"/>
              </a:solidFill>
              <a:latin typeface="Segoe UI" panose="020B0502040204020203" pitchFamily="34" charset="0"/>
              <a:cs typeface="Segoe UI" panose="020B0502040204020203" pitchFamily="34" charset="0"/>
            </a:endParaRPr>
          </a:p>
        </p:txBody>
      </p:sp>
      <p:sp>
        <p:nvSpPr>
          <p:cNvPr id="3" name="Footer Placeholder 2"/>
          <p:cNvSpPr>
            <a:spLocks noGrp="1"/>
          </p:cNvSpPr>
          <p:nvPr>
            <p:ph type="ftr" sz="quarter" idx="11"/>
          </p:nvPr>
        </p:nvSpPr>
        <p:spPr/>
        <p:txBody>
          <a:bodyPr/>
          <a:lstStyle/>
          <a:p>
            <a:r>
              <a:rPr lang="en-US"/>
              <a:t>#SCUGno</a:t>
            </a:r>
            <a:endParaRPr lang="en-US" dirty="0"/>
          </a:p>
        </p:txBody>
      </p:sp>
    </p:spTree>
    <p:extLst>
      <p:ext uri="{BB962C8B-B14F-4D97-AF65-F5344CB8AC3E}">
        <p14:creationId xmlns:p14="http://schemas.microsoft.com/office/powerpoint/2010/main" val="14280777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8"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3913109" y="4002640"/>
            <a:ext cx="6096000" cy="1380443"/>
          </a:xfrm>
          <a:prstGeom prst="rect">
            <a:avLst/>
          </a:prstGeom>
        </p:spPr>
        <p:txBody>
          <a:bodyPr>
            <a:spAutoFit/>
          </a:bodyPr>
          <a:lstStyle/>
          <a:p>
            <a:pPr algn="ctr">
              <a:lnSpc>
                <a:spcPct val="107000"/>
              </a:lnSpc>
              <a:spcAft>
                <a:spcPts val="800"/>
              </a:spcAft>
            </a:pPr>
            <a:r>
              <a:rPr lang="nb-NO" sz="2400" dirty="0">
                <a:latin typeface="Segoe UI" panose="020B0502040204020203"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latin typeface="Segoe UI Light" panose="020B0502040204020203" pitchFamily="34" charset="0"/>
                <a:ea typeface="Calibri" panose="020F0502020204030204" pitchFamily="34" charset="0"/>
                <a:cs typeface="Times New Roman" panose="02020603050405020304" pitchFamily="18" charset="0"/>
              </a:rPr>
              <a:t>              Sharing is </a:t>
            </a:r>
            <a:br>
              <a:rPr lang="en-US" sz="2400" dirty="0">
                <a:latin typeface="Segoe UI Light" panose="020B0502040204020203" pitchFamily="34" charset="0"/>
                <a:ea typeface="Calibri" panose="020F0502020204030204" pitchFamily="34" charset="0"/>
                <a:cs typeface="Times New Roman" panose="02020603050405020304" pitchFamily="18" charset="0"/>
              </a:rPr>
            </a:br>
            <a:r>
              <a:rPr lang="en-US" sz="2400" dirty="0">
                <a:latin typeface="Segoe UI Light" panose="020B0502040204020203" pitchFamily="34" charset="0"/>
                <a:ea typeface="Calibri" panose="020F0502020204030204" pitchFamily="34" charset="0"/>
                <a:cs typeface="Times New Roman" panose="02020603050405020304" pitchFamily="18" charset="0"/>
              </a:rPr>
              <a:t>                         Everything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165" y="2979000"/>
            <a:ext cx="3652738" cy="900000"/>
          </a:xfrm>
          <a:prstGeom prst="rect">
            <a:avLst/>
          </a:prstGeom>
        </p:spPr>
      </p:pic>
      <p:sp>
        <p:nvSpPr>
          <p:cNvPr id="6" name="Footer Placeholder 2"/>
          <p:cNvSpPr>
            <a:spLocks noGrp="1"/>
          </p:cNvSpPr>
          <p:nvPr>
            <p:ph type="ftr" sz="quarter" idx="11"/>
          </p:nvPr>
        </p:nvSpPr>
        <p:spPr>
          <a:xfrm>
            <a:off x="10668000" y="6492875"/>
            <a:ext cx="1524000" cy="365125"/>
          </a:xfrm>
        </p:spPr>
        <p:txBody>
          <a:bodyPr/>
          <a:lstStyle/>
          <a:p>
            <a:r>
              <a:rPr lang="en-US" dirty="0"/>
              <a:t>#SCUGno</a:t>
            </a:r>
          </a:p>
        </p:txBody>
      </p:sp>
    </p:spTree>
    <p:extLst>
      <p:ext uri="{BB962C8B-B14F-4D97-AF65-F5344CB8AC3E}">
        <p14:creationId xmlns:p14="http://schemas.microsoft.com/office/powerpoint/2010/main" val="390419485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solidFill>
                  <a:schemeClr val="bg1"/>
                </a:solidFill>
              </a:rPr>
              <a:t>Sponsors</a:t>
            </a:r>
          </a:p>
        </p:txBody>
      </p:sp>
      <p:sp>
        <p:nvSpPr>
          <p:cNvPr id="4" name="Date Placeholder 3"/>
          <p:cNvSpPr>
            <a:spLocks noGrp="1"/>
          </p:cNvSpPr>
          <p:nvPr>
            <p:ph type="dt" sz="half" idx="10"/>
          </p:nvPr>
        </p:nvSpPr>
        <p:spPr/>
        <p:txBody>
          <a:bodyPr/>
          <a:lstStyle/>
          <a:p>
            <a:fld id="{A183CEB7-E6D6-4D04-B775-55476C134C6D}" type="datetime2">
              <a:rPr lang="en-US" smtClean="0"/>
              <a:t>Wednesday, April 3, 2019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684" y="3045550"/>
            <a:ext cx="1645920" cy="164426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023" y="6459785"/>
            <a:ext cx="1425903" cy="351329"/>
          </a:xfrm>
          <a:prstGeom prst="rect">
            <a:avLst/>
          </a:prstGeom>
        </p:spPr>
      </p:pic>
      <p:cxnSp>
        <p:nvCxnSpPr>
          <p:cNvPr id="14" name="Straight Connector 13"/>
          <p:cNvCxnSpPr/>
          <p:nvPr/>
        </p:nvCxnSpPr>
        <p:spPr>
          <a:xfrm>
            <a:off x="3937000" y="2298700"/>
            <a:ext cx="12700" cy="3733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026389" y="2342768"/>
            <a:ext cx="12700" cy="373380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2448" b="9961"/>
          <a:stretch/>
        </p:blipFill>
        <p:spPr>
          <a:xfrm>
            <a:off x="5004632" y="3093250"/>
            <a:ext cx="2185907" cy="1696055"/>
          </a:xfrm>
          <a:prstGeom prst="rect">
            <a:avLst/>
          </a:prstGeom>
        </p:spPr>
      </p:pic>
      <p:sp>
        <p:nvSpPr>
          <p:cNvPr id="22" name="TextBox 21"/>
          <p:cNvSpPr txBox="1"/>
          <p:nvPr/>
        </p:nvSpPr>
        <p:spPr>
          <a:xfrm>
            <a:off x="1681427" y="2156352"/>
            <a:ext cx="1303975" cy="584775"/>
          </a:xfrm>
          <a:prstGeom prst="rect">
            <a:avLst/>
          </a:prstGeom>
          <a:noFill/>
        </p:spPr>
        <p:txBody>
          <a:bodyPr wrap="square" rtlCol="0">
            <a:spAutoFit/>
          </a:bodyPr>
          <a:lstStyle/>
          <a:p>
            <a:pPr algn="ctr"/>
            <a:r>
              <a:rPr lang="nb-NO" sz="3200" dirty="0">
                <a:solidFill>
                  <a:schemeClr val="bg1"/>
                </a:solidFill>
                <a:latin typeface="Segoe UI" panose="020B0502040204020203" pitchFamily="34" charset="0"/>
                <a:cs typeface="Segoe UI" panose="020B0502040204020203" pitchFamily="34" charset="0"/>
              </a:rPr>
              <a:t>Gold</a:t>
            </a:r>
            <a:endParaRPr lang="en-US" sz="3200" dirty="0">
              <a:solidFill>
                <a:schemeClr val="bg1"/>
              </a:solidFill>
              <a:latin typeface="Segoe UI" panose="020B0502040204020203" pitchFamily="34" charset="0"/>
              <a:cs typeface="Segoe UI" panose="020B0502040204020203" pitchFamily="34" charset="0"/>
            </a:endParaRPr>
          </a:p>
        </p:txBody>
      </p:sp>
      <p:sp>
        <p:nvSpPr>
          <p:cNvPr id="23" name="TextBox 22"/>
          <p:cNvSpPr txBox="1"/>
          <p:nvPr/>
        </p:nvSpPr>
        <p:spPr>
          <a:xfrm>
            <a:off x="5336057" y="2156351"/>
            <a:ext cx="1303975" cy="584775"/>
          </a:xfrm>
          <a:prstGeom prst="rect">
            <a:avLst/>
          </a:prstGeom>
          <a:noFill/>
        </p:spPr>
        <p:txBody>
          <a:bodyPr wrap="square" rtlCol="0">
            <a:spAutoFit/>
          </a:bodyPr>
          <a:lstStyle/>
          <a:p>
            <a:pPr algn="ctr"/>
            <a:r>
              <a:rPr lang="nb-NO" sz="3200" dirty="0">
                <a:solidFill>
                  <a:schemeClr val="bg1"/>
                </a:solidFill>
                <a:latin typeface="Segoe UI" panose="020B0502040204020203" pitchFamily="34" charset="0"/>
                <a:cs typeface="Segoe UI" panose="020B0502040204020203" pitchFamily="34" charset="0"/>
              </a:rPr>
              <a:t>Silver</a:t>
            </a:r>
            <a:endParaRPr lang="en-US" sz="3200" dirty="0">
              <a:solidFill>
                <a:schemeClr val="bg1"/>
              </a:solidFill>
              <a:latin typeface="Segoe UI" panose="020B0502040204020203" pitchFamily="34" charset="0"/>
              <a:cs typeface="Segoe UI" panose="020B0502040204020203" pitchFamily="34" charset="0"/>
            </a:endParaRPr>
          </a:p>
        </p:txBody>
      </p:sp>
      <p:sp>
        <p:nvSpPr>
          <p:cNvPr id="24" name="TextBox 23"/>
          <p:cNvSpPr txBox="1"/>
          <p:nvPr/>
        </p:nvSpPr>
        <p:spPr>
          <a:xfrm>
            <a:off x="9159308" y="2156351"/>
            <a:ext cx="1472934" cy="584775"/>
          </a:xfrm>
          <a:prstGeom prst="rect">
            <a:avLst/>
          </a:prstGeom>
          <a:noFill/>
        </p:spPr>
        <p:txBody>
          <a:bodyPr wrap="square" rtlCol="0">
            <a:spAutoFit/>
          </a:bodyPr>
          <a:lstStyle/>
          <a:p>
            <a:pPr algn="ctr"/>
            <a:r>
              <a:rPr lang="nb-NO" sz="3200" dirty="0">
                <a:solidFill>
                  <a:schemeClr val="bg1"/>
                </a:solidFill>
                <a:latin typeface="Segoe UI" panose="020B0502040204020203" pitchFamily="34" charset="0"/>
                <a:cs typeface="Segoe UI" panose="020B0502040204020203" pitchFamily="34" charset="0"/>
              </a:rPr>
              <a:t>Bronze</a:t>
            </a:r>
            <a:endParaRPr lang="en-US" sz="3200" dirty="0">
              <a:solidFill>
                <a:schemeClr val="bg1"/>
              </a:solidFill>
              <a:latin typeface="Segoe UI" panose="020B0502040204020203" pitchFamily="34" charset="0"/>
              <a:cs typeface="Segoe UI" panose="020B0502040204020203" pitchFamily="34" charset="0"/>
            </a:endParaRPr>
          </a:p>
        </p:txBody>
      </p:sp>
      <p:sp>
        <p:nvSpPr>
          <p:cNvPr id="5" name="Footer Placeholder 4"/>
          <p:cNvSpPr>
            <a:spLocks noGrp="1"/>
          </p:cNvSpPr>
          <p:nvPr>
            <p:ph type="ftr" sz="quarter" idx="11"/>
          </p:nvPr>
        </p:nvSpPr>
        <p:spPr/>
        <p:txBody>
          <a:bodyPr/>
          <a:lstStyle/>
          <a:p>
            <a:r>
              <a:rPr lang="en-US"/>
              <a:t>#SCUGno</a:t>
            </a:r>
            <a:endParaRPr lang="en-US" dirty="0"/>
          </a:p>
        </p:txBody>
      </p:sp>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38656" b="36356"/>
          <a:stretch/>
        </p:blipFill>
        <p:spPr>
          <a:xfrm>
            <a:off x="8026389" y="3464030"/>
            <a:ext cx="3834187" cy="958068"/>
          </a:xfrm>
          <a:prstGeom prst="rect">
            <a:avLst/>
          </a:prstGeom>
        </p:spPr>
      </p:pic>
      <p:pic>
        <p:nvPicPr>
          <p:cNvPr id="1028" name="Picture 4" descr="http://cdn.mspoweruser.netdna-cdn.com/wp-content/uploads/2016/05/flexera-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854" y="4852082"/>
            <a:ext cx="3481120" cy="1084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9618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4"/>
                                        </p:tgtEl>
                                      </p:cBhvr>
                                    </p:animEffect>
                                    <p:set>
                                      <p:cBhvr>
                                        <p:cTn id="25" dur="1" fill="hold">
                                          <p:stCondLst>
                                            <p:cond delay="499"/>
                                          </p:stCondLst>
                                        </p:cTn>
                                        <p:tgtEl>
                                          <p:spTgt spid="2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028"/>
                                        </p:tgtEl>
                                      </p:cBhvr>
                                    </p:animEffect>
                                    <p:set>
                                      <p:cBhvr>
                                        <p:cTn id="28" dur="1" fill="hold">
                                          <p:stCondLst>
                                            <p:cond delay="499"/>
                                          </p:stCondLst>
                                        </p:cTn>
                                        <p:tgtEl>
                                          <p:spTgt spid="1028"/>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7993186" y="1810806"/>
            <a:ext cx="1773936" cy="4458151"/>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43428" tIns="179285" rIns="44821" bIns="183547"/>
          <a:lstStyle/>
          <a:p>
            <a:pPr marL="0" marR="0" lvl="0" indent="0" algn="l" defTabSz="895747" rtl="0" eaLnBrk="1" fontAlgn="base" latinLnBrk="0" hangingPunct="1">
              <a:lnSpc>
                <a:spcPct val="100000"/>
              </a:lnSpc>
              <a:spcBef>
                <a:spcPct val="0"/>
              </a:spcBef>
              <a:spcAft>
                <a:spcPts val="1765"/>
              </a:spcAft>
              <a:buClrTx/>
              <a:buSzTx/>
              <a:buFontTx/>
              <a:buNone/>
              <a:tabLst/>
              <a:defRPr/>
            </a:pPr>
            <a:r>
              <a:rPr kumimoji="0" lang="en-US" sz="2000" b="0" i="0" u="none" strike="noStrike" kern="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mn-cs"/>
              </a:rPr>
              <a:t>Protect</a:t>
            </a:r>
          </a:p>
        </p:txBody>
      </p:sp>
      <p:sp>
        <p:nvSpPr>
          <p:cNvPr id="26" name="Rectangle 25"/>
          <p:cNvSpPr/>
          <p:nvPr/>
        </p:nvSpPr>
        <p:spPr bwMode="auto">
          <a:xfrm>
            <a:off x="6143543" y="1810806"/>
            <a:ext cx="1773936" cy="4458151"/>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43428" tIns="179285" rIns="44821" bIns="183547"/>
          <a:lstStyle/>
          <a:p>
            <a:pPr marL="0" marR="0" lvl="0" indent="0" algn="l" defTabSz="895747" rtl="0" eaLnBrk="1" fontAlgn="base" latinLnBrk="0" hangingPunct="1">
              <a:lnSpc>
                <a:spcPct val="100000"/>
              </a:lnSpc>
              <a:spcBef>
                <a:spcPct val="0"/>
              </a:spcBef>
              <a:spcAft>
                <a:spcPts val="1765"/>
              </a:spcAft>
              <a:buClrTx/>
              <a:buSzTx/>
              <a:buFontTx/>
              <a:buNone/>
              <a:tabLst/>
              <a:defRPr/>
            </a:pPr>
            <a:r>
              <a:rPr kumimoji="0" lang="en-US" sz="2000" b="0" i="0" u="none" strike="noStrike" kern="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mn-cs"/>
              </a:rPr>
              <a:t>Automate</a:t>
            </a:r>
          </a:p>
        </p:txBody>
      </p:sp>
      <p:sp>
        <p:nvSpPr>
          <p:cNvPr id="35" name="Rectangle 34"/>
          <p:cNvSpPr/>
          <p:nvPr/>
        </p:nvSpPr>
        <p:spPr bwMode="auto">
          <a:xfrm>
            <a:off x="9842828" y="1810806"/>
            <a:ext cx="1773936" cy="4458151"/>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43428" tIns="179285" rIns="44821" bIns="183547"/>
          <a:lstStyle/>
          <a:p>
            <a:pPr marL="0" marR="0" lvl="0" indent="0" algn="l" defTabSz="895747" rtl="0" eaLnBrk="1" fontAlgn="base" latinLnBrk="0" hangingPunct="1">
              <a:lnSpc>
                <a:spcPct val="100000"/>
              </a:lnSpc>
              <a:spcBef>
                <a:spcPct val="0"/>
              </a:spcBef>
              <a:spcAft>
                <a:spcPts val="1765"/>
              </a:spcAft>
              <a:buClrTx/>
              <a:buSzTx/>
              <a:buFontTx/>
              <a:buNone/>
              <a:tabLst/>
              <a:defRPr/>
            </a:pPr>
            <a:r>
              <a:rPr kumimoji="0" lang="en-US" sz="2000" b="0" i="0" u="none" strike="noStrike" kern="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mn-cs"/>
              </a:rPr>
              <a:t>Self-service</a:t>
            </a:r>
          </a:p>
        </p:txBody>
      </p:sp>
      <p:sp>
        <p:nvSpPr>
          <p:cNvPr id="29" name="Rectangle 28"/>
          <p:cNvSpPr/>
          <p:nvPr/>
        </p:nvSpPr>
        <p:spPr bwMode="auto">
          <a:xfrm>
            <a:off x="4293901" y="1810806"/>
            <a:ext cx="1773936" cy="4458151"/>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43428" tIns="179285" rIns="44821" bIns="183547"/>
          <a:lstStyle/>
          <a:p>
            <a:pPr marL="0" marR="0" lvl="0" indent="0" algn="l" defTabSz="895747" rtl="0" eaLnBrk="1" fontAlgn="base" latinLnBrk="0" hangingPunct="1">
              <a:lnSpc>
                <a:spcPct val="100000"/>
              </a:lnSpc>
              <a:spcBef>
                <a:spcPct val="0"/>
              </a:spcBef>
              <a:spcAft>
                <a:spcPts val="1765"/>
              </a:spcAft>
              <a:buClrTx/>
              <a:buSzTx/>
              <a:buFontTx/>
              <a:buNone/>
              <a:tabLst/>
              <a:defRPr/>
            </a:pPr>
            <a:r>
              <a:rPr kumimoji="0" lang="en-US" sz="2000" b="0" i="0" u="none" strike="noStrike" kern="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mn-cs"/>
              </a:rPr>
              <a:t>Monitor</a:t>
            </a:r>
          </a:p>
        </p:txBody>
      </p:sp>
      <p:sp>
        <p:nvSpPr>
          <p:cNvPr id="2" name="Title 1"/>
          <p:cNvSpPr>
            <a:spLocks noGrp="1"/>
          </p:cNvSpPr>
          <p:nvPr>
            <p:ph type="title"/>
          </p:nvPr>
        </p:nvSpPr>
        <p:spPr/>
        <p:txBody>
          <a:bodyPr/>
          <a:lstStyle/>
          <a:p>
            <a:r>
              <a:rPr lang="en-US"/>
              <a:t>System Center Suite overview</a:t>
            </a:r>
            <a:endParaRPr lang="en-US" dirty="0"/>
          </a:p>
        </p:txBody>
      </p:sp>
      <p:sp>
        <p:nvSpPr>
          <p:cNvPr id="22" name="Rectangle 21"/>
          <p:cNvSpPr/>
          <p:nvPr/>
        </p:nvSpPr>
        <p:spPr bwMode="auto">
          <a:xfrm>
            <a:off x="594616" y="1818588"/>
            <a:ext cx="1773936" cy="445815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43428" tIns="179285" rIns="44821" bIns="183547"/>
          <a:lstStyle/>
          <a:p>
            <a:pPr marL="0" marR="0" lvl="0" indent="0" algn="l" defTabSz="895747" rtl="0" eaLnBrk="1" fontAlgn="base" latinLnBrk="0" hangingPunct="1">
              <a:lnSpc>
                <a:spcPct val="100000"/>
              </a:lnSpc>
              <a:spcBef>
                <a:spcPct val="0"/>
              </a:spcBef>
              <a:spcAft>
                <a:spcPts val="1765"/>
              </a:spcAft>
              <a:buClrTx/>
              <a:buSzTx/>
              <a:buFontTx/>
              <a:buNone/>
              <a:tabLst/>
              <a:defRPr/>
            </a:pPr>
            <a:r>
              <a:rPr kumimoji="0" lang="en-US" sz="2000" b="0" i="0" u="none" strike="noStrike" kern="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mn-cs"/>
              </a:rPr>
              <a:t>Provision, deploy</a:t>
            </a:r>
          </a:p>
        </p:txBody>
      </p:sp>
      <p:sp>
        <p:nvSpPr>
          <p:cNvPr id="14" name="TextBox 13"/>
          <p:cNvSpPr txBox="1"/>
          <p:nvPr/>
        </p:nvSpPr>
        <p:spPr>
          <a:xfrm>
            <a:off x="1237928" y="5503515"/>
            <a:ext cx="487313" cy="217175"/>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VMM</a:t>
            </a:r>
          </a:p>
        </p:txBody>
      </p:sp>
      <p:sp>
        <p:nvSpPr>
          <p:cNvPr id="16" name="TextBox 15"/>
          <p:cNvSpPr txBox="1"/>
          <p:nvPr/>
        </p:nvSpPr>
        <p:spPr>
          <a:xfrm>
            <a:off x="5014157" y="5503515"/>
            <a:ext cx="333425" cy="217175"/>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OM</a:t>
            </a:r>
          </a:p>
        </p:txBody>
      </p:sp>
      <p:sp>
        <p:nvSpPr>
          <p:cNvPr id="65" name="TextBox 64"/>
          <p:cNvSpPr txBox="1"/>
          <p:nvPr/>
        </p:nvSpPr>
        <p:spPr>
          <a:xfrm>
            <a:off x="6589685" y="5503515"/>
            <a:ext cx="881652" cy="217175"/>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SCO/SMA</a:t>
            </a:r>
          </a:p>
        </p:txBody>
      </p:sp>
      <p:sp>
        <p:nvSpPr>
          <p:cNvPr id="67" name="TextBox 66"/>
          <p:cNvSpPr txBox="1"/>
          <p:nvPr/>
        </p:nvSpPr>
        <p:spPr>
          <a:xfrm>
            <a:off x="8662947" y="5503515"/>
            <a:ext cx="434414" cy="217175"/>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DPM</a:t>
            </a:r>
          </a:p>
        </p:txBody>
      </p:sp>
      <p:sp>
        <p:nvSpPr>
          <p:cNvPr id="69" name="TextBox 68"/>
          <p:cNvSpPr txBox="1"/>
          <p:nvPr/>
        </p:nvSpPr>
        <p:spPr>
          <a:xfrm>
            <a:off x="10585526" y="5503515"/>
            <a:ext cx="288541" cy="217175"/>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SM</a:t>
            </a:r>
          </a:p>
        </p:txBody>
      </p:sp>
      <p:sp>
        <p:nvSpPr>
          <p:cNvPr id="77" name="Rectangle 76"/>
          <p:cNvSpPr/>
          <p:nvPr/>
        </p:nvSpPr>
        <p:spPr bwMode="auto">
          <a:xfrm>
            <a:off x="2444258" y="1818589"/>
            <a:ext cx="1773936" cy="445174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43428" tIns="179285" rIns="44821" bIns="183547"/>
          <a:lstStyle/>
          <a:p>
            <a:pPr marL="0" marR="0" lvl="0" indent="0" algn="l" defTabSz="895747" rtl="0" eaLnBrk="1" fontAlgn="base" latinLnBrk="0" hangingPunct="1">
              <a:lnSpc>
                <a:spcPct val="100000"/>
              </a:lnSpc>
              <a:spcBef>
                <a:spcPct val="0"/>
              </a:spcBef>
              <a:spcAft>
                <a:spcPts val="1765"/>
              </a:spcAft>
              <a:buClrTx/>
              <a:buSzTx/>
              <a:buFontTx/>
              <a:buNone/>
              <a:tabLst/>
              <a:defRPr/>
            </a:pPr>
            <a:r>
              <a:rPr kumimoji="0" lang="en-US" sz="2000" b="0" i="0" u="none" strike="noStrike" kern="0" cap="none" spc="0" normalizeH="0" baseline="0" noProof="0" dirty="0">
                <a:ln>
                  <a:noFill/>
                </a:ln>
                <a:gradFill>
                  <a:gsLst>
                    <a:gs pos="1250">
                      <a:srgbClr val="0078D4"/>
                    </a:gs>
                    <a:gs pos="100000">
                      <a:srgbClr val="0078D4"/>
                    </a:gs>
                  </a:gsLst>
                  <a:lin ang="5400000" scaled="0"/>
                </a:gradFill>
                <a:effectLst/>
                <a:uLnTx/>
                <a:uFillTx/>
                <a:latin typeface="Segoe UI Semibold"/>
                <a:ea typeface="+mn-ea"/>
                <a:cs typeface="+mn-cs"/>
              </a:rPr>
              <a:t>Configure</a:t>
            </a:r>
          </a:p>
        </p:txBody>
      </p:sp>
      <p:sp>
        <p:nvSpPr>
          <p:cNvPr id="76" name="TextBox 75"/>
          <p:cNvSpPr txBox="1"/>
          <p:nvPr/>
        </p:nvSpPr>
        <p:spPr>
          <a:xfrm>
            <a:off x="3178139" y="5503515"/>
            <a:ext cx="306174" cy="217175"/>
          </a:xfrm>
          <a:prstGeom prst="rect">
            <a:avLst/>
          </a:prstGeom>
          <a:noFill/>
        </p:spPr>
        <p:txBody>
          <a:bodyPr wrap="non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CM</a:t>
            </a:r>
          </a:p>
        </p:txBody>
      </p:sp>
      <p:sp>
        <p:nvSpPr>
          <p:cNvPr id="5" name="Rectangle 4">
            <a:extLst>
              <a:ext uri="{FF2B5EF4-FFF2-40B4-BE49-F238E27FC236}">
                <a16:creationId xmlns:a16="http://schemas.microsoft.com/office/drawing/2014/main" id="{0D744C7F-D15B-4D2B-875C-A895C3A79816}"/>
              </a:ext>
            </a:extLst>
          </p:cNvPr>
          <p:cNvSpPr/>
          <p:nvPr/>
        </p:nvSpPr>
        <p:spPr bwMode="auto">
          <a:xfrm>
            <a:off x="594616" y="2846892"/>
            <a:ext cx="1773936" cy="11859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91440" bIns="46637"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Provision fabric, deploy and manage VMs, and deploy multi-tier apps</a:t>
            </a:r>
          </a:p>
        </p:txBody>
      </p:sp>
      <p:sp>
        <p:nvSpPr>
          <p:cNvPr id="78" name="Rectangle 77">
            <a:extLst>
              <a:ext uri="{FF2B5EF4-FFF2-40B4-BE49-F238E27FC236}">
                <a16:creationId xmlns:a16="http://schemas.microsoft.com/office/drawing/2014/main" id="{909EBA4A-77AB-4126-8B20-078BF15C0E3C}"/>
              </a:ext>
            </a:extLst>
          </p:cNvPr>
          <p:cNvSpPr/>
          <p:nvPr/>
        </p:nvSpPr>
        <p:spPr bwMode="auto">
          <a:xfrm>
            <a:off x="2444258" y="2846892"/>
            <a:ext cx="1773936" cy="11859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91440" bIns="46637"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Configure, patch </a:t>
            </a:r>
            <a:br>
              <a:rPr kumimoji="0" lang="en-US" sz="14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and update clients </a:t>
            </a:r>
            <a:br>
              <a:rPr kumimoji="0" lang="en-US" sz="14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and servers </a:t>
            </a:r>
          </a:p>
        </p:txBody>
      </p:sp>
      <p:sp>
        <p:nvSpPr>
          <p:cNvPr id="81" name="Rectangle 80">
            <a:extLst>
              <a:ext uri="{FF2B5EF4-FFF2-40B4-BE49-F238E27FC236}">
                <a16:creationId xmlns:a16="http://schemas.microsoft.com/office/drawing/2014/main" id="{CF18E1F5-CA7A-4240-832F-009AD61946A7}"/>
              </a:ext>
            </a:extLst>
          </p:cNvPr>
          <p:cNvSpPr/>
          <p:nvPr/>
        </p:nvSpPr>
        <p:spPr bwMode="auto">
          <a:xfrm>
            <a:off x="4293901" y="2846892"/>
            <a:ext cx="1773936" cy="11859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91440" bIns="46637"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Monitor physical, virtual and cloud infrastructure and workloads in real time</a:t>
            </a:r>
          </a:p>
        </p:txBody>
      </p:sp>
      <p:sp>
        <p:nvSpPr>
          <p:cNvPr id="82" name="Rectangle 81">
            <a:extLst>
              <a:ext uri="{FF2B5EF4-FFF2-40B4-BE49-F238E27FC236}">
                <a16:creationId xmlns:a16="http://schemas.microsoft.com/office/drawing/2014/main" id="{B0F12853-E03E-4C9E-B896-A5792AA6B84F}"/>
              </a:ext>
            </a:extLst>
          </p:cNvPr>
          <p:cNvSpPr/>
          <p:nvPr/>
        </p:nvSpPr>
        <p:spPr bwMode="auto">
          <a:xfrm>
            <a:off x="6143543" y="2846892"/>
            <a:ext cx="1773936" cy="11859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91440" bIns="46637"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Automate management tasks using graphical and scripting tools</a:t>
            </a:r>
          </a:p>
        </p:txBody>
      </p:sp>
      <p:sp>
        <p:nvSpPr>
          <p:cNvPr id="85" name="Rectangle 84">
            <a:extLst>
              <a:ext uri="{FF2B5EF4-FFF2-40B4-BE49-F238E27FC236}">
                <a16:creationId xmlns:a16="http://schemas.microsoft.com/office/drawing/2014/main" id="{F7511441-26A7-43E2-8C9D-E104D47F2E6F}"/>
              </a:ext>
            </a:extLst>
          </p:cNvPr>
          <p:cNvSpPr/>
          <p:nvPr/>
        </p:nvSpPr>
        <p:spPr bwMode="auto">
          <a:xfrm>
            <a:off x="7993186" y="2846892"/>
            <a:ext cx="1773936" cy="11859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91440" bIns="46637"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Backup private clouds, physical machines, clients, and server applications</a:t>
            </a:r>
          </a:p>
        </p:txBody>
      </p:sp>
      <p:sp>
        <p:nvSpPr>
          <p:cNvPr id="86" name="Rectangle 85">
            <a:extLst>
              <a:ext uri="{FF2B5EF4-FFF2-40B4-BE49-F238E27FC236}">
                <a16:creationId xmlns:a16="http://schemas.microsoft.com/office/drawing/2014/main" id="{B4E8569D-37EF-45BE-BDDE-13EEC9E3D472}"/>
              </a:ext>
            </a:extLst>
          </p:cNvPr>
          <p:cNvSpPr/>
          <p:nvPr/>
        </p:nvSpPr>
        <p:spPr bwMode="auto">
          <a:xfrm>
            <a:off x="9842828" y="2846892"/>
            <a:ext cx="1773936" cy="11859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91440" bIns="46637"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IT process management and self-service</a:t>
            </a:r>
          </a:p>
        </p:txBody>
      </p:sp>
      <p:pic>
        <p:nvPicPr>
          <p:cNvPr id="6" name="Graphic 5">
            <a:extLst>
              <a:ext uri="{FF2B5EF4-FFF2-40B4-BE49-F238E27FC236}">
                <a16:creationId xmlns:a16="http://schemas.microsoft.com/office/drawing/2014/main" id="{F671BB91-87E1-420C-B48B-62334B2D12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1191" y="4364085"/>
            <a:ext cx="920070" cy="1005840"/>
          </a:xfrm>
          <a:prstGeom prst="rect">
            <a:avLst/>
          </a:prstGeom>
        </p:spPr>
      </p:pic>
      <p:pic>
        <p:nvPicPr>
          <p:cNvPr id="8" name="Graphic 7">
            <a:extLst>
              <a:ext uri="{FF2B5EF4-FFF2-40B4-BE49-F238E27FC236}">
                <a16:creationId xmlns:a16="http://schemas.microsoft.com/office/drawing/2014/main" id="{A1F1DC4D-B017-43C4-8083-B71455EE89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91919" y="4364085"/>
            <a:ext cx="977900" cy="1005840"/>
          </a:xfrm>
          <a:prstGeom prst="rect">
            <a:avLst/>
          </a:prstGeom>
        </p:spPr>
      </p:pic>
      <p:pic>
        <p:nvPicPr>
          <p:cNvPr id="9" name="Graphic 8">
            <a:extLst>
              <a:ext uri="{FF2B5EF4-FFF2-40B4-BE49-F238E27FC236}">
                <a16:creationId xmlns:a16="http://schemas.microsoft.com/office/drawing/2014/main" id="{69364D91-2A2B-4A3F-8A3A-ED9610B18C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26423" y="4405995"/>
            <a:ext cx="1408176" cy="963930"/>
          </a:xfrm>
          <a:prstGeom prst="rect">
            <a:avLst/>
          </a:prstGeom>
        </p:spPr>
      </p:pic>
      <p:pic>
        <p:nvPicPr>
          <p:cNvPr id="10" name="Graphic 9">
            <a:extLst>
              <a:ext uri="{FF2B5EF4-FFF2-40B4-BE49-F238E27FC236}">
                <a16:creationId xmlns:a16="http://schemas.microsoft.com/office/drawing/2014/main" id="{2CB3B5DA-E67E-4D50-9333-7ABBC13EFF5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27880" y="4364085"/>
            <a:ext cx="1403833" cy="1005840"/>
          </a:xfrm>
          <a:prstGeom prst="rect">
            <a:avLst/>
          </a:prstGeom>
        </p:spPr>
      </p:pic>
      <p:pic>
        <p:nvPicPr>
          <p:cNvPr id="11" name="Graphic 10">
            <a:extLst>
              <a:ext uri="{FF2B5EF4-FFF2-40B4-BE49-F238E27FC236}">
                <a16:creationId xmlns:a16="http://schemas.microsoft.com/office/drawing/2014/main" id="{12AAFC04-9700-48C1-AF2F-0F0C5F2A94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40564" y="4364085"/>
            <a:ext cx="879180" cy="1005840"/>
          </a:xfrm>
          <a:prstGeom prst="rect">
            <a:avLst/>
          </a:prstGeom>
        </p:spPr>
      </p:pic>
      <p:pic>
        <p:nvPicPr>
          <p:cNvPr id="12" name="Graphic 11">
            <a:extLst>
              <a:ext uri="{FF2B5EF4-FFF2-40B4-BE49-F238E27FC236}">
                <a16:creationId xmlns:a16="http://schemas.microsoft.com/office/drawing/2014/main" id="{F86DA5DC-8FF5-4477-B572-4DBB12A372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1504" y="4364085"/>
            <a:ext cx="1280160" cy="1005840"/>
          </a:xfrm>
          <a:prstGeom prst="rect">
            <a:avLst/>
          </a:prstGeom>
        </p:spPr>
      </p:pic>
    </p:spTree>
    <p:extLst>
      <p:ext uri="{BB962C8B-B14F-4D97-AF65-F5344CB8AC3E}">
        <p14:creationId xmlns:p14="http://schemas.microsoft.com/office/powerpoint/2010/main" val="1353257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70A36947-FAD3-4D31-9EA8-E1340D38AC9F}"/>
              </a:ext>
            </a:extLst>
          </p:cNvPr>
          <p:cNvSpPr/>
          <p:nvPr/>
        </p:nvSpPr>
        <p:spPr bwMode="auto">
          <a:xfrm>
            <a:off x="25532" y="2040255"/>
            <a:ext cx="12085500" cy="4512179"/>
          </a:xfrm>
          <a:prstGeom prst="rect">
            <a:avLst/>
          </a:prstGeom>
          <a:solidFill>
            <a:schemeClr val="bg1"/>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1" name="Straight Connector 30">
            <a:extLst>
              <a:ext uri="{FF2B5EF4-FFF2-40B4-BE49-F238E27FC236}">
                <a16:creationId xmlns:a16="http://schemas.microsoft.com/office/drawing/2014/main" id="{160B9AA8-FF26-43CC-A801-A0260910DCBB}"/>
              </a:ext>
            </a:extLst>
          </p:cNvPr>
          <p:cNvCxnSpPr>
            <a:cxnSpLocks/>
          </p:cNvCxnSpPr>
          <p:nvPr/>
        </p:nvCxnSpPr>
        <p:spPr>
          <a:xfrm>
            <a:off x="7943253" y="1449418"/>
            <a:ext cx="0" cy="5072038"/>
          </a:xfrm>
          <a:prstGeom prst="line">
            <a:avLst/>
          </a:prstGeom>
          <a:ln w="15875">
            <a:solidFill>
              <a:schemeClr val="accent3"/>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59BD980-ED2E-45B2-AEEB-CB07473C0E4B}"/>
              </a:ext>
            </a:extLst>
          </p:cNvPr>
          <p:cNvCxnSpPr>
            <a:cxnSpLocks/>
          </p:cNvCxnSpPr>
          <p:nvPr/>
        </p:nvCxnSpPr>
        <p:spPr>
          <a:xfrm>
            <a:off x="4446969" y="1429997"/>
            <a:ext cx="3946" cy="5122437"/>
          </a:xfrm>
          <a:prstGeom prst="line">
            <a:avLst/>
          </a:prstGeom>
          <a:ln w="15875">
            <a:solidFill>
              <a:schemeClr val="accent3"/>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48D732F-289C-42B3-9508-49875043C5CB}"/>
              </a:ext>
            </a:extLst>
          </p:cNvPr>
          <p:cNvCxnSpPr>
            <a:cxnSpLocks/>
          </p:cNvCxnSpPr>
          <p:nvPr/>
        </p:nvCxnSpPr>
        <p:spPr>
          <a:xfrm flipH="1">
            <a:off x="1268931" y="1425356"/>
            <a:ext cx="16841" cy="5127078"/>
          </a:xfrm>
          <a:prstGeom prst="line">
            <a:avLst/>
          </a:prstGeom>
          <a:ln w="15875">
            <a:solidFill>
              <a:schemeClr val="accent3"/>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itle 22">
            <a:extLst>
              <a:ext uri="{FF2B5EF4-FFF2-40B4-BE49-F238E27FC236}">
                <a16:creationId xmlns:a16="http://schemas.microsoft.com/office/drawing/2014/main" id="{59D806C7-626A-47EA-BDBC-3713BEF4F3EB}"/>
              </a:ext>
            </a:extLst>
          </p:cNvPr>
          <p:cNvSpPr>
            <a:spLocks noGrp="1"/>
          </p:cNvSpPr>
          <p:nvPr>
            <p:ph type="title"/>
          </p:nvPr>
        </p:nvSpPr>
        <p:spPr>
          <a:xfrm>
            <a:off x="314604" y="232025"/>
            <a:ext cx="11877396" cy="523220"/>
          </a:xfrm>
        </p:spPr>
        <p:txBody>
          <a:bodyPr/>
          <a:lstStyle/>
          <a:p>
            <a:r>
              <a:rPr lang="en-US" sz="3400"/>
              <a:t>Evolve your management approach to suit workload needs</a:t>
            </a:r>
          </a:p>
        </p:txBody>
      </p:sp>
      <p:sp>
        <p:nvSpPr>
          <p:cNvPr id="21" name="TextBox 20">
            <a:extLst>
              <a:ext uri="{FF2B5EF4-FFF2-40B4-BE49-F238E27FC236}">
                <a16:creationId xmlns:a16="http://schemas.microsoft.com/office/drawing/2014/main" id="{C8A36DCA-80A8-45E8-A0CE-723571AE09D0}"/>
              </a:ext>
            </a:extLst>
          </p:cNvPr>
          <p:cNvSpPr txBox="1"/>
          <p:nvPr/>
        </p:nvSpPr>
        <p:spPr>
          <a:xfrm rot="16200000">
            <a:off x="-1091146" y="3873932"/>
            <a:ext cx="284052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100" normalizeH="0" baseline="0" noProof="0">
                <a:ln>
                  <a:noFill/>
                </a:ln>
                <a:solidFill>
                  <a:srgbClr val="1A1A1A"/>
                </a:solidFill>
                <a:effectLst/>
                <a:uLnTx/>
                <a:uFillTx/>
                <a:latin typeface="Segoe UI"/>
                <a:ea typeface="+mn-ea"/>
                <a:cs typeface="+mn-cs"/>
              </a:rPr>
              <a:t>Management approach </a:t>
            </a:r>
          </a:p>
        </p:txBody>
      </p:sp>
      <p:sp>
        <p:nvSpPr>
          <p:cNvPr id="16" name="TextBox 15">
            <a:extLst>
              <a:ext uri="{FF2B5EF4-FFF2-40B4-BE49-F238E27FC236}">
                <a16:creationId xmlns:a16="http://schemas.microsoft.com/office/drawing/2014/main" id="{EE714466-BCF0-4D6D-89E4-84C173FA6F09}"/>
              </a:ext>
            </a:extLst>
          </p:cNvPr>
          <p:cNvSpPr txBox="1"/>
          <p:nvPr/>
        </p:nvSpPr>
        <p:spPr>
          <a:xfrm>
            <a:off x="-55436" y="1631049"/>
            <a:ext cx="1368297"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100" normalizeH="0" baseline="0" noProof="0">
                <a:ln>
                  <a:noFill/>
                </a:ln>
                <a:solidFill>
                  <a:srgbClr val="1A1A1A"/>
                </a:solidFill>
                <a:effectLst/>
                <a:uLnTx/>
                <a:uFillTx/>
                <a:latin typeface="Segoe UI"/>
                <a:ea typeface="+mn-ea"/>
                <a:cs typeface="+mn-cs"/>
              </a:rPr>
              <a:t>Workload</a:t>
            </a:r>
          </a:p>
        </p:txBody>
      </p:sp>
      <p:sp>
        <p:nvSpPr>
          <p:cNvPr id="2" name="Rectangle 1">
            <a:extLst>
              <a:ext uri="{FF2B5EF4-FFF2-40B4-BE49-F238E27FC236}">
                <a16:creationId xmlns:a16="http://schemas.microsoft.com/office/drawing/2014/main" id="{F7621EC6-D3B6-4848-A576-3AC57F6F0BFF}"/>
              </a:ext>
            </a:extLst>
          </p:cNvPr>
          <p:cNvSpPr/>
          <p:nvPr/>
        </p:nvSpPr>
        <p:spPr>
          <a:xfrm>
            <a:off x="1292253" y="1572904"/>
            <a:ext cx="3108960" cy="307777"/>
          </a:xfrm>
          <a:prstGeom prst="rect">
            <a:avLst/>
          </a:prstGeom>
          <a:solidFill>
            <a:schemeClr val="accent5"/>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6E6E6"/>
                </a:solidFill>
                <a:effectLst/>
                <a:uLnTx/>
                <a:uFillTx/>
                <a:latin typeface="Segoe UI"/>
                <a:ea typeface="+mn-ea"/>
                <a:cs typeface="+mn-cs"/>
              </a:rPr>
              <a:t>Physical servers | VMs  </a:t>
            </a:r>
          </a:p>
        </p:txBody>
      </p:sp>
      <p:sp>
        <p:nvSpPr>
          <p:cNvPr id="20" name="Rectangle 19">
            <a:extLst>
              <a:ext uri="{FF2B5EF4-FFF2-40B4-BE49-F238E27FC236}">
                <a16:creationId xmlns:a16="http://schemas.microsoft.com/office/drawing/2014/main" id="{DBEC6CB7-68A1-40EB-A16A-CDEF0A346725}"/>
              </a:ext>
            </a:extLst>
          </p:cNvPr>
          <p:cNvSpPr/>
          <p:nvPr/>
        </p:nvSpPr>
        <p:spPr>
          <a:xfrm>
            <a:off x="4502763" y="1572904"/>
            <a:ext cx="3402669" cy="307777"/>
          </a:xfrm>
          <a:prstGeom prst="rect">
            <a:avLst/>
          </a:prstGeom>
          <a:solidFill>
            <a:schemeClr val="accent5"/>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6E6E6"/>
                </a:solidFill>
                <a:effectLst/>
                <a:uLnTx/>
                <a:uFillTx/>
                <a:latin typeface="Segoe UI"/>
                <a:ea typeface="+mn-ea"/>
                <a:cs typeface="+mn-cs"/>
              </a:rPr>
              <a:t>Azure VMs   </a:t>
            </a:r>
          </a:p>
        </p:txBody>
      </p:sp>
      <p:sp>
        <p:nvSpPr>
          <p:cNvPr id="22" name="Rectangle 21">
            <a:extLst>
              <a:ext uri="{FF2B5EF4-FFF2-40B4-BE49-F238E27FC236}">
                <a16:creationId xmlns:a16="http://schemas.microsoft.com/office/drawing/2014/main" id="{776A4EF4-1671-4DCF-B1F4-E048C71841CE}"/>
              </a:ext>
            </a:extLst>
          </p:cNvPr>
          <p:cNvSpPr/>
          <p:nvPr/>
        </p:nvSpPr>
        <p:spPr>
          <a:xfrm>
            <a:off x="8006984" y="1581999"/>
            <a:ext cx="3821782" cy="307777"/>
          </a:xfrm>
          <a:prstGeom prst="rect">
            <a:avLst/>
          </a:prstGeom>
          <a:solidFill>
            <a:schemeClr val="accent5"/>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6E6E6"/>
                </a:solidFill>
                <a:effectLst/>
                <a:uLnTx/>
                <a:uFillTx/>
                <a:latin typeface="Segoe UI"/>
                <a:ea typeface="+mn-ea"/>
                <a:cs typeface="+mn-cs"/>
              </a:rPr>
              <a:t>Azure Containers | PaaS | Serverless</a:t>
            </a:r>
          </a:p>
        </p:txBody>
      </p:sp>
      <p:grpSp>
        <p:nvGrpSpPr>
          <p:cNvPr id="27" name="Group 26">
            <a:extLst>
              <a:ext uri="{FF2B5EF4-FFF2-40B4-BE49-F238E27FC236}">
                <a16:creationId xmlns:a16="http://schemas.microsoft.com/office/drawing/2014/main" id="{9463614D-F0DB-4BDA-AAF0-92873CF765E8}"/>
              </a:ext>
            </a:extLst>
          </p:cNvPr>
          <p:cNvGrpSpPr/>
          <p:nvPr/>
        </p:nvGrpSpPr>
        <p:grpSpPr>
          <a:xfrm>
            <a:off x="1292252" y="1050641"/>
            <a:ext cx="3108960" cy="342469"/>
            <a:chOff x="1700135" y="915340"/>
            <a:chExt cx="2783908" cy="678501"/>
          </a:xfrm>
          <a:solidFill>
            <a:schemeClr val="accent3"/>
          </a:solidFill>
        </p:grpSpPr>
        <p:sp>
          <p:nvSpPr>
            <p:cNvPr id="26" name="Arrow: Chevron 25">
              <a:extLst>
                <a:ext uri="{FF2B5EF4-FFF2-40B4-BE49-F238E27FC236}">
                  <a16:creationId xmlns:a16="http://schemas.microsoft.com/office/drawing/2014/main" id="{A86E00E8-9AA7-4974-B74C-067DD47F566F}"/>
                </a:ext>
              </a:extLst>
            </p:cNvPr>
            <p:cNvSpPr/>
            <p:nvPr/>
          </p:nvSpPr>
          <p:spPr bwMode="auto">
            <a:xfrm>
              <a:off x="1700135" y="915340"/>
              <a:ext cx="2783908" cy="678501"/>
            </a:xfrm>
            <a:prstGeom prst="chevro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50" normalizeH="0" baseline="0" noProof="0">
                  <a:ln>
                    <a:noFill/>
                  </a:ln>
                  <a:solidFill>
                    <a:srgbClr val="FFFFFF"/>
                  </a:solidFill>
                  <a:effectLst/>
                  <a:uLnTx/>
                  <a:uFillTx/>
                  <a:latin typeface="Segoe UI"/>
                  <a:ea typeface="+mn-ea"/>
                  <a:cs typeface="+mn-cs"/>
                </a:rPr>
                <a:t>DATACENTER</a:t>
              </a:r>
              <a:endParaRPr kumimoji="0" lang="en-US" sz="1200" b="0" i="0" u="none" strike="noStrike" kern="0" cap="none" spc="50" normalizeH="0" baseline="0" noProof="0">
                <a:ln>
                  <a:noFill/>
                </a:ln>
                <a:solidFill>
                  <a:srgbClr val="FFFFFF"/>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36C23110-9C96-4993-8467-465B24AE96E2}"/>
                </a:ext>
              </a:extLst>
            </p:cNvPr>
            <p:cNvSpPr txBox="1"/>
            <p:nvPr/>
          </p:nvSpPr>
          <p:spPr>
            <a:xfrm>
              <a:off x="2411579" y="1008864"/>
              <a:ext cx="65" cy="285293"/>
            </a:xfrm>
            <a:prstGeom prst="rect">
              <a:avLst/>
            </a:prstGeom>
            <a:grp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50" normalizeH="0" baseline="0" noProof="0">
                <a:ln>
                  <a:noFill/>
                </a:ln>
                <a:solidFill>
                  <a:srgbClr val="FFFFFF"/>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F18BE99F-9D77-4B7D-B95C-358D06E1A749}"/>
              </a:ext>
            </a:extLst>
          </p:cNvPr>
          <p:cNvGrpSpPr/>
          <p:nvPr/>
        </p:nvGrpSpPr>
        <p:grpSpPr>
          <a:xfrm>
            <a:off x="4502763" y="1050641"/>
            <a:ext cx="3383280" cy="342469"/>
            <a:chOff x="1700135" y="915340"/>
            <a:chExt cx="2783908" cy="678501"/>
          </a:xfrm>
          <a:solidFill>
            <a:schemeClr val="accent3"/>
          </a:solidFill>
        </p:grpSpPr>
        <p:sp>
          <p:nvSpPr>
            <p:cNvPr id="49" name="Arrow: Chevron 48">
              <a:extLst>
                <a:ext uri="{FF2B5EF4-FFF2-40B4-BE49-F238E27FC236}">
                  <a16:creationId xmlns:a16="http://schemas.microsoft.com/office/drawing/2014/main" id="{824AEE69-5981-449A-9D61-4C19B8456415}"/>
                </a:ext>
              </a:extLst>
            </p:cNvPr>
            <p:cNvSpPr/>
            <p:nvPr/>
          </p:nvSpPr>
          <p:spPr bwMode="auto">
            <a:xfrm>
              <a:off x="1700135" y="915340"/>
              <a:ext cx="2783908" cy="678501"/>
            </a:xfrm>
            <a:prstGeom prst="chevro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50" normalizeH="0" baseline="0" noProof="0">
                  <a:ln>
                    <a:noFill/>
                  </a:ln>
                  <a:solidFill>
                    <a:srgbClr val="FFFFFF"/>
                  </a:solidFill>
                  <a:effectLst/>
                  <a:uLnTx/>
                  <a:uFillTx/>
                  <a:latin typeface="Segoe UI"/>
                  <a:ea typeface="+mn-ea"/>
                  <a:cs typeface="+mn-cs"/>
                </a:rPr>
                <a:t>REHOST</a:t>
              </a:r>
              <a:endParaRPr kumimoji="0" lang="en-US" sz="1200" b="0" i="0" u="none" strike="noStrike" kern="0" cap="none" spc="5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9536EE1F-9384-4459-AAA8-4458C7A2D7EC}"/>
                </a:ext>
              </a:extLst>
            </p:cNvPr>
            <p:cNvSpPr txBox="1"/>
            <p:nvPr/>
          </p:nvSpPr>
          <p:spPr>
            <a:xfrm>
              <a:off x="2721474" y="1052355"/>
              <a:ext cx="58" cy="285293"/>
            </a:xfrm>
            <a:prstGeom prst="rect">
              <a:avLst/>
            </a:prstGeom>
            <a:grp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50" normalizeH="0" baseline="0" noProof="0">
                <a:ln>
                  <a:noFill/>
                </a:ln>
                <a:solidFill>
                  <a:srgbClr val="FFFFFF"/>
                </a:solidFill>
                <a:effectLst/>
                <a:uLnTx/>
                <a:uFillTx/>
                <a:latin typeface="Segoe UI"/>
                <a:ea typeface="+mn-ea"/>
                <a:cs typeface="+mn-cs"/>
              </a:endParaRPr>
            </a:p>
          </p:txBody>
        </p:sp>
      </p:grpSp>
      <p:sp>
        <p:nvSpPr>
          <p:cNvPr id="51" name="Arrow: Chevron 50">
            <a:extLst>
              <a:ext uri="{FF2B5EF4-FFF2-40B4-BE49-F238E27FC236}">
                <a16:creationId xmlns:a16="http://schemas.microsoft.com/office/drawing/2014/main" id="{AE8E4336-A852-448A-91B7-22BD1824DDA1}"/>
              </a:ext>
            </a:extLst>
          </p:cNvPr>
          <p:cNvSpPr/>
          <p:nvPr/>
        </p:nvSpPr>
        <p:spPr bwMode="auto">
          <a:xfrm>
            <a:off x="8034005" y="1050641"/>
            <a:ext cx="3840480" cy="342469"/>
          </a:xfrm>
          <a:prstGeom prst="chevron">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50" normalizeH="0" baseline="0" noProof="0">
                <a:ln>
                  <a:noFill/>
                </a:ln>
                <a:solidFill>
                  <a:srgbClr val="FFFFFF"/>
                </a:solidFill>
                <a:effectLst/>
                <a:uLnTx/>
                <a:uFillTx/>
                <a:latin typeface="Segoe UI"/>
                <a:ea typeface="+mn-ea"/>
                <a:cs typeface="+mn-cs"/>
              </a:rPr>
              <a:t>REFACTOR	    REARCHITECT      REBUILD</a:t>
            </a:r>
          </a:p>
        </p:txBody>
      </p:sp>
      <p:sp>
        <p:nvSpPr>
          <p:cNvPr id="94" name="AutoShape 112">
            <a:extLst>
              <a:ext uri="{FF2B5EF4-FFF2-40B4-BE49-F238E27FC236}">
                <a16:creationId xmlns:a16="http://schemas.microsoft.com/office/drawing/2014/main" id="{E00667AE-4C30-4061-A7D9-C83EF47E1391}"/>
              </a:ext>
            </a:extLst>
          </p:cNvPr>
          <p:cNvSpPr>
            <a:spLocks noChangeAspect="1" noChangeArrowheads="1" noTextEdit="1"/>
          </p:cNvSpPr>
          <p:nvPr/>
        </p:nvSpPr>
        <p:spPr bwMode="auto">
          <a:xfrm>
            <a:off x="2019696" y="2635095"/>
            <a:ext cx="888236" cy="8882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62575E6-2738-49F4-B5C8-77AE429ABC35}"/>
              </a:ext>
            </a:extLst>
          </p:cNvPr>
          <p:cNvGrpSpPr/>
          <p:nvPr/>
        </p:nvGrpSpPr>
        <p:grpSpPr>
          <a:xfrm>
            <a:off x="585905" y="2732278"/>
            <a:ext cx="538469" cy="418051"/>
            <a:chOff x="2044144" y="4852393"/>
            <a:chExt cx="822313" cy="638419"/>
          </a:xfrm>
        </p:grpSpPr>
        <p:grpSp>
          <p:nvGrpSpPr>
            <p:cNvPr id="76" name="Group 75">
              <a:extLst>
                <a:ext uri="{FF2B5EF4-FFF2-40B4-BE49-F238E27FC236}">
                  <a16:creationId xmlns:a16="http://schemas.microsoft.com/office/drawing/2014/main" id="{989C5486-CCF8-4327-B231-6C85717051A1}"/>
                </a:ext>
              </a:extLst>
            </p:cNvPr>
            <p:cNvGrpSpPr/>
            <p:nvPr/>
          </p:nvGrpSpPr>
          <p:grpSpPr>
            <a:xfrm>
              <a:off x="2355019" y="4960528"/>
              <a:ext cx="295190" cy="295190"/>
              <a:chOff x="3120656" y="3158274"/>
              <a:chExt cx="541454" cy="541454"/>
            </a:xfrm>
          </p:grpSpPr>
          <p:sp>
            <p:nvSpPr>
              <p:cNvPr id="77" name="Freeform 969">
                <a:extLst>
                  <a:ext uri="{FF2B5EF4-FFF2-40B4-BE49-F238E27FC236}">
                    <a16:creationId xmlns:a16="http://schemas.microsoft.com/office/drawing/2014/main" id="{A16960F3-E1CC-43B6-961D-DCF97B29CB9D}"/>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1042">
                <a:extLst>
                  <a:ext uri="{FF2B5EF4-FFF2-40B4-BE49-F238E27FC236}">
                    <a16:creationId xmlns:a16="http://schemas.microsoft.com/office/drawing/2014/main" id="{D7FB6AF0-4461-42EC-9C98-DB4DDAAA49F8}"/>
                  </a:ext>
                </a:extLst>
              </p:cNvPr>
              <p:cNvSpPr>
                <a:spLocks/>
              </p:cNvSpPr>
              <p:nvPr/>
            </p:nvSpPr>
            <p:spPr bwMode="auto">
              <a:xfrm>
                <a:off x="3481626" y="3237898"/>
                <a:ext cx="111478" cy="95551"/>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1054">
                <a:extLst>
                  <a:ext uri="{FF2B5EF4-FFF2-40B4-BE49-F238E27FC236}">
                    <a16:creationId xmlns:a16="http://schemas.microsoft.com/office/drawing/2014/main" id="{2EC0D0E9-FBC7-4F7F-9A8C-620E70E1668E}"/>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95" name="Freeform 114">
              <a:extLst>
                <a:ext uri="{FF2B5EF4-FFF2-40B4-BE49-F238E27FC236}">
                  <a16:creationId xmlns:a16="http://schemas.microsoft.com/office/drawing/2014/main" id="{FA885A8B-8EB6-4EF0-A4AC-E0DE4B77C00C}"/>
                </a:ext>
              </a:extLst>
            </p:cNvPr>
            <p:cNvSpPr>
              <a:spLocks/>
            </p:cNvSpPr>
            <p:nvPr/>
          </p:nvSpPr>
          <p:spPr bwMode="auto">
            <a:xfrm>
              <a:off x="2134356" y="4852393"/>
              <a:ext cx="732101" cy="634950"/>
            </a:xfrm>
            <a:custGeom>
              <a:avLst/>
              <a:gdLst>
                <a:gd name="T0" fmla="*/ 340 w 340"/>
                <a:gd name="T1" fmla="*/ 240 h 294"/>
                <a:gd name="T2" fmla="*/ 340 w 340"/>
                <a:gd name="T3" fmla="*/ 240 h 294"/>
                <a:gd name="T4" fmla="*/ 340 w 340"/>
                <a:gd name="T5" fmla="*/ 0 h 294"/>
                <a:gd name="T6" fmla="*/ 0 w 340"/>
                <a:gd name="T7" fmla="*/ 0 h 294"/>
                <a:gd name="T8" fmla="*/ 0 w 340"/>
                <a:gd name="T9" fmla="*/ 113 h 294"/>
                <a:gd name="T10" fmla="*/ 27 w 340"/>
                <a:gd name="T11" fmla="*/ 113 h 294"/>
                <a:gd name="T12" fmla="*/ 27 w 340"/>
                <a:gd name="T13" fmla="*/ 27 h 294"/>
                <a:gd name="T14" fmla="*/ 313 w 340"/>
                <a:gd name="T15" fmla="*/ 27 h 294"/>
                <a:gd name="T16" fmla="*/ 313 w 340"/>
                <a:gd name="T17" fmla="*/ 214 h 294"/>
                <a:gd name="T18" fmla="*/ 78 w 340"/>
                <a:gd name="T19" fmla="*/ 214 h 294"/>
                <a:gd name="T20" fmla="*/ 78 w 340"/>
                <a:gd name="T21" fmla="*/ 240 h 294"/>
                <a:gd name="T22" fmla="*/ 153 w 340"/>
                <a:gd name="T23" fmla="*/ 240 h 294"/>
                <a:gd name="T24" fmla="*/ 153 w 340"/>
                <a:gd name="T25" fmla="*/ 267 h 294"/>
                <a:gd name="T26" fmla="*/ 100 w 340"/>
                <a:gd name="T27" fmla="*/ 267 h 294"/>
                <a:gd name="T28" fmla="*/ 100 w 340"/>
                <a:gd name="T29" fmla="*/ 294 h 294"/>
                <a:gd name="T30" fmla="*/ 233 w 340"/>
                <a:gd name="T31" fmla="*/ 294 h 294"/>
                <a:gd name="T32" fmla="*/ 233 w 340"/>
                <a:gd name="T33" fmla="*/ 267 h 294"/>
                <a:gd name="T34" fmla="*/ 180 w 340"/>
                <a:gd name="T35" fmla="*/ 267 h 294"/>
                <a:gd name="T36" fmla="*/ 180 w 340"/>
                <a:gd name="T37" fmla="*/ 240 h 294"/>
                <a:gd name="T38" fmla="*/ 340 w 340"/>
                <a:gd name="T39" fmla="*/ 24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0" h="294">
                  <a:moveTo>
                    <a:pt x="340" y="240"/>
                  </a:moveTo>
                  <a:lnTo>
                    <a:pt x="340" y="240"/>
                  </a:lnTo>
                  <a:lnTo>
                    <a:pt x="340" y="0"/>
                  </a:lnTo>
                  <a:lnTo>
                    <a:pt x="0" y="0"/>
                  </a:lnTo>
                  <a:lnTo>
                    <a:pt x="0" y="113"/>
                  </a:lnTo>
                  <a:lnTo>
                    <a:pt x="27" y="113"/>
                  </a:lnTo>
                  <a:lnTo>
                    <a:pt x="27" y="27"/>
                  </a:lnTo>
                  <a:lnTo>
                    <a:pt x="313" y="27"/>
                  </a:lnTo>
                  <a:lnTo>
                    <a:pt x="313" y="214"/>
                  </a:lnTo>
                  <a:lnTo>
                    <a:pt x="78" y="214"/>
                  </a:lnTo>
                  <a:lnTo>
                    <a:pt x="78" y="240"/>
                  </a:lnTo>
                  <a:lnTo>
                    <a:pt x="153" y="240"/>
                  </a:lnTo>
                  <a:lnTo>
                    <a:pt x="153" y="267"/>
                  </a:lnTo>
                  <a:lnTo>
                    <a:pt x="100" y="267"/>
                  </a:lnTo>
                  <a:lnTo>
                    <a:pt x="100" y="294"/>
                  </a:lnTo>
                  <a:lnTo>
                    <a:pt x="233" y="294"/>
                  </a:lnTo>
                  <a:lnTo>
                    <a:pt x="233" y="267"/>
                  </a:lnTo>
                  <a:lnTo>
                    <a:pt x="180" y="267"/>
                  </a:lnTo>
                  <a:lnTo>
                    <a:pt x="180" y="240"/>
                  </a:lnTo>
                  <a:lnTo>
                    <a:pt x="340" y="24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115">
              <a:extLst>
                <a:ext uri="{FF2B5EF4-FFF2-40B4-BE49-F238E27FC236}">
                  <a16:creationId xmlns:a16="http://schemas.microsoft.com/office/drawing/2014/main" id="{142BB168-D337-4B12-953E-9592F67BA429}"/>
                </a:ext>
              </a:extLst>
            </p:cNvPr>
            <p:cNvSpPr>
              <a:spLocks noEditPoints="1"/>
            </p:cNvSpPr>
            <p:nvPr/>
          </p:nvSpPr>
          <p:spPr bwMode="auto">
            <a:xfrm>
              <a:off x="2044144" y="5154254"/>
              <a:ext cx="201241" cy="336558"/>
            </a:xfrm>
            <a:custGeom>
              <a:avLst/>
              <a:gdLst>
                <a:gd name="T0" fmla="*/ 72 w 94"/>
                <a:gd name="T1" fmla="*/ 75 h 157"/>
                <a:gd name="T2" fmla="*/ 72 w 94"/>
                <a:gd name="T3" fmla="*/ 75 h 157"/>
                <a:gd name="T4" fmla="*/ 72 w 94"/>
                <a:gd name="T5" fmla="*/ 101 h 157"/>
                <a:gd name="T6" fmla="*/ 72 w 94"/>
                <a:gd name="T7" fmla="*/ 131 h 157"/>
                <a:gd name="T8" fmla="*/ 22 w 94"/>
                <a:gd name="T9" fmla="*/ 131 h 157"/>
                <a:gd name="T10" fmla="*/ 22 w 94"/>
                <a:gd name="T11" fmla="*/ 26 h 157"/>
                <a:gd name="T12" fmla="*/ 42 w 94"/>
                <a:gd name="T13" fmla="*/ 26 h 157"/>
                <a:gd name="T14" fmla="*/ 69 w 94"/>
                <a:gd name="T15" fmla="*/ 26 h 157"/>
                <a:gd name="T16" fmla="*/ 72 w 94"/>
                <a:gd name="T17" fmla="*/ 26 h 157"/>
                <a:gd name="T18" fmla="*/ 72 w 94"/>
                <a:gd name="T19" fmla="*/ 75 h 157"/>
                <a:gd name="T20" fmla="*/ 94 w 94"/>
                <a:gd name="T21" fmla="*/ 101 h 157"/>
                <a:gd name="T22" fmla="*/ 94 w 94"/>
                <a:gd name="T23" fmla="*/ 101 h 157"/>
                <a:gd name="T24" fmla="*/ 94 w 94"/>
                <a:gd name="T25" fmla="*/ 75 h 157"/>
                <a:gd name="T26" fmla="*/ 94 w 94"/>
                <a:gd name="T27" fmla="*/ 0 h 157"/>
                <a:gd name="T28" fmla="*/ 69 w 94"/>
                <a:gd name="T29" fmla="*/ 0 h 157"/>
                <a:gd name="T30" fmla="*/ 42 w 94"/>
                <a:gd name="T31" fmla="*/ 0 h 157"/>
                <a:gd name="T32" fmla="*/ 0 w 94"/>
                <a:gd name="T33" fmla="*/ 0 h 157"/>
                <a:gd name="T34" fmla="*/ 0 w 94"/>
                <a:gd name="T35" fmla="*/ 157 h 157"/>
                <a:gd name="T36" fmla="*/ 94 w 94"/>
                <a:gd name="T37" fmla="*/ 157 h 157"/>
                <a:gd name="T38" fmla="*/ 94 w 94"/>
                <a:gd name="T39" fmla="*/ 10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57">
                  <a:moveTo>
                    <a:pt x="72" y="75"/>
                  </a:moveTo>
                  <a:lnTo>
                    <a:pt x="72" y="75"/>
                  </a:lnTo>
                  <a:lnTo>
                    <a:pt x="72" y="101"/>
                  </a:lnTo>
                  <a:lnTo>
                    <a:pt x="72" y="131"/>
                  </a:lnTo>
                  <a:lnTo>
                    <a:pt x="22" y="131"/>
                  </a:lnTo>
                  <a:lnTo>
                    <a:pt x="22" y="26"/>
                  </a:lnTo>
                  <a:lnTo>
                    <a:pt x="42" y="26"/>
                  </a:lnTo>
                  <a:lnTo>
                    <a:pt x="69" y="26"/>
                  </a:lnTo>
                  <a:lnTo>
                    <a:pt x="72" y="26"/>
                  </a:lnTo>
                  <a:lnTo>
                    <a:pt x="72" y="75"/>
                  </a:lnTo>
                  <a:close/>
                  <a:moveTo>
                    <a:pt x="94" y="101"/>
                  </a:moveTo>
                  <a:lnTo>
                    <a:pt x="94" y="101"/>
                  </a:lnTo>
                  <a:lnTo>
                    <a:pt x="94" y="75"/>
                  </a:lnTo>
                  <a:lnTo>
                    <a:pt x="94" y="0"/>
                  </a:lnTo>
                  <a:lnTo>
                    <a:pt x="69" y="0"/>
                  </a:lnTo>
                  <a:lnTo>
                    <a:pt x="42" y="0"/>
                  </a:lnTo>
                  <a:lnTo>
                    <a:pt x="0" y="0"/>
                  </a:lnTo>
                  <a:lnTo>
                    <a:pt x="0" y="157"/>
                  </a:lnTo>
                  <a:lnTo>
                    <a:pt x="94" y="157"/>
                  </a:lnTo>
                  <a:lnTo>
                    <a:pt x="94" y="101"/>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07" name="Straight Connector 106">
            <a:extLst>
              <a:ext uri="{FF2B5EF4-FFF2-40B4-BE49-F238E27FC236}">
                <a16:creationId xmlns:a16="http://schemas.microsoft.com/office/drawing/2014/main" id="{335887B9-1B1E-4B1C-928B-570B3F6B93BA}"/>
              </a:ext>
            </a:extLst>
          </p:cNvPr>
          <p:cNvCxnSpPr>
            <a:cxnSpLocks/>
          </p:cNvCxnSpPr>
          <p:nvPr/>
        </p:nvCxnSpPr>
        <p:spPr>
          <a:xfrm flipV="1">
            <a:off x="3048" y="6521456"/>
            <a:ext cx="12188952" cy="30978"/>
          </a:xfrm>
          <a:prstGeom prst="line">
            <a:avLst/>
          </a:prstGeom>
          <a:ln w="9525" cap="rnd">
            <a:solidFill>
              <a:schemeClr val="tx1"/>
            </a:solidFill>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C0112F1-B463-4A37-845D-1125325E34F6}"/>
              </a:ext>
            </a:extLst>
          </p:cNvPr>
          <p:cNvCxnSpPr>
            <a:cxnSpLocks/>
          </p:cNvCxnSpPr>
          <p:nvPr/>
        </p:nvCxnSpPr>
        <p:spPr>
          <a:xfrm flipV="1">
            <a:off x="3048" y="2014292"/>
            <a:ext cx="12188952" cy="31895"/>
          </a:xfrm>
          <a:prstGeom prst="line">
            <a:avLst/>
          </a:prstGeom>
          <a:ln w="9525" cap="rnd">
            <a:solidFill>
              <a:schemeClr val="tx1"/>
            </a:solidFill>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BC72F8E-77CC-4FE3-850C-A56EF03C5B7A}"/>
              </a:ext>
            </a:extLst>
          </p:cNvPr>
          <p:cNvSpPr/>
          <p:nvPr/>
        </p:nvSpPr>
        <p:spPr>
          <a:xfrm>
            <a:off x="6333887" y="5571795"/>
            <a:ext cx="3794629" cy="647100"/>
          </a:xfrm>
          <a:prstGeom prst="rect">
            <a:avLst/>
          </a:prstGeom>
        </p:spPr>
        <p:txBody>
          <a:bodyPr wrap="none" tIns="45720">
            <a:spAutoFit/>
          </a:bodyPr>
          <a:lstStyle/>
          <a:p>
            <a:pPr marL="0" marR="0" lvl="0" indent="0" algn="ctr" defTabSz="932472" rtl="0" eaLnBrk="1" fontAlgn="base"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
                <a:ea typeface="+mn-ea"/>
                <a:cs typeface="+mn-cs"/>
              </a:rPr>
              <a:t>Azure Database Services</a:t>
            </a:r>
          </a:p>
          <a:p>
            <a:pPr marL="0" marR="0" lvl="0" indent="0" algn="ctr" defTabSz="932472" rtl="0" eaLnBrk="1" fontAlgn="base"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Built in Intelligence, Performance, Reliability, Data Protection </a:t>
            </a:r>
          </a:p>
          <a:p>
            <a:pPr marL="0" marR="0" lvl="0" indent="0" algn="ctr" defTabSz="932472" rtl="0" eaLnBrk="1" fontAlgn="base"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(e.g., Azure SQL Database, Cosmos DB) 	</a:t>
            </a:r>
          </a:p>
        </p:txBody>
      </p:sp>
      <p:sp>
        <p:nvSpPr>
          <p:cNvPr id="117" name="Rectangle 116">
            <a:extLst>
              <a:ext uri="{FF2B5EF4-FFF2-40B4-BE49-F238E27FC236}">
                <a16:creationId xmlns:a16="http://schemas.microsoft.com/office/drawing/2014/main" id="{20535655-7945-4AA7-8447-839A50CE90AB}"/>
              </a:ext>
            </a:extLst>
          </p:cNvPr>
          <p:cNvSpPr/>
          <p:nvPr/>
        </p:nvSpPr>
        <p:spPr>
          <a:xfrm>
            <a:off x="6014136" y="5973435"/>
            <a:ext cx="5860350" cy="253916"/>
          </a:xfrm>
          <a:prstGeom prst="rect">
            <a:avLst/>
          </a:prstGeom>
        </p:spPr>
        <p:txBody>
          <a:bodyPr wrap="square" tIns="45720">
            <a:sp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Arrow: Left-Right 122">
            <a:extLst>
              <a:ext uri="{FF2B5EF4-FFF2-40B4-BE49-F238E27FC236}">
                <a16:creationId xmlns:a16="http://schemas.microsoft.com/office/drawing/2014/main" id="{A3C12D3D-928F-4012-BCC4-8D7EF5EAD777}"/>
              </a:ext>
            </a:extLst>
          </p:cNvPr>
          <p:cNvSpPr/>
          <p:nvPr/>
        </p:nvSpPr>
        <p:spPr bwMode="auto">
          <a:xfrm>
            <a:off x="1312861" y="2566077"/>
            <a:ext cx="6674322" cy="668134"/>
          </a:xfrm>
          <a:prstGeom prst="leftRightArrow">
            <a:avLst>
              <a:gd name="adj1" fmla="val 100000"/>
              <a:gd name="adj2" fmla="val 16885"/>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E5AE1989-EFD8-477D-9252-100A7ADA3D09}"/>
              </a:ext>
            </a:extLst>
          </p:cNvPr>
          <p:cNvSpPr/>
          <p:nvPr/>
        </p:nvSpPr>
        <p:spPr>
          <a:xfrm>
            <a:off x="1601078" y="2592171"/>
            <a:ext cx="6097888" cy="546303"/>
          </a:xfrm>
          <a:prstGeom prst="rect">
            <a:avLst/>
          </a:prstGeom>
        </p:spPr>
        <p:txBody>
          <a:bodyPr wrap="square" tIns="4572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
                <a:ea typeface="+mn-ea"/>
                <a:cs typeface="+mn-cs"/>
              </a:rPr>
              <a:t>Windows Admin Center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Management of Windows Server instances </a:t>
            </a:r>
          </a:p>
        </p:txBody>
      </p:sp>
      <p:sp>
        <p:nvSpPr>
          <p:cNvPr id="118" name="Rectangle 117">
            <a:extLst>
              <a:ext uri="{FF2B5EF4-FFF2-40B4-BE49-F238E27FC236}">
                <a16:creationId xmlns:a16="http://schemas.microsoft.com/office/drawing/2014/main" id="{C9E56717-7322-488F-B989-E0022478A80B}"/>
              </a:ext>
            </a:extLst>
          </p:cNvPr>
          <p:cNvSpPr/>
          <p:nvPr/>
        </p:nvSpPr>
        <p:spPr>
          <a:xfrm>
            <a:off x="1759504" y="2960751"/>
            <a:ext cx="184731" cy="276999"/>
          </a:xfrm>
          <a:prstGeom prst="rect">
            <a:avLst/>
          </a:prstGeom>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D0D0D"/>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37096B00-3A33-4F42-B75F-6BFA293BF747}"/>
              </a:ext>
            </a:extLst>
          </p:cNvPr>
          <p:cNvSpPr/>
          <p:nvPr/>
        </p:nvSpPr>
        <p:spPr>
          <a:xfrm>
            <a:off x="-4431733" y="2849047"/>
            <a:ext cx="184731"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02" name="Group 101">
            <a:extLst>
              <a:ext uri="{FF2B5EF4-FFF2-40B4-BE49-F238E27FC236}">
                <a16:creationId xmlns:a16="http://schemas.microsoft.com/office/drawing/2014/main" id="{2C7F7ADC-F8A8-46E1-9D51-3A94600BAED5}"/>
              </a:ext>
            </a:extLst>
          </p:cNvPr>
          <p:cNvGrpSpPr/>
          <p:nvPr/>
        </p:nvGrpSpPr>
        <p:grpSpPr>
          <a:xfrm>
            <a:off x="622397" y="3848165"/>
            <a:ext cx="465485" cy="406156"/>
            <a:chOff x="3176187" y="1326454"/>
            <a:chExt cx="509075" cy="444191"/>
          </a:xfrm>
        </p:grpSpPr>
        <p:sp>
          <p:nvSpPr>
            <p:cNvPr id="103" name="Freeform 1115">
              <a:extLst>
                <a:ext uri="{FF2B5EF4-FFF2-40B4-BE49-F238E27FC236}">
                  <a16:creationId xmlns:a16="http://schemas.microsoft.com/office/drawing/2014/main" id="{44814E27-509D-476F-8E46-A1B48EC317B2}"/>
                </a:ext>
              </a:extLst>
            </p:cNvPr>
            <p:cNvSpPr>
              <a:spLocks/>
            </p:cNvSpPr>
            <p:nvPr/>
          </p:nvSpPr>
          <p:spPr bwMode="auto">
            <a:xfrm>
              <a:off x="3176187" y="1326454"/>
              <a:ext cx="509075" cy="394286"/>
            </a:xfrm>
            <a:custGeom>
              <a:avLst/>
              <a:gdLst>
                <a:gd name="T0" fmla="*/ 4 w 128"/>
                <a:gd name="T1" fmla="*/ 80 h 100"/>
                <a:gd name="T2" fmla="*/ 60 w 128"/>
                <a:gd name="T3" fmla="*/ 80 h 100"/>
                <a:gd name="T4" fmla="*/ 60 w 128"/>
                <a:gd name="T5" fmla="*/ 92 h 100"/>
                <a:gd name="T6" fmla="*/ 40 w 128"/>
                <a:gd name="T7" fmla="*/ 92 h 100"/>
                <a:gd name="T8" fmla="*/ 40 w 128"/>
                <a:gd name="T9" fmla="*/ 100 h 100"/>
                <a:gd name="T10" fmla="*/ 88 w 128"/>
                <a:gd name="T11" fmla="*/ 100 h 100"/>
                <a:gd name="T12" fmla="*/ 88 w 128"/>
                <a:gd name="T13" fmla="*/ 92 h 100"/>
                <a:gd name="T14" fmla="*/ 68 w 128"/>
                <a:gd name="T15" fmla="*/ 92 h 100"/>
                <a:gd name="T16" fmla="*/ 68 w 128"/>
                <a:gd name="T17" fmla="*/ 80 h 100"/>
                <a:gd name="T18" fmla="*/ 124 w 128"/>
                <a:gd name="T19" fmla="*/ 80 h 100"/>
                <a:gd name="T20" fmla="*/ 128 w 128"/>
                <a:gd name="T21" fmla="*/ 77 h 100"/>
                <a:gd name="T22" fmla="*/ 128 w 128"/>
                <a:gd name="T23" fmla="*/ 4 h 100"/>
                <a:gd name="T24" fmla="*/ 124 w 128"/>
                <a:gd name="T25" fmla="*/ 0 h 100"/>
                <a:gd name="T26" fmla="*/ 4 w 128"/>
                <a:gd name="T27" fmla="*/ 0 h 100"/>
                <a:gd name="T28" fmla="*/ 0 w 128"/>
                <a:gd name="T29" fmla="*/ 4 h 100"/>
                <a:gd name="T30" fmla="*/ 0 w 128"/>
                <a:gd name="T31" fmla="*/ 77 h 100"/>
                <a:gd name="T32" fmla="*/ 4 w 128"/>
                <a:gd name="T33"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00">
                  <a:moveTo>
                    <a:pt x="4" y="80"/>
                  </a:moveTo>
                  <a:cubicBezTo>
                    <a:pt x="60" y="80"/>
                    <a:pt x="60" y="80"/>
                    <a:pt x="60" y="80"/>
                  </a:cubicBezTo>
                  <a:cubicBezTo>
                    <a:pt x="60" y="92"/>
                    <a:pt x="60" y="92"/>
                    <a:pt x="60" y="92"/>
                  </a:cubicBezTo>
                  <a:cubicBezTo>
                    <a:pt x="40" y="92"/>
                    <a:pt x="40" y="92"/>
                    <a:pt x="40" y="92"/>
                  </a:cubicBezTo>
                  <a:cubicBezTo>
                    <a:pt x="40" y="100"/>
                    <a:pt x="40" y="100"/>
                    <a:pt x="40" y="100"/>
                  </a:cubicBezTo>
                  <a:cubicBezTo>
                    <a:pt x="88" y="100"/>
                    <a:pt x="88" y="100"/>
                    <a:pt x="88" y="100"/>
                  </a:cubicBezTo>
                  <a:cubicBezTo>
                    <a:pt x="88" y="92"/>
                    <a:pt x="88" y="92"/>
                    <a:pt x="88" y="92"/>
                  </a:cubicBezTo>
                  <a:cubicBezTo>
                    <a:pt x="68" y="92"/>
                    <a:pt x="68" y="92"/>
                    <a:pt x="68" y="92"/>
                  </a:cubicBezTo>
                  <a:cubicBezTo>
                    <a:pt x="68" y="80"/>
                    <a:pt x="68" y="80"/>
                    <a:pt x="68" y="80"/>
                  </a:cubicBezTo>
                  <a:cubicBezTo>
                    <a:pt x="124" y="80"/>
                    <a:pt x="124" y="80"/>
                    <a:pt x="124" y="80"/>
                  </a:cubicBezTo>
                  <a:cubicBezTo>
                    <a:pt x="126" y="80"/>
                    <a:pt x="128" y="79"/>
                    <a:pt x="128" y="77"/>
                  </a:cubicBezTo>
                  <a:cubicBezTo>
                    <a:pt x="128" y="4"/>
                    <a:pt x="128" y="4"/>
                    <a:pt x="128" y="4"/>
                  </a:cubicBezTo>
                  <a:cubicBezTo>
                    <a:pt x="128" y="2"/>
                    <a:pt x="126" y="0"/>
                    <a:pt x="124" y="0"/>
                  </a:cubicBezTo>
                  <a:cubicBezTo>
                    <a:pt x="4" y="0"/>
                    <a:pt x="4" y="0"/>
                    <a:pt x="4" y="0"/>
                  </a:cubicBezTo>
                  <a:cubicBezTo>
                    <a:pt x="2" y="0"/>
                    <a:pt x="0" y="2"/>
                    <a:pt x="0" y="4"/>
                  </a:cubicBezTo>
                  <a:cubicBezTo>
                    <a:pt x="0" y="77"/>
                    <a:pt x="0" y="77"/>
                    <a:pt x="0" y="77"/>
                  </a:cubicBezTo>
                  <a:cubicBezTo>
                    <a:pt x="0" y="79"/>
                    <a:pt x="2" y="80"/>
                    <a:pt x="4" y="80"/>
                  </a:cubicBezTo>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Oval 1116">
              <a:extLst>
                <a:ext uri="{FF2B5EF4-FFF2-40B4-BE49-F238E27FC236}">
                  <a16:creationId xmlns:a16="http://schemas.microsoft.com/office/drawing/2014/main" id="{37DF981A-B8BC-468A-B215-1D3B3D1D0CFE}"/>
                </a:ext>
              </a:extLst>
            </p:cNvPr>
            <p:cNvSpPr>
              <a:spLocks noChangeArrowheads="1"/>
            </p:cNvSpPr>
            <p:nvPr/>
          </p:nvSpPr>
          <p:spPr bwMode="auto">
            <a:xfrm>
              <a:off x="3500596" y="1416290"/>
              <a:ext cx="94830" cy="8983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1117">
              <a:extLst>
                <a:ext uri="{FF2B5EF4-FFF2-40B4-BE49-F238E27FC236}">
                  <a16:creationId xmlns:a16="http://schemas.microsoft.com/office/drawing/2014/main" id="{C7368F53-4D66-41D3-AABC-43C47C686121}"/>
                </a:ext>
              </a:extLst>
            </p:cNvPr>
            <p:cNvSpPr>
              <a:spLocks noEditPoints="1"/>
            </p:cNvSpPr>
            <p:nvPr/>
          </p:nvSpPr>
          <p:spPr bwMode="auto">
            <a:xfrm>
              <a:off x="3445697" y="1356400"/>
              <a:ext cx="209620" cy="209620"/>
            </a:xfrm>
            <a:custGeom>
              <a:avLst/>
              <a:gdLst>
                <a:gd name="T0" fmla="*/ 40 w 53"/>
                <a:gd name="T1" fmla="*/ 13 h 53"/>
                <a:gd name="T2" fmla="*/ 40 w 53"/>
                <a:gd name="T3" fmla="*/ 12 h 53"/>
                <a:gd name="T4" fmla="*/ 41 w 53"/>
                <a:gd name="T5" fmla="*/ 5 h 53"/>
                <a:gd name="T6" fmla="*/ 41 w 53"/>
                <a:gd name="T7" fmla="*/ 5 h 53"/>
                <a:gd name="T8" fmla="*/ 41 w 53"/>
                <a:gd name="T9" fmla="*/ 4 h 53"/>
                <a:gd name="T10" fmla="*/ 32 w 53"/>
                <a:gd name="T11" fmla="*/ 0 h 53"/>
                <a:gd name="T12" fmla="*/ 27 w 53"/>
                <a:gd name="T13" fmla="*/ 7 h 53"/>
                <a:gd name="T14" fmla="*/ 21 w 53"/>
                <a:gd name="T15" fmla="*/ 0 h 53"/>
                <a:gd name="T16" fmla="*/ 13 w 53"/>
                <a:gd name="T17" fmla="*/ 12 h 53"/>
                <a:gd name="T18" fmla="*/ 13 w 53"/>
                <a:gd name="T19" fmla="*/ 13 h 53"/>
                <a:gd name="T20" fmla="*/ 12 w 53"/>
                <a:gd name="T21" fmla="*/ 13 h 53"/>
                <a:gd name="T22" fmla="*/ 0 w 53"/>
                <a:gd name="T23" fmla="*/ 22 h 53"/>
                <a:gd name="T24" fmla="*/ 7 w 53"/>
                <a:gd name="T25" fmla="*/ 26 h 53"/>
                <a:gd name="T26" fmla="*/ 2 w 53"/>
                <a:gd name="T27" fmla="*/ 30 h 53"/>
                <a:gd name="T28" fmla="*/ 1 w 53"/>
                <a:gd name="T29" fmla="*/ 34 h 53"/>
                <a:gd name="T30" fmla="*/ 4 w 53"/>
                <a:gd name="T31" fmla="*/ 42 h 53"/>
                <a:gd name="T32" fmla="*/ 12 w 53"/>
                <a:gd name="T33" fmla="*/ 40 h 53"/>
                <a:gd name="T34" fmla="*/ 13 w 53"/>
                <a:gd name="T35" fmla="*/ 41 h 53"/>
                <a:gd name="T36" fmla="*/ 13 w 53"/>
                <a:gd name="T37" fmla="*/ 41 h 53"/>
                <a:gd name="T38" fmla="*/ 21 w 53"/>
                <a:gd name="T39" fmla="*/ 53 h 53"/>
                <a:gd name="T40" fmla="*/ 27 w 53"/>
                <a:gd name="T41" fmla="*/ 46 h 53"/>
                <a:gd name="T42" fmla="*/ 41 w 53"/>
                <a:gd name="T43" fmla="*/ 49 h 53"/>
                <a:gd name="T44" fmla="*/ 40 w 53"/>
                <a:gd name="T45" fmla="*/ 41 h 53"/>
                <a:gd name="T46" fmla="*/ 41 w 53"/>
                <a:gd name="T47" fmla="*/ 40 h 53"/>
                <a:gd name="T48" fmla="*/ 49 w 53"/>
                <a:gd name="T49" fmla="*/ 42 h 53"/>
                <a:gd name="T50" fmla="*/ 46 w 53"/>
                <a:gd name="T51" fmla="*/ 28 h 53"/>
                <a:gd name="T52" fmla="*/ 53 w 53"/>
                <a:gd name="T53" fmla="*/ 22 h 53"/>
                <a:gd name="T54" fmla="*/ 41 w 53"/>
                <a:gd name="T55" fmla="*/ 13 h 53"/>
                <a:gd name="T56" fmla="*/ 34 w 53"/>
                <a:gd name="T57" fmla="*/ 20 h 53"/>
                <a:gd name="T58" fmla="*/ 36 w 53"/>
                <a:gd name="T59" fmla="*/ 27 h 53"/>
                <a:gd name="T60" fmla="*/ 33 w 53"/>
                <a:gd name="T61" fmla="*/ 33 h 53"/>
                <a:gd name="T62" fmla="*/ 26 w 53"/>
                <a:gd name="T63" fmla="*/ 36 h 53"/>
                <a:gd name="T64" fmla="*/ 20 w 53"/>
                <a:gd name="T65" fmla="*/ 34 h 53"/>
                <a:gd name="T66" fmla="*/ 17 w 53"/>
                <a:gd name="T67" fmla="*/ 30 h 53"/>
                <a:gd name="T68" fmla="*/ 17 w 53"/>
                <a:gd name="T69" fmla="*/ 27 h 53"/>
                <a:gd name="T70" fmla="*/ 20 w 53"/>
                <a:gd name="T71" fmla="*/ 20 h 53"/>
                <a:gd name="T72" fmla="*/ 26 w 53"/>
                <a:gd name="T73" fmla="*/ 17 h 53"/>
                <a:gd name="T74" fmla="*/ 30 w 53"/>
                <a:gd name="T75" fmla="*/ 18 h 53"/>
                <a:gd name="T76" fmla="*/ 34 w 53"/>
                <a:gd name="T77" fmla="*/ 2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53">
                  <a:moveTo>
                    <a:pt x="41" y="13"/>
                  </a:moveTo>
                  <a:cubicBezTo>
                    <a:pt x="41" y="13"/>
                    <a:pt x="41" y="13"/>
                    <a:pt x="40" y="13"/>
                  </a:cubicBezTo>
                  <a:cubicBezTo>
                    <a:pt x="40" y="13"/>
                    <a:pt x="40" y="13"/>
                    <a:pt x="40" y="13"/>
                  </a:cubicBezTo>
                  <a:cubicBezTo>
                    <a:pt x="40" y="13"/>
                    <a:pt x="40" y="13"/>
                    <a:pt x="40" y="12"/>
                  </a:cubicBezTo>
                  <a:cubicBezTo>
                    <a:pt x="40" y="12"/>
                    <a:pt x="40" y="12"/>
                    <a:pt x="40" y="12"/>
                  </a:cubicBezTo>
                  <a:cubicBezTo>
                    <a:pt x="41" y="5"/>
                    <a:pt x="41" y="5"/>
                    <a:pt x="41" y="5"/>
                  </a:cubicBezTo>
                  <a:cubicBezTo>
                    <a:pt x="41" y="5"/>
                    <a:pt x="41" y="5"/>
                    <a:pt x="41" y="5"/>
                  </a:cubicBezTo>
                  <a:cubicBezTo>
                    <a:pt x="41" y="5"/>
                    <a:pt x="41" y="5"/>
                    <a:pt x="41" y="5"/>
                  </a:cubicBezTo>
                  <a:cubicBezTo>
                    <a:pt x="41" y="5"/>
                    <a:pt x="41" y="4"/>
                    <a:pt x="41" y="4"/>
                  </a:cubicBezTo>
                  <a:cubicBezTo>
                    <a:pt x="41" y="4"/>
                    <a:pt x="41" y="4"/>
                    <a:pt x="41" y="4"/>
                  </a:cubicBezTo>
                  <a:cubicBezTo>
                    <a:pt x="41" y="4"/>
                    <a:pt x="41" y="4"/>
                    <a:pt x="41" y="4"/>
                  </a:cubicBezTo>
                  <a:cubicBezTo>
                    <a:pt x="32" y="0"/>
                    <a:pt x="32" y="0"/>
                    <a:pt x="32" y="0"/>
                  </a:cubicBezTo>
                  <a:cubicBezTo>
                    <a:pt x="30" y="2"/>
                    <a:pt x="30" y="2"/>
                    <a:pt x="30" y="2"/>
                  </a:cubicBezTo>
                  <a:cubicBezTo>
                    <a:pt x="27" y="7"/>
                    <a:pt x="27" y="7"/>
                    <a:pt x="27" y="7"/>
                  </a:cubicBezTo>
                  <a:cubicBezTo>
                    <a:pt x="27" y="7"/>
                    <a:pt x="26" y="7"/>
                    <a:pt x="26" y="7"/>
                  </a:cubicBezTo>
                  <a:cubicBezTo>
                    <a:pt x="21" y="0"/>
                    <a:pt x="21" y="0"/>
                    <a:pt x="21" y="0"/>
                  </a:cubicBezTo>
                  <a:cubicBezTo>
                    <a:pt x="11" y="4"/>
                    <a:pt x="11" y="4"/>
                    <a:pt x="11" y="4"/>
                  </a:cubicBezTo>
                  <a:cubicBezTo>
                    <a:pt x="13" y="12"/>
                    <a:pt x="13" y="12"/>
                    <a:pt x="13" y="12"/>
                  </a:cubicBezTo>
                  <a:cubicBezTo>
                    <a:pt x="13" y="12"/>
                    <a:pt x="13" y="12"/>
                    <a:pt x="13" y="12"/>
                  </a:cubicBezTo>
                  <a:cubicBezTo>
                    <a:pt x="13" y="13"/>
                    <a:pt x="13" y="13"/>
                    <a:pt x="13" y="13"/>
                  </a:cubicBezTo>
                  <a:cubicBezTo>
                    <a:pt x="12" y="13"/>
                    <a:pt x="12" y="13"/>
                    <a:pt x="12" y="13"/>
                  </a:cubicBezTo>
                  <a:cubicBezTo>
                    <a:pt x="12" y="13"/>
                    <a:pt x="12" y="13"/>
                    <a:pt x="12" y="13"/>
                  </a:cubicBezTo>
                  <a:cubicBezTo>
                    <a:pt x="4" y="12"/>
                    <a:pt x="4" y="12"/>
                    <a:pt x="4" y="12"/>
                  </a:cubicBezTo>
                  <a:cubicBezTo>
                    <a:pt x="0" y="22"/>
                    <a:pt x="0" y="22"/>
                    <a:pt x="0" y="22"/>
                  </a:cubicBezTo>
                  <a:cubicBezTo>
                    <a:pt x="3" y="23"/>
                    <a:pt x="3" y="23"/>
                    <a:pt x="3" y="23"/>
                  </a:cubicBezTo>
                  <a:cubicBezTo>
                    <a:pt x="7" y="26"/>
                    <a:pt x="7" y="26"/>
                    <a:pt x="7" y="26"/>
                  </a:cubicBezTo>
                  <a:cubicBezTo>
                    <a:pt x="7" y="26"/>
                    <a:pt x="7" y="27"/>
                    <a:pt x="7" y="28"/>
                  </a:cubicBezTo>
                  <a:cubicBezTo>
                    <a:pt x="2" y="30"/>
                    <a:pt x="2" y="30"/>
                    <a:pt x="2" y="30"/>
                  </a:cubicBezTo>
                  <a:cubicBezTo>
                    <a:pt x="0" y="32"/>
                    <a:pt x="0" y="32"/>
                    <a:pt x="0" y="32"/>
                  </a:cubicBezTo>
                  <a:cubicBezTo>
                    <a:pt x="1" y="34"/>
                    <a:pt x="1" y="34"/>
                    <a:pt x="1" y="34"/>
                  </a:cubicBezTo>
                  <a:cubicBezTo>
                    <a:pt x="4" y="40"/>
                    <a:pt x="4" y="40"/>
                    <a:pt x="4" y="40"/>
                  </a:cubicBezTo>
                  <a:cubicBezTo>
                    <a:pt x="4" y="42"/>
                    <a:pt x="4" y="42"/>
                    <a:pt x="4" y="42"/>
                  </a:cubicBezTo>
                  <a:cubicBezTo>
                    <a:pt x="12" y="40"/>
                    <a:pt x="12" y="40"/>
                    <a:pt x="12" y="40"/>
                  </a:cubicBezTo>
                  <a:cubicBezTo>
                    <a:pt x="12" y="40"/>
                    <a:pt x="12" y="40"/>
                    <a:pt x="12" y="40"/>
                  </a:cubicBezTo>
                  <a:cubicBezTo>
                    <a:pt x="12" y="40"/>
                    <a:pt x="12" y="40"/>
                    <a:pt x="13" y="40"/>
                  </a:cubicBezTo>
                  <a:cubicBezTo>
                    <a:pt x="13" y="41"/>
                    <a:pt x="13" y="41"/>
                    <a:pt x="13" y="41"/>
                  </a:cubicBezTo>
                  <a:cubicBezTo>
                    <a:pt x="13" y="41"/>
                    <a:pt x="13" y="41"/>
                    <a:pt x="13" y="41"/>
                  </a:cubicBezTo>
                  <a:cubicBezTo>
                    <a:pt x="13" y="41"/>
                    <a:pt x="13" y="41"/>
                    <a:pt x="13" y="41"/>
                  </a:cubicBezTo>
                  <a:cubicBezTo>
                    <a:pt x="11" y="49"/>
                    <a:pt x="11" y="49"/>
                    <a:pt x="11" y="49"/>
                  </a:cubicBezTo>
                  <a:cubicBezTo>
                    <a:pt x="21" y="53"/>
                    <a:pt x="21" y="53"/>
                    <a:pt x="21" y="53"/>
                  </a:cubicBezTo>
                  <a:cubicBezTo>
                    <a:pt x="26" y="46"/>
                    <a:pt x="26" y="46"/>
                    <a:pt x="26" y="46"/>
                  </a:cubicBezTo>
                  <a:cubicBezTo>
                    <a:pt x="26" y="46"/>
                    <a:pt x="27" y="46"/>
                    <a:pt x="27" y="46"/>
                  </a:cubicBezTo>
                  <a:cubicBezTo>
                    <a:pt x="32" y="53"/>
                    <a:pt x="32" y="53"/>
                    <a:pt x="32" y="53"/>
                  </a:cubicBezTo>
                  <a:cubicBezTo>
                    <a:pt x="41" y="49"/>
                    <a:pt x="41" y="49"/>
                    <a:pt x="41" y="49"/>
                  </a:cubicBezTo>
                  <a:cubicBezTo>
                    <a:pt x="40" y="41"/>
                    <a:pt x="40" y="41"/>
                    <a:pt x="40" y="41"/>
                  </a:cubicBezTo>
                  <a:cubicBezTo>
                    <a:pt x="40" y="41"/>
                    <a:pt x="40" y="41"/>
                    <a:pt x="40" y="41"/>
                  </a:cubicBezTo>
                  <a:cubicBezTo>
                    <a:pt x="40" y="41"/>
                    <a:pt x="40" y="41"/>
                    <a:pt x="40" y="40"/>
                  </a:cubicBezTo>
                  <a:cubicBezTo>
                    <a:pt x="40" y="40"/>
                    <a:pt x="41" y="40"/>
                    <a:pt x="41" y="40"/>
                  </a:cubicBezTo>
                  <a:cubicBezTo>
                    <a:pt x="41" y="40"/>
                    <a:pt x="41" y="40"/>
                    <a:pt x="41" y="40"/>
                  </a:cubicBezTo>
                  <a:cubicBezTo>
                    <a:pt x="49" y="42"/>
                    <a:pt x="49" y="42"/>
                    <a:pt x="49" y="42"/>
                  </a:cubicBezTo>
                  <a:cubicBezTo>
                    <a:pt x="53" y="32"/>
                    <a:pt x="53" y="32"/>
                    <a:pt x="53" y="32"/>
                  </a:cubicBezTo>
                  <a:cubicBezTo>
                    <a:pt x="46" y="28"/>
                    <a:pt x="46" y="28"/>
                    <a:pt x="46" y="28"/>
                  </a:cubicBezTo>
                  <a:cubicBezTo>
                    <a:pt x="46" y="27"/>
                    <a:pt x="46" y="26"/>
                    <a:pt x="46" y="26"/>
                  </a:cubicBezTo>
                  <a:cubicBezTo>
                    <a:pt x="53" y="22"/>
                    <a:pt x="53" y="22"/>
                    <a:pt x="53" y="22"/>
                  </a:cubicBezTo>
                  <a:cubicBezTo>
                    <a:pt x="49" y="12"/>
                    <a:pt x="49" y="12"/>
                    <a:pt x="49" y="12"/>
                  </a:cubicBezTo>
                  <a:cubicBezTo>
                    <a:pt x="41" y="13"/>
                    <a:pt x="41" y="13"/>
                    <a:pt x="41" y="13"/>
                  </a:cubicBezTo>
                  <a:cubicBezTo>
                    <a:pt x="41" y="13"/>
                    <a:pt x="41" y="13"/>
                    <a:pt x="41" y="13"/>
                  </a:cubicBezTo>
                  <a:moveTo>
                    <a:pt x="34" y="20"/>
                  </a:moveTo>
                  <a:cubicBezTo>
                    <a:pt x="34" y="21"/>
                    <a:pt x="35" y="22"/>
                    <a:pt x="35" y="23"/>
                  </a:cubicBezTo>
                  <a:cubicBezTo>
                    <a:pt x="36" y="24"/>
                    <a:pt x="36" y="25"/>
                    <a:pt x="36" y="27"/>
                  </a:cubicBezTo>
                  <a:cubicBezTo>
                    <a:pt x="36" y="28"/>
                    <a:pt x="36" y="29"/>
                    <a:pt x="35" y="30"/>
                  </a:cubicBezTo>
                  <a:cubicBezTo>
                    <a:pt x="35" y="31"/>
                    <a:pt x="34" y="33"/>
                    <a:pt x="33" y="33"/>
                  </a:cubicBezTo>
                  <a:cubicBezTo>
                    <a:pt x="32" y="34"/>
                    <a:pt x="31" y="35"/>
                    <a:pt x="30" y="36"/>
                  </a:cubicBezTo>
                  <a:cubicBezTo>
                    <a:pt x="29" y="36"/>
                    <a:pt x="28" y="36"/>
                    <a:pt x="26" y="36"/>
                  </a:cubicBezTo>
                  <a:cubicBezTo>
                    <a:pt x="25" y="36"/>
                    <a:pt x="24" y="36"/>
                    <a:pt x="23" y="36"/>
                  </a:cubicBezTo>
                  <a:cubicBezTo>
                    <a:pt x="22" y="35"/>
                    <a:pt x="21" y="35"/>
                    <a:pt x="20" y="34"/>
                  </a:cubicBezTo>
                  <a:cubicBezTo>
                    <a:pt x="20" y="34"/>
                    <a:pt x="20" y="34"/>
                    <a:pt x="20" y="33"/>
                  </a:cubicBezTo>
                  <a:cubicBezTo>
                    <a:pt x="19" y="33"/>
                    <a:pt x="18" y="31"/>
                    <a:pt x="17" y="30"/>
                  </a:cubicBezTo>
                  <a:cubicBezTo>
                    <a:pt x="17" y="29"/>
                    <a:pt x="17" y="28"/>
                    <a:pt x="17" y="27"/>
                  </a:cubicBezTo>
                  <a:cubicBezTo>
                    <a:pt x="17" y="27"/>
                    <a:pt x="17" y="27"/>
                    <a:pt x="17" y="27"/>
                  </a:cubicBezTo>
                  <a:cubicBezTo>
                    <a:pt x="17" y="25"/>
                    <a:pt x="17" y="24"/>
                    <a:pt x="17" y="23"/>
                  </a:cubicBezTo>
                  <a:cubicBezTo>
                    <a:pt x="18" y="22"/>
                    <a:pt x="19" y="21"/>
                    <a:pt x="20" y="20"/>
                  </a:cubicBezTo>
                  <a:cubicBezTo>
                    <a:pt x="21" y="19"/>
                    <a:pt x="22" y="18"/>
                    <a:pt x="23" y="18"/>
                  </a:cubicBezTo>
                  <a:cubicBezTo>
                    <a:pt x="24" y="17"/>
                    <a:pt x="25" y="17"/>
                    <a:pt x="26" y="17"/>
                  </a:cubicBezTo>
                  <a:cubicBezTo>
                    <a:pt x="27" y="17"/>
                    <a:pt x="27" y="17"/>
                    <a:pt x="27" y="17"/>
                  </a:cubicBezTo>
                  <a:cubicBezTo>
                    <a:pt x="28" y="17"/>
                    <a:pt x="29" y="17"/>
                    <a:pt x="30" y="18"/>
                  </a:cubicBezTo>
                  <a:cubicBezTo>
                    <a:pt x="31" y="18"/>
                    <a:pt x="32" y="19"/>
                    <a:pt x="33" y="20"/>
                  </a:cubicBezTo>
                  <a:cubicBezTo>
                    <a:pt x="33" y="20"/>
                    <a:pt x="33" y="20"/>
                    <a:pt x="34" y="2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1118">
              <a:extLst>
                <a:ext uri="{FF2B5EF4-FFF2-40B4-BE49-F238E27FC236}">
                  <a16:creationId xmlns:a16="http://schemas.microsoft.com/office/drawing/2014/main" id="{DBCEBD95-1921-4635-A028-35A1B651D0D0}"/>
                </a:ext>
              </a:extLst>
            </p:cNvPr>
            <p:cNvSpPr>
              <a:spLocks noEditPoints="1"/>
            </p:cNvSpPr>
            <p:nvPr/>
          </p:nvSpPr>
          <p:spPr bwMode="auto">
            <a:xfrm>
              <a:off x="3216115" y="1371371"/>
              <a:ext cx="129764" cy="129764"/>
            </a:xfrm>
            <a:custGeom>
              <a:avLst/>
              <a:gdLst>
                <a:gd name="T0" fmla="*/ 28 w 32"/>
                <a:gd name="T1" fmla="*/ 16 h 32"/>
                <a:gd name="T2" fmla="*/ 28 w 32"/>
                <a:gd name="T3" fmla="*/ 16 h 32"/>
                <a:gd name="T4" fmla="*/ 32 w 32"/>
                <a:gd name="T5" fmla="*/ 13 h 32"/>
                <a:gd name="T6" fmla="*/ 32 w 32"/>
                <a:gd name="T7" fmla="*/ 13 h 32"/>
                <a:gd name="T8" fmla="*/ 32 w 32"/>
                <a:gd name="T9" fmla="*/ 12 h 32"/>
                <a:gd name="T10" fmla="*/ 29 w 32"/>
                <a:gd name="T11" fmla="*/ 7 h 32"/>
                <a:gd name="T12" fmla="*/ 25 w 32"/>
                <a:gd name="T13" fmla="*/ 8 h 32"/>
                <a:gd name="T14" fmla="*/ 25 w 32"/>
                <a:gd name="T15" fmla="*/ 2 h 32"/>
                <a:gd name="T16" fmla="*/ 17 w 32"/>
                <a:gd name="T17" fmla="*/ 4 h 32"/>
                <a:gd name="T18" fmla="*/ 16 w 32"/>
                <a:gd name="T19" fmla="*/ 4 h 32"/>
                <a:gd name="T20" fmla="*/ 15 w 32"/>
                <a:gd name="T21" fmla="*/ 4 h 32"/>
                <a:gd name="T22" fmla="*/ 7 w 32"/>
                <a:gd name="T23" fmla="*/ 2 h 32"/>
                <a:gd name="T24" fmla="*/ 8 w 32"/>
                <a:gd name="T25" fmla="*/ 7 h 32"/>
                <a:gd name="T26" fmla="*/ 4 w 32"/>
                <a:gd name="T27" fmla="*/ 7 h 32"/>
                <a:gd name="T28" fmla="*/ 2 w 32"/>
                <a:gd name="T29" fmla="*/ 8 h 32"/>
                <a:gd name="T30" fmla="*/ 0 w 32"/>
                <a:gd name="T31" fmla="*/ 13 h 32"/>
                <a:gd name="T32" fmla="*/ 4 w 32"/>
                <a:gd name="T33" fmla="*/ 16 h 32"/>
                <a:gd name="T34" fmla="*/ 4 w 32"/>
                <a:gd name="T35" fmla="*/ 16 h 32"/>
                <a:gd name="T36" fmla="*/ 4 w 32"/>
                <a:gd name="T37" fmla="*/ 17 h 32"/>
                <a:gd name="T38" fmla="*/ 2 w 32"/>
                <a:gd name="T39" fmla="*/ 25 h 32"/>
                <a:gd name="T40" fmla="*/ 8 w 32"/>
                <a:gd name="T41" fmla="*/ 25 h 32"/>
                <a:gd name="T42" fmla="*/ 13 w 32"/>
                <a:gd name="T43" fmla="*/ 32 h 32"/>
                <a:gd name="T44" fmla="*/ 16 w 32"/>
                <a:gd name="T45" fmla="*/ 28 h 32"/>
                <a:gd name="T46" fmla="*/ 16 w 32"/>
                <a:gd name="T47" fmla="*/ 28 h 32"/>
                <a:gd name="T48" fmla="*/ 19 w 32"/>
                <a:gd name="T49" fmla="*/ 32 h 32"/>
                <a:gd name="T50" fmla="*/ 24 w 32"/>
                <a:gd name="T51" fmla="*/ 25 h 32"/>
                <a:gd name="T52" fmla="*/ 29 w 32"/>
                <a:gd name="T53" fmla="*/ 25 h 32"/>
                <a:gd name="T54" fmla="*/ 28 w 32"/>
                <a:gd name="T55" fmla="*/ 17 h 32"/>
                <a:gd name="T56" fmla="*/ 22 w 32"/>
                <a:gd name="T57" fmla="*/ 16 h 32"/>
                <a:gd name="T58" fmla="*/ 20 w 32"/>
                <a:gd name="T59" fmla="*/ 20 h 32"/>
                <a:gd name="T60" fmla="*/ 16 w 32"/>
                <a:gd name="T61" fmla="*/ 22 h 32"/>
                <a:gd name="T62" fmla="*/ 12 w 32"/>
                <a:gd name="T63" fmla="*/ 20 h 32"/>
                <a:gd name="T64" fmla="*/ 10 w 32"/>
                <a:gd name="T65" fmla="*/ 16 h 32"/>
                <a:gd name="T66" fmla="*/ 10 w 32"/>
                <a:gd name="T67" fmla="*/ 14 h 32"/>
                <a:gd name="T68" fmla="*/ 12 w 32"/>
                <a:gd name="T69" fmla="*/ 12 h 32"/>
                <a:gd name="T70" fmla="*/ 16 w 32"/>
                <a:gd name="T71" fmla="*/ 10 h 32"/>
                <a:gd name="T72" fmla="*/ 20 w 32"/>
                <a:gd name="T73" fmla="*/ 12 h 32"/>
                <a:gd name="T74" fmla="*/ 21 w 32"/>
                <a:gd name="T75" fmla="*/ 14 h 32"/>
                <a:gd name="T76" fmla="*/ 22 w 32"/>
                <a:gd name="T7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 h="32">
                  <a:moveTo>
                    <a:pt x="28" y="16"/>
                  </a:moveTo>
                  <a:cubicBezTo>
                    <a:pt x="28" y="16"/>
                    <a:pt x="28" y="16"/>
                    <a:pt x="28" y="16"/>
                  </a:cubicBezTo>
                  <a:cubicBezTo>
                    <a:pt x="28" y="16"/>
                    <a:pt x="28" y="16"/>
                    <a:pt x="28" y="16"/>
                  </a:cubicBezTo>
                  <a:cubicBezTo>
                    <a:pt x="28" y="16"/>
                    <a:pt x="28" y="16"/>
                    <a:pt x="28" y="16"/>
                  </a:cubicBezTo>
                  <a:cubicBezTo>
                    <a:pt x="28" y="16"/>
                    <a:pt x="28" y="16"/>
                    <a:pt x="28" y="15"/>
                  </a:cubicBezTo>
                  <a:cubicBezTo>
                    <a:pt x="32" y="13"/>
                    <a:pt x="32" y="13"/>
                    <a:pt x="32" y="13"/>
                  </a:cubicBezTo>
                  <a:cubicBezTo>
                    <a:pt x="32" y="13"/>
                    <a:pt x="32" y="13"/>
                    <a:pt x="32" y="13"/>
                  </a:cubicBezTo>
                  <a:cubicBezTo>
                    <a:pt x="32" y="13"/>
                    <a:pt x="32" y="13"/>
                    <a:pt x="32" y="13"/>
                  </a:cubicBezTo>
                  <a:cubicBezTo>
                    <a:pt x="32" y="13"/>
                    <a:pt x="32" y="13"/>
                    <a:pt x="32" y="12"/>
                  </a:cubicBezTo>
                  <a:cubicBezTo>
                    <a:pt x="32" y="12"/>
                    <a:pt x="32" y="12"/>
                    <a:pt x="32" y="12"/>
                  </a:cubicBezTo>
                  <a:cubicBezTo>
                    <a:pt x="32" y="12"/>
                    <a:pt x="32" y="12"/>
                    <a:pt x="32" y="12"/>
                  </a:cubicBezTo>
                  <a:cubicBezTo>
                    <a:pt x="29" y="7"/>
                    <a:pt x="29" y="7"/>
                    <a:pt x="29" y="7"/>
                  </a:cubicBezTo>
                  <a:cubicBezTo>
                    <a:pt x="28" y="7"/>
                    <a:pt x="28" y="7"/>
                    <a:pt x="28" y="7"/>
                  </a:cubicBezTo>
                  <a:cubicBezTo>
                    <a:pt x="25" y="8"/>
                    <a:pt x="25" y="8"/>
                    <a:pt x="25" y="8"/>
                  </a:cubicBezTo>
                  <a:cubicBezTo>
                    <a:pt x="25" y="8"/>
                    <a:pt x="24" y="7"/>
                    <a:pt x="24" y="7"/>
                  </a:cubicBezTo>
                  <a:cubicBezTo>
                    <a:pt x="25" y="2"/>
                    <a:pt x="25" y="2"/>
                    <a:pt x="25" y="2"/>
                  </a:cubicBezTo>
                  <a:cubicBezTo>
                    <a:pt x="19" y="0"/>
                    <a:pt x="19" y="0"/>
                    <a:pt x="19" y="0"/>
                  </a:cubicBezTo>
                  <a:cubicBezTo>
                    <a:pt x="17" y="4"/>
                    <a:pt x="17" y="4"/>
                    <a:pt x="17" y="4"/>
                  </a:cubicBezTo>
                  <a:cubicBezTo>
                    <a:pt x="16" y="4"/>
                    <a:pt x="16" y="4"/>
                    <a:pt x="16" y="4"/>
                  </a:cubicBezTo>
                  <a:cubicBezTo>
                    <a:pt x="16" y="4"/>
                    <a:pt x="16" y="4"/>
                    <a:pt x="16" y="4"/>
                  </a:cubicBezTo>
                  <a:cubicBezTo>
                    <a:pt x="16" y="4"/>
                    <a:pt x="16" y="4"/>
                    <a:pt x="16" y="4"/>
                  </a:cubicBezTo>
                  <a:cubicBezTo>
                    <a:pt x="16" y="4"/>
                    <a:pt x="15" y="4"/>
                    <a:pt x="15" y="4"/>
                  </a:cubicBezTo>
                  <a:cubicBezTo>
                    <a:pt x="13" y="0"/>
                    <a:pt x="13" y="0"/>
                    <a:pt x="13" y="0"/>
                  </a:cubicBezTo>
                  <a:cubicBezTo>
                    <a:pt x="7" y="2"/>
                    <a:pt x="7" y="2"/>
                    <a:pt x="7" y="2"/>
                  </a:cubicBezTo>
                  <a:cubicBezTo>
                    <a:pt x="7" y="4"/>
                    <a:pt x="7" y="4"/>
                    <a:pt x="7" y="4"/>
                  </a:cubicBezTo>
                  <a:cubicBezTo>
                    <a:pt x="8" y="7"/>
                    <a:pt x="8" y="7"/>
                    <a:pt x="8" y="7"/>
                  </a:cubicBezTo>
                  <a:cubicBezTo>
                    <a:pt x="8" y="7"/>
                    <a:pt x="7" y="8"/>
                    <a:pt x="7" y="8"/>
                  </a:cubicBezTo>
                  <a:cubicBezTo>
                    <a:pt x="4" y="7"/>
                    <a:pt x="4" y="7"/>
                    <a:pt x="4" y="7"/>
                  </a:cubicBezTo>
                  <a:cubicBezTo>
                    <a:pt x="2" y="7"/>
                    <a:pt x="2" y="7"/>
                    <a:pt x="2" y="7"/>
                  </a:cubicBezTo>
                  <a:cubicBezTo>
                    <a:pt x="2" y="8"/>
                    <a:pt x="2" y="8"/>
                    <a:pt x="2" y="8"/>
                  </a:cubicBezTo>
                  <a:cubicBezTo>
                    <a:pt x="0" y="12"/>
                    <a:pt x="0" y="12"/>
                    <a:pt x="0" y="12"/>
                  </a:cubicBezTo>
                  <a:cubicBezTo>
                    <a:pt x="0" y="13"/>
                    <a:pt x="0" y="13"/>
                    <a:pt x="0" y="13"/>
                  </a:cubicBezTo>
                  <a:cubicBezTo>
                    <a:pt x="4" y="15"/>
                    <a:pt x="4" y="15"/>
                    <a:pt x="4" y="15"/>
                  </a:cubicBezTo>
                  <a:cubicBezTo>
                    <a:pt x="4" y="16"/>
                    <a:pt x="4" y="16"/>
                    <a:pt x="4" y="16"/>
                  </a:cubicBezTo>
                  <a:cubicBezTo>
                    <a:pt x="4" y="16"/>
                    <a:pt x="4" y="16"/>
                    <a:pt x="4" y="16"/>
                  </a:cubicBezTo>
                  <a:cubicBezTo>
                    <a:pt x="4" y="16"/>
                    <a:pt x="4" y="16"/>
                    <a:pt x="4" y="16"/>
                  </a:cubicBezTo>
                  <a:cubicBezTo>
                    <a:pt x="4" y="16"/>
                    <a:pt x="4" y="16"/>
                    <a:pt x="4" y="16"/>
                  </a:cubicBezTo>
                  <a:cubicBezTo>
                    <a:pt x="4" y="16"/>
                    <a:pt x="4" y="16"/>
                    <a:pt x="4" y="17"/>
                  </a:cubicBezTo>
                  <a:cubicBezTo>
                    <a:pt x="0" y="19"/>
                    <a:pt x="0" y="19"/>
                    <a:pt x="0" y="19"/>
                  </a:cubicBezTo>
                  <a:cubicBezTo>
                    <a:pt x="2" y="25"/>
                    <a:pt x="2" y="25"/>
                    <a:pt x="2" y="25"/>
                  </a:cubicBezTo>
                  <a:cubicBezTo>
                    <a:pt x="7" y="24"/>
                    <a:pt x="7" y="24"/>
                    <a:pt x="7" y="24"/>
                  </a:cubicBezTo>
                  <a:cubicBezTo>
                    <a:pt x="7" y="24"/>
                    <a:pt x="8" y="25"/>
                    <a:pt x="8" y="25"/>
                  </a:cubicBezTo>
                  <a:cubicBezTo>
                    <a:pt x="7" y="30"/>
                    <a:pt x="7" y="30"/>
                    <a:pt x="7" y="30"/>
                  </a:cubicBezTo>
                  <a:cubicBezTo>
                    <a:pt x="13" y="32"/>
                    <a:pt x="13" y="32"/>
                    <a:pt x="13" y="32"/>
                  </a:cubicBezTo>
                  <a:cubicBezTo>
                    <a:pt x="15" y="28"/>
                    <a:pt x="15" y="28"/>
                    <a:pt x="15" y="28"/>
                  </a:cubicBezTo>
                  <a:cubicBezTo>
                    <a:pt x="15" y="28"/>
                    <a:pt x="16" y="28"/>
                    <a:pt x="16" y="28"/>
                  </a:cubicBezTo>
                  <a:cubicBezTo>
                    <a:pt x="16" y="28"/>
                    <a:pt x="16" y="28"/>
                    <a:pt x="16" y="28"/>
                  </a:cubicBezTo>
                  <a:cubicBezTo>
                    <a:pt x="16" y="28"/>
                    <a:pt x="16" y="28"/>
                    <a:pt x="16" y="28"/>
                  </a:cubicBezTo>
                  <a:cubicBezTo>
                    <a:pt x="16" y="28"/>
                    <a:pt x="16" y="28"/>
                    <a:pt x="17" y="28"/>
                  </a:cubicBezTo>
                  <a:cubicBezTo>
                    <a:pt x="19" y="32"/>
                    <a:pt x="19" y="32"/>
                    <a:pt x="19" y="32"/>
                  </a:cubicBezTo>
                  <a:cubicBezTo>
                    <a:pt x="25" y="30"/>
                    <a:pt x="25" y="30"/>
                    <a:pt x="25" y="30"/>
                  </a:cubicBezTo>
                  <a:cubicBezTo>
                    <a:pt x="24" y="25"/>
                    <a:pt x="24" y="25"/>
                    <a:pt x="24" y="25"/>
                  </a:cubicBezTo>
                  <a:cubicBezTo>
                    <a:pt x="24" y="25"/>
                    <a:pt x="25" y="24"/>
                    <a:pt x="25" y="24"/>
                  </a:cubicBezTo>
                  <a:cubicBezTo>
                    <a:pt x="29" y="25"/>
                    <a:pt x="29" y="25"/>
                    <a:pt x="29" y="25"/>
                  </a:cubicBezTo>
                  <a:cubicBezTo>
                    <a:pt x="32" y="19"/>
                    <a:pt x="32" y="19"/>
                    <a:pt x="32" y="19"/>
                  </a:cubicBezTo>
                  <a:cubicBezTo>
                    <a:pt x="28" y="17"/>
                    <a:pt x="28" y="17"/>
                    <a:pt x="28" y="17"/>
                  </a:cubicBezTo>
                  <a:cubicBezTo>
                    <a:pt x="28" y="16"/>
                    <a:pt x="28" y="16"/>
                    <a:pt x="28" y="16"/>
                  </a:cubicBezTo>
                  <a:moveTo>
                    <a:pt x="22" y="16"/>
                  </a:moveTo>
                  <a:cubicBezTo>
                    <a:pt x="22" y="17"/>
                    <a:pt x="22" y="18"/>
                    <a:pt x="21" y="18"/>
                  </a:cubicBezTo>
                  <a:cubicBezTo>
                    <a:pt x="21" y="19"/>
                    <a:pt x="21" y="20"/>
                    <a:pt x="20" y="20"/>
                  </a:cubicBezTo>
                  <a:cubicBezTo>
                    <a:pt x="20" y="21"/>
                    <a:pt x="19" y="21"/>
                    <a:pt x="18" y="21"/>
                  </a:cubicBezTo>
                  <a:cubicBezTo>
                    <a:pt x="18" y="22"/>
                    <a:pt x="17" y="22"/>
                    <a:pt x="16" y="22"/>
                  </a:cubicBezTo>
                  <a:cubicBezTo>
                    <a:pt x="15" y="22"/>
                    <a:pt x="14" y="22"/>
                    <a:pt x="14" y="21"/>
                  </a:cubicBezTo>
                  <a:cubicBezTo>
                    <a:pt x="13" y="21"/>
                    <a:pt x="12" y="21"/>
                    <a:pt x="12" y="20"/>
                  </a:cubicBezTo>
                  <a:cubicBezTo>
                    <a:pt x="11" y="20"/>
                    <a:pt x="11" y="19"/>
                    <a:pt x="10" y="18"/>
                  </a:cubicBezTo>
                  <a:cubicBezTo>
                    <a:pt x="10" y="18"/>
                    <a:pt x="10" y="17"/>
                    <a:pt x="10" y="16"/>
                  </a:cubicBezTo>
                  <a:cubicBezTo>
                    <a:pt x="10" y="16"/>
                    <a:pt x="10" y="16"/>
                    <a:pt x="10" y="16"/>
                  </a:cubicBezTo>
                  <a:cubicBezTo>
                    <a:pt x="10" y="15"/>
                    <a:pt x="10" y="14"/>
                    <a:pt x="10" y="14"/>
                  </a:cubicBezTo>
                  <a:cubicBezTo>
                    <a:pt x="11" y="13"/>
                    <a:pt x="11" y="13"/>
                    <a:pt x="11" y="12"/>
                  </a:cubicBezTo>
                  <a:cubicBezTo>
                    <a:pt x="12" y="12"/>
                    <a:pt x="12" y="12"/>
                    <a:pt x="12" y="12"/>
                  </a:cubicBezTo>
                  <a:cubicBezTo>
                    <a:pt x="12" y="11"/>
                    <a:pt x="13" y="11"/>
                    <a:pt x="14" y="11"/>
                  </a:cubicBezTo>
                  <a:cubicBezTo>
                    <a:pt x="14" y="10"/>
                    <a:pt x="15" y="10"/>
                    <a:pt x="16" y="10"/>
                  </a:cubicBezTo>
                  <a:cubicBezTo>
                    <a:pt x="17" y="10"/>
                    <a:pt x="18" y="10"/>
                    <a:pt x="18" y="11"/>
                  </a:cubicBezTo>
                  <a:cubicBezTo>
                    <a:pt x="19" y="11"/>
                    <a:pt x="20" y="11"/>
                    <a:pt x="20" y="12"/>
                  </a:cubicBezTo>
                  <a:cubicBezTo>
                    <a:pt x="20" y="12"/>
                    <a:pt x="20" y="12"/>
                    <a:pt x="20" y="12"/>
                  </a:cubicBezTo>
                  <a:cubicBezTo>
                    <a:pt x="21" y="13"/>
                    <a:pt x="21" y="13"/>
                    <a:pt x="21" y="14"/>
                  </a:cubicBezTo>
                  <a:cubicBezTo>
                    <a:pt x="22" y="14"/>
                    <a:pt x="22" y="15"/>
                    <a:pt x="22" y="16"/>
                  </a:cubicBezTo>
                  <a:cubicBezTo>
                    <a:pt x="22" y="16"/>
                    <a:pt x="22" y="16"/>
                    <a:pt x="22" y="1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1119">
              <a:extLst>
                <a:ext uri="{FF2B5EF4-FFF2-40B4-BE49-F238E27FC236}">
                  <a16:creationId xmlns:a16="http://schemas.microsoft.com/office/drawing/2014/main" id="{988E3463-B41B-4F37-9B21-398C48C47FBD}"/>
                </a:ext>
              </a:extLst>
            </p:cNvPr>
            <p:cNvSpPr>
              <a:spLocks/>
            </p:cNvSpPr>
            <p:nvPr/>
          </p:nvSpPr>
          <p:spPr bwMode="auto">
            <a:xfrm>
              <a:off x="3176187" y="1501135"/>
              <a:ext cx="269510" cy="269510"/>
            </a:xfrm>
            <a:custGeom>
              <a:avLst/>
              <a:gdLst>
                <a:gd name="T0" fmla="*/ 67 w 68"/>
                <a:gd name="T1" fmla="*/ 10 h 68"/>
                <a:gd name="T2" fmla="*/ 55 w 68"/>
                <a:gd name="T3" fmla="*/ 22 h 68"/>
                <a:gd name="T4" fmla="*/ 46 w 68"/>
                <a:gd name="T5" fmla="*/ 13 h 68"/>
                <a:gd name="T6" fmla="*/ 58 w 68"/>
                <a:gd name="T7" fmla="*/ 1 h 68"/>
                <a:gd name="T8" fmla="*/ 53 w 68"/>
                <a:gd name="T9" fmla="*/ 0 h 68"/>
                <a:gd name="T10" fmla="*/ 47 w 68"/>
                <a:gd name="T11" fmla="*/ 1 h 68"/>
                <a:gd name="T12" fmla="*/ 42 w 68"/>
                <a:gd name="T13" fmla="*/ 4 h 68"/>
                <a:gd name="T14" fmla="*/ 39 w 68"/>
                <a:gd name="T15" fmla="*/ 9 h 68"/>
                <a:gd name="T16" fmla="*/ 38 w 68"/>
                <a:gd name="T17" fmla="*/ 15 h 68"/>
                <a:gd name="T18" fmla="*/ 38 w 68"/>
                <a:gd name="T19" fmla="*/ 17 h 68"/>
                <a:gd name="T20" fmla="*/ 39 w 68"/>
                <a:gd name="T21" fmla="*/ 19 h 68"/>
                <a:gd name="T22" fmla="*/ 2 w 68"/>
                <a:gd name="T23" fmla="*/ 56 h 68"/>
                <a:gd name="T24" fmla="*/ 1 w 68"/>
                <a:gd name="T25" fmla="*/ 58 h 68"/>
                <a:gd name="T26" fmla="*/ 0 w 68"/>
                <a:gd name="T27" fmla="*/ 61 h 68"/>
                <a:gd name="T28" fmla="*/ 1 w 68"/>
                <a:gd name="T29" fmla="*/ 64 h 68"/>
                <a:gd name="T30" fmla="*/ 2 w 68"/>
                <a:gd name="T31" fmla="*/ 66 h 68"/>
                <a:gd name="T32" fmla="*/ 4 w 68"/>
                <a:gd name="T33" fmla="*/ 67 h 68"/>
                <a:gd name="T34" fmla="*/ 7 w 68"/>
                <a:gd name="T35" fmla="*/ 68 h 68"/>
                <a:gd name="T36" fmla="*/ 10 w 68"/>
                <a:gd name="T37" fmla="*/ 67 h 68"/>
                <a:gd name="T38" fmla="*/ 12 w 68"/>
                <a:gd name="T39" fmla="*/ 66 h 68"/>
                <a:gd name="T40" fmla="*/ 49 w 68"/>
                <a:gd name="T41" fmla="*/ 29 h 68"/>
                <a:gd name="T42" fmla="*/ 51 w 68"/>
                <a:gd name="T43" fmla="*/ 30 h 68"/>
                <a:gd name="T44" fmla="*/ 53 w 68"/>
                <a:gd name="T45" fmla="*/ 30 h 68"/>
                <a:gd name="T46" fmla="*/ 59 w 68"/>
                <a:gd name="T47" fmla="*/ 29 h 68"/>
                <a:gd name="T48" fmla="*/ 64 w 68"/>
                <a:gd name="T49" fmla="*/ 26 h 68"/>
                <a:gd name="T50" fmla="*/ 67 w 68"/>
                <a:gd name="T51" fmla="*/ 21 h 68"/>
                <a:gd name="T52" fmla="*/ 68 w 68"/>
                <a:gd name="T53" fmla="*/ 15 h 68"/>
                <a:gd name="T54" fmla="*/ 67 w 68"/>
                <a:gd name="T55" fmla="*/ 1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8">
                  <a:moveTo>
                    <a:pt x="67" y="10"/>
                  </a:moveTo>
                  <a:cubicBezTo>
                    <a:pt x="55" y="22"/>
                    <a:pt x="55" y="22"/>
                    <a:pt x="55" y="22"/>
                  </a:cubicBezTo>
                  <a:cubicBezTo>
                    <a:pt x="46" y="13"/>
                    <a:pt x="46" y="13"/>
                    <a:pt x="46" y="13"/>
                  </a:cubicBezTo>
                  <a:cubicBezTo>
                    <a:pt x="58" y="1"/>
                    <a:pt x="58" y="1"/>
                    <a:pt x="58" y="1"/>
                  </a:cubicBezTo>
                  <a:cubicBezTo>
                    <a:pt x="56" y="0"/>
                    <a:pt x="55" y="0"/>
                    <a:pt x="53" y="0"/>
                  </a:cubicBezTo>
                  <a:cubicBezTo>
                    <a:pt x="51" y="0"/>
                    <a:pt x="49" y="0"/>
                    <a:pt x="47" y="1"/>
                  </a:cubicBezTo>
                  <a:cubicBezTo>
                    <a:pt x="45" y="2"/>
                    <a:pt x="44" y="3"/>
                    <a:pt x="42" y="4"/>
                  </a:cubicBezTo>
                  <a:cubicBezTo>
                    <a:pt x="41" y="6"/>
                    <a:pt x="40" y="7"/>
                    <a:pt x="39" y="9"/>
                  </a:cubicBezTo>
                  <a:cubicBezTo>
                    <a:pt x="38" y="11"/>
                    <a:pt x="38" y="13"/>
                    <a:pt x="38" y="15"/>
                  </a:cubicBezTo>
                  <a:cubicBezTo>
                    <a:pt x="38" y="16"/>
                    <a:pt x="38" y="17"/>
                    <a:pt x="38" y="17"/>
                  </a:cubicBezTo>
                  <a:cubicBezTo>
                    <a:pt x="38" y="18"/>
                    <a:pt x="38" y="19"/>
                    <a:pt x="39" y="19"/>
                  </a:cubicBezTo>
                  <a:cubicBezTo>
                    <a:pt x="2" y="56"/>
                    <a:pt x="2" y="56"/>
                    <a:pt x="2" y="56"/>
                  </a:cubicBezTo>
                  <a:cubicBezTo>
                    <a:pt x="1" y="57"/>
                    <a:pt x="1" y="58"/>
                    <a:pt x="1" y="58"/>
                  </a:cubicBezTo>
                  <a:cubicBezTo>
                    <a:pt x="0" y="59"/>
                    <a:pt x="0" y="60"/>
                    <a:pt x="0" y="61"/>
                  </a:cubicBezTo>
                  <a:cubicBezTo>
                    <a:pt x="0" y="62"/>
                    <a:pt x="0" y="63"/>
                    <a:pt x="1" y="64"/>
                  </a:cubicBezTo>
                  <a:cubicBezTo>
                    <a:pt x="1" y="65"/>
                    <a:pt x="1" y="65"/>
                    <a:pt x="2" y="66"/>
                  </a:cubicBezTo>
                  <a:cubicBezTo>
                    <a:pt x="3" y="67"/>
                    <a:pt x="3" y="67"/>
                    <a:pt x="4" y="67"/>
                  </a:cubicBezTo>
                  <a:cubicBezTo>
                    <a:pt x="5" y="68"/>
                    <a:pt x="6" y="68"/>
                    <a:pt x="7" y="68"/>
                  </a:cubicBezTo>
                  <a:cubicBezTo>
                    <a:pt x="8" y="68"/>
                    <a:pt x="9" y="68"/>
                    <a:pt x="10" y="67"/>
                  </a:cubicBezTo>
                  <a:cubicBezTo>
                    <a:pt x="10" y="67"/>
                    <a:pt x="11" y="67"/>
                    <a:pt x="12" y="66"/>
                  </a:cubicBezTo>
                  <a:cubicBezTo>
                    <a:pt x="49" y="29"/>
                    <a:pt x="49" y="29"/>
                    <a:pt x="49" y="29"/>
                  </a:cubicBezTo>
                  <a:cubicBezTo>
                    <a:pt x="49" y="30"/>
                    <a:pt x="50" y="30"/>
                    <a:pt x="51" y="30"/>
                  </a:cubicBezTo>
                  <a:cubicBezTo>
                    <a:pt x="51" y="30"/>
                    <a:pt x="52" y="30"/>
                    <a:pt x="53" y="30"/>
                  </a:cubicBezTo>
                  <a:cubicBezTo>
                    <a:pt x="55" y="30"/>
                    <a:pt x="57" y="30"/>
                    <a:pt x="59" y="29"/>
                  </a:cubicBezTo>
                  <a:cubicBezTo>
                    <a:pt x="61" y="28"/>
                    <a:pt x="62" y="27"/>
                    <a:pt x="64" y="26"/>
                  </a:cubicBezTo>
                  <a:cubicBezTo>
                    <a:pt x="65" y="24"/>
                    <a:pt x="66" y="23"/>
                    <a:pt x="67" y="21"/>
                  </a:cubicBezTo>
                  <a:cubicBezTo>
                    <a:pt x="68" y="19"/>
                    <a:pt x="68" y="17"/>
                    <a:pt x="68" y="15"/>
                  </a:cubicBezTo>
                  <a:cubicBezTo>
                    <a:pt x="68" y="13"/>
                    <a:pt x="68" y="12"/>
                    <a:pt x="67" y="1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9" name="Arrow: Left-Right 108">
            <a:extLst>
              <a:ext uri="{FF2B5EF4-FFF2-40B4-BE49-F238E27FC236}">
                <a16:creationId xmlns:a16="http://schemas.microsoft.com/office/drawing/2014/main" id="{9F62FB58-EF8B-4099-99FC-0C998B4D61CE}"/>
              </a:ext>
            </a:extLst>
          </p:cNvPr>
          <p:cNvSpPr/>
          <p:nvPr/>
        </p:nvSpPr>
        <p:spPr bwMode="auto">
          <a:xfrm>
            <a:off x="1312861" y="3598052"/>
            <a:ext cx="6674322" cy="756696"/>
          </a:xfrm>
          <a:prstGeom prst="leftRightArrow">
            <a:avLst>
              <a:gd name="adj1" fmla="val 100000"/>
              <a:gd name="adj2" fmla="val 16885"/>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1" name="Rectangle 110">
            <a:extLst>
              <a:ext uri="{FF2B5EF4-FFF2-40B4-BE49-F238E27FC236}">
                <a16:creationId xmlns:a16="http://schemas.microsoft.com/office/drawing/2014/main" id="{76C5EE29-3AC4-4CF0-A2C6-B5C53E567A7B}"/>
              </a:ext>
            </a:extLst>
          </p:cNvPr>
          <p:cNvSpPr/>
          <p:nvPr/>
        </p:nvSpPr>
        <p:spPr>
          <a:xfrm>
            <a:off x="1356795" y="3580031"/>
            <a:ext cx="6479893" cy="507831"/>
          </a:xfrm>
          <a:prstGeom prst="rect">
            <a:avLst/>
          </a:prstGeom>
        </p:spPr>
        <p:txBody>
          <a:bodyPr wrap="square" tIns="45720">
            <a:spAutoFit/>
          </a:bodyPr>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
                <a:ea typeface="+mn-ea"/>
                <a:cs typeface="+mn-cs"/>
              </a:rPr>
              <a:t>Microsoft System Center</a:t>
            </a:r>
          </a:p>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	</a:t>
            </a:r>
            <a:endParaRPr kumimoji="0" lang="en-US" sz="1050" b="1" i="0" u="none" strike="noStrike" kern="1200" cap="none" spc="0" normalizeH="0" baseline="0" noProof="0">
              <a:ln>
                <a:noFill/>
              </a:ln>
              <a:solidFill>
                <a:srgbClr val="FFFFFF"/>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1F5F26A7-A9E0-4BFC-9D00-F92AC7F7BACA}"/>
              </a:ext>
            </a:extLst>
          </p:cNvPr>
          <p:cNvSpPr txBox="1"/>
          <p:nvPr/>
        </p:nvSpPr>
        <p:spPr>
          <a:xfrm>
            <a:off x="4284913" y="3930301"/>
            <a:ext cx="3793023" cy="338554"/>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Windows Server management at scale,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custom monitoring </a:t>
            </a:r>
            <a:r>
              <a:rPr kumimoji="0" lang="en-US" sz="1000" b="0" i="0" u="none" strike="noStrike" kern="1200" cap="none" spc="0" normalizeH="0" baseline="0" noProof="0">
                <a:ln>
                  <a:noFill/>
                </a:ln>
                <a:solidFill>
                  <a:srgbClr val="FFFFFF"/>
                </a:solidFill>
                <a:effectLst/>
                <a:uLnTx/>
                <a:uFillTx/>
                <a:latin typeface="Segoe UI"/>
                <a:ea typeface="+mn-ea"/>
                <a:cs typeface="+mn-cs"/>
              </a:rPr>
              <a:t>(e.g., Azure MP, workload MPs)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B8C7C803-BA67-426E-9FCC-CBE7DD26D762}"/>
              </a:ext>
            </a:extLst>
          </p:cNvPr>
          <p:cNvCxnSpPr>
            <a:cxnSpLocks/>
          </p:cNvCxnSpPr>
          <p:nvPr/>
        </p:nvCxnSpPr>
        <p:spPr>
          <a:xfrm>
            <a:off x="4496557" y="3986722"/>
            <a:ext cx="0" cy="18288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6" name="Group 30">
            <a:extLst>
              <a:ext uri="{FF2B5EF4-FFF2-40B4-BE49-F238E27FC236}">
                <a16:creationId xmlns:a16="http://schemas.microsoft.com/office/drawing/2014/main" id="{12A959B9-6CEB-41B9-8A2A-328B75EDCF90}"/>
              </a:ext>
            </a:extLst>
          </p:cNvPr>
          <p:cNvGrpSpPr>
            <a:grpSpLocks noChangeAspect="1"/>
          </p:cNvGrpSpPr>
          <p:nvPr/>
        </p:nvGrpSpPr>
        <p:grpSpPr bwMode="auto">
          <a:xfrm>
            <a:off x="625992" y="5050082"/>
            <a:ext cx="417076" cy="417076"/>
            <a:chOff x="6738" y="804"/>
            <a:chExt cx="256" cy="256"/>
          </a:xfrm>
        </p:grpSpPr>
        <p:sp>
          <p:nvSpPr>
            <p:cNvPr id="119" name="AutoShape 29">
              <a:extLst>
                <a:ext uri="{FF2B5EF4-FFF2-40B4-BE49-F238E27FC236}">
                  <a16:creationId xmlns:a16="http://schemas.microsoft.com/office/drawing/2014/main" id="{1CB1003B-AB68-4274-9D63-E5F07022B5C8}"/>
                </a:ext>
              </a:extLst>
            </p:cNvPr>
            <p:cNvSpPr>
              <a:spLocks noChangeAspect="1" noChangeArrowheads="1" noTextEdit="1"/>
            </p:cNvSpPr>
            <p:nvPr/>
          </p:nvSpPr>
          <p:spPr bwMode="auto">
            <a:xfrm>
              <a:off x="6738" y="80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31">
              <a:extLst>
                <a:ext uri="{FF2B5EF4-FFF2-40B4-BE49-F238E27FC236}">
                  <a16:creationId xmlns:a16="http://schemas.microsoft.com/office/drawing/2014/main" id="{E8625761-52FE-4BFA-A8F9-3AB65F79355C}"/>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32">
              <a:extLst>
                <a:ext uri="{FF2B5EF4-FFF2-40B4-BE49-F238E27FC236}">
                  <a16:creationId xmlns:a16="http://schemas.microsoft.com/office/drawing/2014/main" id="{C001F965-D1EC-4A17-9099-2A875E12F59B}"/>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chemeClr val="bg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33">
              <a:extLst>
                <a:ext uri="{FF2B5EF4-FFF2-40B4-BE49-F238E27FC236}">
                  <a16:creationId xmlns:a16="http://schemas.microsoft.com/office/drawing/2014/main" id="{31CFD878-3037-47DA-947D-B3F56823FB0F}"/>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7" name="Freeform 34">
              <a:extLst>
                <a:ext uri="{FF2B5EF4-FFF2-40B4-BE49-F238E27FC236}">
                  <a16:creationId xmlns:a16="http://schemas.microsoft.com/office/drawing/2014/main" id="{C9A73ED1-90FC-4AE0-A0BA-C6E3E322BD2D}"/>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28" name="Arrow: Left-Right 127">
            <a:extLst>
              <a:ext uri="{FF2B5EF4-FFF2-40B4-BE49-F238E27FC236}">
                <a16:creationId xmlns:a16="http://schemas.microsoft.com/office/drawing/2014/main" id="{A51332E2-9240-4C61-9AE2-282544407CA0}"/>
              </a:ext>
            </a:extLst>
          </p:cNvPr>
          <p:cNvSpPr/>
          <p:nvPr/>
        </p:nvSpPr>
        <p:spPr bwMode="auto">
          <a:xfrm>
            <a:off x="1292252" y="4856213"/>
            <a:ext cx="10684234" cy="787922"/>
          </a:xfrm>
          <a:prstGeom prst="leftRightArrow">
            <a:avLst>
              <a:gd name="adj1" fmla="val 100000"/>
              <a:gd name="adj2" fmla="val 16885"/>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Rectangle 128">
            <a:extLst>
              <a:ext uri="{FF2B5EF4-FFF2-40B4-BE49-F238E27FC236}">
                <a16:creationId xmlns:a16="http://schemas.microsoft.com/office/drawing/2014/main" id="{47EB37B6-6E05-4AFF-937F-D357E3290E05}"/>
              </a:ext>
            </a:extLst>
          </p:cNvPr>
          <p:cNvSpPr/>
          <p:nvPr/>
        </p:nvSpPr>
        <p:spPr>
          <a:xfrm>
            <a:off x="1580469" y="4845945"/>
            <a:ext cx="9945293" cy="338554"/>
          </a:xfrm>
          <a:prstGeom prst="rect">
            <a:avLst/>
          </a:prstGeom>
          <a:solidFill>
            <a:schemeClr val="tx1">
              <a:lumMod val="90000"/>
              <a:lumOff val="10000"/>
            </a:schemeClr>
          </a:solidFill>
        </p:spPr>
        <p:txBody>
          <a:bodyPr wrap="square" tIns="45720">
            <a:spAutoFit/>
          </a:bodyPr>
          <a:lstStyle/>
          <a:p>
            <a:pPr marL="0" marR="0" lvl="0" indent="0" algn="ctr" defTabSz="932472" rtl="0" eaLnBrk="1" fontAlgn="base"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
                <a:ea typeface="+mn-ea"/>
                <a:cs typeface="+mn-cs"/>
              </a:rPr>
              <a:t>Azure Security and Management</a:t>
            </a:r>
          </a:p>
        </p:txBody>
      </p:sp>
      <p:sp>
        <p:nvSpPr>
          <p:cNvPr id="130" name="Rectangle 129">
            <a:extLst>
              <a:ext uri="{FF2B5EF4-FFF2-40B4-BE49-F238E27FC236}">
                <a16:creationId xmlns:a16="http://schemas.microsoft.com/office/drawing/2014/main" id="{0370F567-3206-4DD2-A432-8ED8AF995A31}"/>
              </a:ext>
            </a:extLst>
          </p:cNvPr>
          <p:cNvSpPr/>
          <p:nvPr/>
        </p:nvSpPr>
        <p:spPr>
          <a:xfrm>
            <a:off x="6127979" y="5226477"/>
            <a:ext cx="3788218" cy="261610"/>
          </a:xfrm>
          <a:prstGeom prst="rect">
            <a:avLst/>
          </a:prstGeom>
        </p:spPr>
        <p:txBody>
          <a:bodyPr wrap="none">
            <a:sp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Governance, Security, Monitoring, Resiliency, Automation </a:t>
            </a:r>
          </a:p>
        </p:txBody>
      </p:sp>
      <p:sp>
        <p:nvSpPr>
          <p:cNvPr id="131" name="TextBox 130">
            <a:extLst>
              <a:ext uri="{FF2B5EF4-FFF2-40B4-BE49-F238E27FC236}">
                <a16:creationId xmlns:a16="http://schemas.microsoft.com/office/drawing/2014/main" id="{C85F3D05-2F8A-477A-A6A8-EDB3E88FBA4C}"/>
              </a:ext>
            </a:extLst>
          </p:cNvPr>
          <p:cNvSpPr txBox="1"/>
          <p:nvPr/>
        </p:nvSpPr>
        <p:spPr>
          <a:xfrm>
            <a:off x="1759453" y="5196454"/>
            <a:ext cx="2422500" cy="338554"/>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Security assessments and advanced threat monitoring </a:t>
            </a:r>
            <a:r>
              <a:rPr kumimoji="0" lang="en-US" sz="1100" b="0" i="0" u="none" strike="noStrike" kern="1200" cap="none" spc="0" normalizeH="0" baseline="0" noProof="0" err="1">
                <a:ln>
                  <a:noFill/>
                </a:ln>
                <a:solidFill>
                  <a:srgbClr val="FFFFFF"/>
                </a:solidFill>
                <a:effectLst/>
                <a:uLnTx/>
                <a:uFillTx/>
                <a:latin typeface="Segoe UI"/>
                <a:ea typeface="+mn-ea"/>
                <a:cs typeface="+mn-cs"/>
              </a:rPr>
              <a:t>fo</a:t>
            </a:r>
            <a:r>
              <a:rPr kumimoji="0" lang="en-US" sz="1100" b="0" i="0" u="none" strike="noStrike" kern="1200" cap="none" spc="0" normalizeH="0" baseline="0" noProof="0">
                <a:ln>
                  <a:noFill/>
                </a:ln>
                <a:solidFill>
                  <a:srgbClr val="FFFFFF"/>
                </a:solidFill>
                <a:effectLst/>
                <a:uLnTx/>
                <a:uFillTx/>
                <a:latin typeface="Segoe UI"/>
                <a:ea typeface="+mn-ea"/>
                <a:cs typeface="+mn-cs"/>
              </a:rPr>
              <a:t>r VMs/apps </a:t>
            </a:r>
          </a:p>
        </p:txBody>
      </p:sp>
      <p:cxnSp>
        <p:nvCxnSpPr>
          <p:cNvPr id="132" name="Straight Connector 131">
            <a:extLst>
              <a:ext uri="{FF2B5EF4-FFF2-40B4-BE49-F238E27FC236}">
                <a16:creationId xmlns:a16="http://schemas.microsoft.com/office/drawing/2014/main" id="{DCF8E1D3-E701-472E-9398-84097346ABE5}"/>
              </a:ext>
            </a:extLst>
          </p:cNvPr>
          <p:cNvCxnSpPr>
            <a:cxnSpLocks/>
          </p:cNvCxnSpPr>
          <p:nvPr/>
        </p:nvCxnSpPr>
        <p:spPr>
          <a:xfrm>
            <a:off x="4474236" y="5159801"/>
            <a:ext cx="0" cy="18288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3C215C88-69C6-47A0-923E-09A083FFF91F}"/>
              </a:ext>
            </a:extLst>
          </p:cNvPr>
          <p:cNvSpPr txBox="1"/>
          <p:nvPr/>
        </p:nvSpPr>
        <p:spPr>
          <a:xfrm>
            <a:off x="1621572" y="3953554"/>
            <a:ext cx="2724502" cy="50783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Datacenter management: Monitoring, Config. Mgmt., Provisioning, Automation </a:t>
            </a:r>
            <a:r>
              <a:rPr kumimoji="0" lang="en-US" sz="11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	</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45329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nodePh="1">
                                  <p:stCondLst>
                                    <p:cond delay="0"/>
                                  </p:stCondLst>
                                  <p:endCondLst>
                                    <p:cond evt="begin" delay="0">
                                      <p:tn val="9"/>
                                    </p:cond>
                                  </p:end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nodePh="1">
                                  <p:stCondLst>
                                    <p:cond delay="0"/>
                                  </p:stCondLst>
                                  <p:endCondLst>
                                    <p:cond evt="begin" delay="0">
                                      <p:tn val="15"/>
                                    </p:cond>
                                  </p:endCondLst>
                                  <p:childTnLst>
                                    <p:set>
                                      <p:cBhvr>
                                        <p:cTn id="16" dur="1" fill="hold">
                                          <p:stCondLst>
                                            <p:cond delay="0"/>
                                          </p:stCondLst>
                                        </p:cTn>
                                        <p:tgtEl>
                                          <p:spTgt spid="1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nodePh="1">
                                  <p:stCondLst>
                                    <p:cond delay="0"/>
                                  </p:stCondLst>
                                  <p:endCondLst>
                                    <p:cond evt="begin" delay="0">
                                      <p:tn val="21"/>
                                    </p:cond>
                                  </p:endCondLst>
                                  <p:childTnLst>
                                    <p:set>
                                      <p:cBhvr>
                                        <p:cTn id="22" dur="1" fill="hold">
                                          <p:stCondLst>
                                            <p:cond delay="0"/>
                                          </p:stCondLst>
                                        </p:cTn>
                                        <p:tgtEl>
                                          <p:spTgt spid="1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1" grpId="0"/>
      <p:bldP spid="94" grpId="0"/>
      <p:bldP spid="30" grpId="0"/>
      <p:bldP spid="117" grpId="0"/>
      <p:bldP spid="123" grpId="0" animBg="1"/>
      <p:bldP spid="29" grpId="0"/>
      <p:bldP spid="118" grpId="0"/>
      <p:bldP spid="109" grpId="0" animBg="1"/>
      <p:bldP spid="111" grpId="0"/>
      <p:bldP spid="113" grpId="0"/>
      <p:bldP spid="128" grpId="0" animBg="1"/>
      <p:bldP spid="129" grpId="0" animBg="1"/>
      <p:bldP spid="130" grpId="0"/>
      <p:bldP spid="131" grpId="0"/>
      <p:bldP spid="112" grpId="0"/>
    </p:bldLst>
  </p:timing>
</p:sld>
</file>

<file path=ppt/theme/theme1.xml><?xml version="1.0" encoding="utf-8"?>
<a:theme xmlns:a="http://schemas.openxmlformats.org/drawingml/2006/main" name="Retrospec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2.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7096</TotalTime>
  <Words>2791</Words>
  <Application>Microsoft Office PowerPoint</Application>
  <PresentationFormat>Widescreen</PresentationFormat>
  <Paragraphs>656</Paragraphs>
  <Slides>62</Slides>
  <Notes>49</Notes>
  <HiddenSlides>3</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62</vt:i4>
      </vt:variant>
    </vt:vector>
  </HeadingPairs>
  <TitlesOfParts>
    <vt:vector size="75" baseType="lpstr">
      <vt:lpstr>Arial</vt:lpstr>
      <vt:lpstr>Calibri</vt:lpstr>
      <vt:lpstr>Calibri Light</vt:lpstr>
      <vt:lpstr>Consolas</vt:lpstr>
      <vt:lpstr>Quattrocento Sans</vt:lpstr>
      <vt:lpstr>Segoe UI</vt:lpstr>
      <vt:lpstr>Segoe UI </vt:lpstr>
      <vt:lpstr>Segoe UI Light</vt:lpstr>
      <vt:lpstr>Segoe UI Semibold</vt:lpstr>
      <vt:lpstr>Segoe UI Semilight</vt:lpstr>
      <vt:lpstr>Wingdings</vt:lpstr>
      <vt:lpstr>Retrospect</vt:lpstr>
      <vt:lpstr>5-50203_Microsoft_Ignite_Template</vt:lpstr>
      <vt:lpstr>PowerPoint Presentation</vt:lpstr>
      <vt:lpstr>PowerPoint Presentation</vt:lpstr>
      <vt:lpstr>PowerPoint Presentation</vt:lpstr>
      <vt:lpstr>PowerPoint Presentation</vt:lpstr>
      <vt:lpstr>PowerPoint Presentation</vt:lpstr>
      <vt:lpstr>Who is behind?</vt:lpstr>
      <vt:lpstr>Sponsors</vt:lpstr>
      <vt:lpstr>System Center Suite overview</vt:lpstr>
      <vt:lpstr>Evolve your management approach to suit workload needs</vt:lpstr>
      <vt:lpstr>Server management—at scale and individually</vt:lpstr>
      <vt:lpstr>System Center focus</vt:lpstr>
      <vt:lpstr>System Center journey </vt:lpstr>
      <vt:lpstr>Upgrade to System Center 2019</vt:lpstr>
      <vt:lpstr>Virtual Machine Manager</vt:lpstr>
      <vt:lpstr>VMM 2019</vt:lpstr>
      <vt:lpstr>Storage optimization</vt:lpstr>
      <vt:lpstr>CSVs run out of space...</vt:lpstr>
      <vt:lpstr>Optimizing Storage space</vt:lpstr>
      <vt:lpstr>Demo—Storage Optimization</vt:lpstr>
      <vt:lpstr>Storage Health in VMM</vt:lpstr>
      <vt:lpstr>Storage health and operational status</vt:lpstr>
      <vt:lpstr>Demo—Storage Health</vt:lpstr>
      <vt:lpstr>Upgrading storage spaces direct cluster</vt:lpstr>
      <vt:lpstr>Upgrading storage spaces direct cluster</vt:lpstr>
      <vt:lpstr>Upgrading storage spaces direct cluster</vt:lpstr>
      <vt:lpstr>VM Admin role</vt:lpstr>
      <vt:lpstr>VMM Roles</vt:lpstr>
      <vt:lpstr>Demo - VMM Roles</vt:lpstr>
      <vt:lpstr>Host layer 2 network information*</vt:lpstr>
      <vt:lpstr>Connect your virtual network with  datacenter physical network</vt:lpstr>
      <vt:lpstr>Secure data in transit between VMs in a subnet*</vt:lpstr>
      <vt:lpstr>Migrate UEFI VMware VM to Hyper-V Gen 2 VM</vt:lpstr>
      <vt:lpstr>Gen 2 V2V conversion from ESXi to Hyper-V*</vt:lpstr>
      <vt:lpstr>…and more with hybrid</vt:lpstr>
      <vt:lpstr>PowerPoint Presentation</vt:lpstr>
      <vt:lpstr>VMM 2019</vt:lpstr>
      <vt:lpstr>Operations Manager</vt:lpstr>
      <vt:lpstr>SCOM 2019</vt:lpstr>
      <vt:lpstr>HTML5 dashboards</vt:lpstr>
      <vt:lpstr>Demo—HTML5 dashboards</vt:lpstr>
      <vt:lpstr>Notification and subscription enhancement</vt:lpstr>
      <vt:lpstr>Enhanced alert management for Monitors</vt:lpstr>
      <vt:lpstr>Linux/UNIX monitoring enhancements</vt:lpstr>
      <vt:lpstr>..and more hybrid scenarios</vt:lpstr>
      <vt:lpstr>Azure Management Pack for SCOM</vt:lpstr>
      <vt:lpstr>SCOM 2019</vt:lpstr>
      <vt:lpstr>SCOM 2019</vt:lpstr>
      <vt:lpstr>SCOM 2019</vt:lpstr>
      <vt:lpstr>SCOM 2019</vt:lpstr>
      <vt:lpstr>Data Protection Manager</vt:lpstr>
      <vt:lpstr>DPM 2019</vt:lpstr>
      <vt:lpstr>Rich Reporting and Monitoring</vt:lpstr>
      <vt:lpstr>PowerPoint Presentation</vt:lpstr>
      <vt:lpstr>Orchestrator</vt:lpstr>
      <vt:lpstr>Service Manager</vt:lpstr>
      <vt:lpstr>PowerPoint Presentation</vt:lpstr>
      <vt:lpstr>Want to contribute?</vt:lpstr>
      <vt:lpstr>Want future Updates?</vt:lpstr>
      <vt:lpstr>Let’s get Social and Share!</vt:lpstr>
      <vt:lpstr>Ask the experts</vt:lpstr>
      <vt:lpstr>Get in touch with 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Marius A. Skovli</dc:creator>
  <cp:lastModifiedBy>Jan-Tore Pedersen</cp:lastModifiedBy>
  <cp:revision>231</cp:revision>
  <cp:lastPrinted>2015-06-04T18:18:28Z</cp:lastPrinted>
  <dcterms:created xsi:type="dcterms:W3CDTF">2015-05-25T12:52:04Z</dcterms:created>
  <dcterms:modified xsi:type="dcterms:W3CDTF">2019-04-03T17:35:08Z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e158b35-dc96-4fca-8111-5beb833e184b_Enabled">
    <vt:lpwstr>True</vt:lpwstr>
  </property>
  <property fmtid="{D5CDD505-2E9C-101B-9397-08002B2CF9AE}" pid="3" name="MSIP_Label_3e158b35-dc96-4fca-8111-5beb833e184b_SiteId">
    <vt:lpwstr>b6909603-e5a8-497d-8fdb-7f10240fdc13</vt:lpwstr>
  </property>
  <property fmtid="{D5CDD505-2E9C-101B-9397-08002B2CF9AE}" pid="4" name="MSIP_Label_3e158b35-dc96-4fca-8111-5beb833e184b_Owner">
    <vt:lpwstr>jtp@ctglobalservices.com</vt:lpwstr>
  </property>
  <property fmtid="{D5CDD505-2E9C-101B-9397-08002B2CF9AE}" pid="5" name="MSIP_Label_3e158b35-dc96-4fca-8111-5beb833e184b_SetDate">
    <vt:lpwstr>2019-03-31T12:50:17.3513872Z</vt:lpwstr>
  </property>
  <property fmtid="{D5CDD505-2E9C-101B-9397-08002B2CF9AE}" pid="6" name="MSIP_Label_3e158b35-dc96-4fca-8111-5beb833e184b_Name">
    <vt:lpwstr>Confidential</vt:lpwstr>
  </property>
  <property fmtid="{D5CDD505-2E9C-101B-9397-08002B2CF9AE}" pid="7" name="MSIP_Label_3e158b35-dc96-4fca-8111-5beb833e184b_Application">
    <vt:lpwstr>Microsoft Azure Information Protection</vt:lpwstr>
  </property>
  <property fmtid="{D5CDD505-2E9C-101B-9397-08002B2CF9AE}" pid="8" name="MSIP_Label_3e158b35-dc96-4fca-8111-5beb833e184b_Extended_MSFT_Method">
    <vt:lpwstr>Automatic</vt:lpwstr>
  </property>
  <property fmtid="{D5CDD505-2E9C-101B-9397-08002B2CF9AE}" pid="9" name="Sensitivity">
    <vt:lpwstr>Confidential</vt:lpwstr>
  </property>
</Properties>
</file>